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71.jpg" ContentType="image/jpg"/>
  <Override PartName="/ppt/media/image74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1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44" r:id="rId5"/>
  </p:sldMasterIdLst>
  <p:notesMasterIdLst>
    <p:notesMasterId r:id="rId23"/>
  </p:notesMasterIdLst>
  <p:sldIdLst>
    <p:sldId id="539" r:id="rId6"/>
    <p:sldId id="589" r:id="rId7"/>
    <p:sldId id="595" r:id="rId8"/>
    <p:sldId id="590" r:id="rId9"/>
    <p:sldId id="542" r:id="rId10"/>
    <p:sldId id="544" r:id="rId11"/>
    <p:sldId id="592" r:id="rId12"/>
    <p:sldId id="593" r:id="rId13"/>
    <p:sldId id="594" r:id="rId14"/>
    <p:sldId id="596" r:id="rId15"/>
    <p:sldId id="584" r:id="rId16"/>
    <p:sldId id="535" r:id="rId17"/>
    <p:sldId id="550" r:id="rId18"/>
    <p:sldId id="580" r:id="rId19"/>
    <p:sldId id="585" r:id="rId20"/>
    <p:sldId id="597" r:id="rId21"/>
    <p:sldId id="582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552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0000"/>
    <a:srgbClr val="FFFF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00" autoAdjust="0"/>
    <p:restoredTop sz="92073" autoAdjust="0"/>
  </p:normalViewPr>
  <p:slideViewPr>
    <p:cSldViewPr snapToGrid="0">
      <p:cViewPr>
        <p:scale>
          <a:sx n="52" d="100"/>
          <a:sy n="52" d="100"/>
        </p:scale>
        <p:origin x="1772" y="668"/>
      </p:cViewPr>
      <p:guideLst>
        <p:guide orient="horz" pos="2160"/>
        <p:guide orient="horz" pos="3552"/>
        <p:guide pos="2880"/>
        <p:guide pos="28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61277543330914"/>
          <c:y val="8.4675683799463192E-2"/>
          <c:w val="0.62083333333333335"/>
          <c:h val="0.931250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cat>
            <c:strRef>
              <c:f>Sheet1!$A$2:$A$35</c:f>
              <c:strCache>
                <c:ptCount val="33"/>
                <c:pt idx="0">
                  <c:v>Electrical/Electronics Engineer</c:v>
                </c:pt>
                <c:pt idx="1">
                  <c:v>Mechanical Engineer</c:v>
                </c:pt>
                <c:pt idx="2">
                  <c:v>Computer Scientist/Engineer</c:v>
                </c:pt>
                <c:pt idx="3">
                  <c:v>Physicist/Physical Scientist</c:v>
                </c:pt>
                <c:pt idx="4">
                  <c:v>Chemist/Chemical Engineer</c:v>
                </c:pt>
                <c:pt idx="5">
                  <c:v>General/Industrial Engineer</c:v>
                </c:pt>
                <c:pt idx="6">
                  <c:v>Materials Engineer</c:v>
                </c:pt>
                <c:pt idx="7">
                  <c:v>Aerospace Engineer</c:v>
                </c:pt>
                <c:pt idx="8">
                  <c:v>Operations Research Analyst</c:v>
                </c:pt>
                <c:pt idx="9">
                  <c:v>Physiologist</c:v>
                </c:pt>
                <c:pt idx="10">
                  <c:v>Biologist/Biomedical Engineer</c:v>
                </c:pt>
                <c:pt idx="11">
                  <c:v>Mathematicians/Statisticians</c:v>
                </c:pt>
                <c:pt idx="12">
                  <c:v>Engineering Psychologist</c:v>
                </c:pt>
                <c:pt idx="13">
                  <c:v>Neuroscientists</c:v>
                </c:pt>
                <c:pt idx="14">
                  <c:v>Meteorologist</c:v>
                </c:pt>
                <c:pt idx="15">
                  <c:v>Social Scientist</c:v>
                </c:pt>
                <c:pt idx="16">
                  <c:v>Health Physicist</c:v>
                </c:pt>
                <c:pt idx="17">
                  <c:v>Research Kinesiologist</c:v>
                </c:pt>
                <c:pt idx="18">
                  <c:v>Safety Engineer</c:v>
                </c:pt>
                <c:pt idx="19">
                  <c:v>Photographic Technologist</c:v>
                </c:pt>
                <c:pt idx="20">
                  <c:v>Geophysics</c:v>
                </c:pt>
                <c:pt idx="21">
                  <c:v>Economist</c:v>
                </c:pt>
                <c:pt idx="22">
                  <c:v>Industrial Hygientist</c:v>
                </c:pt>
                <c:pt idx="23">
                  <c:v>Architect</c:v>
                </c:pt>
                <c:pt idx="24">
                  <c:v>Research AudiologistResearch Audiologist</c:v>
                </c:pt>
                <c:pt idx="25">
                  <c:v>BLANK</c:v>
                </c:pt>
                <c:pt idx="29">
                  <c:v>Total</c:v>
                </c:pt>
                <c:pt idx="32">
                  <c:v>TOTAL MANPOWER</c:v>
                </c:pt>
              </c:strCache>
            </c:strRef>
          </c:cat>
          <c:val>
            <c:numRef>
              <c:f>Sheet1!$B$2:$B$35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1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7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9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5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Sheet1!$A$2:$A$35</c:f>
              <c:strCache>
                <c:ptCount val="33"/>
                <c:pt idx="0">
                  <c:v>Electrical/Electronics Engineer</c:v>
                </c:pt>
                <c:pt idx="1">
                  <c:v>Mechanical Engineer</c:v>
                </c:pt>
                <c:pt idx="2">
                  <c:v>Computer Scientist/Engineer</c:v>
                </c:pt>
                <c:pt idx="3">
                  <c:v>Physicist/Physical Scientist</c:v>
                </c:pt>
                <c:pt idx="4">
                  <c:v>Chemist/Chemical Engineer</c:v>
                </c:pt>
                <c:pt idx="5">
                  <c:v>General/Industrial Engineer</c:v>
                </c:pt>
                <c:pt idx="6">
                  <c:v>Materials Engineer</c:v>
                </c:pt>
                <c:pt idx="7">
                  <c:v>Aerospace Engineer</c:v>
                </c:pt>
                <c:pt idx="8">
                  <c:v>Operations Research Analyst</c:v>
                </c:pt>
                <c:pt idx="9">
                  <c:v>Physiologist</c:v>
                </c:pt>
                <c:pt idx="10">
                  <c:v>Biologist/Biomedical Engineer</c:v>
                </c:pt>
                <c:pt idx="11">
                  <c:v>Mathematicians/Statisticians</c:v>
                </c:pt>
                <c:pt idx="12">
                  <c:v>Engineering Psychologist</c:v>
                </c:pt>
                <c:pt idx="13">
                  <c:v>Neuroscientists</c:v>
                </c:pt>
                <c:pt idx="14">
                  <c:v>Meteorologist</c:v>
                </c:pt>
                <c:pt idx="15">
                  <c:v>Social Scientist</c:v>
                </c:pt>
                <c:pt idx="16">
                  <c:v>Health Physicist</c:v>
                </c:pt>
                <c:pt idx="17">
                  <c:v>Research Kinesiologist</c:v>
                </c:pt>
                <c:pt idx="18">
                  <c:v>Safety Engineer</c:v>
                </c:pt>
                <c:pt idx="19">
                  <c:v>Photographic Technologist</c:v>
                </c:pt>
                <c:pt idx="20">
                  <c:v>Geophysics</c:v>
                </c:pt>
                <c:pt idx="21">
                  <c:v>Economist</c:v>
                </c:pt>
                <c:pt idx="22">
                  <c:v>Industrial Hygientist</c:v>
                </c:pt>
                <c:pt idx="23">
                  <c:v>Architect</c:v>
                </c:pt>
                <c:pt idx="24">
                  <c:v>Research AudiologistResearch Audiologist</c:v>
                </c:pt>
                <c:pt idx="25">
                  <c:v>BLANK</c:v>
                </c:pt>
                <c:pt idx="29">
                  <c:v>Total</c:v>
                </c:pt>
                <c:pt idx="32">
                  <c:v>TOTAL MANPOWER</c:v>
                </c:pt>
              </c:strCache>
            </c:strRef>
          </c:cat>
          <c:val>
            <c:numRef>
              <c:f>Sheet1!$C$2:$C$35</c:f>
              <c:numCache>
                <c:formatCode>0%</c:formatCode>
                <c:ptCount val="34"/>
                <c:pt idx="0">
                  <c:v>0.20652173913043478</c:v>
                </c:pt>
                <c:pt idx="1">
                  <c:v>0.14347826086956522</c:v>
                </c:pt>
                <c:pt idx="2">
                  <c:v>0.12</c:v>
                </c:pt>
                <c:pt idx="3">
                  <c:v>0.13115942028985508</c:v>
                </c:pt>
                <c:pt idx="4">
                  <c:v>7.0289855072463769E-2</c:v>
                </c:pt>
                <c:pt idx="5">
                  <c:v>5.9420289855072465E-2</c:v>
                </c:pt>
                <c:pt idx="6">
                  <c:v>5.9420289855072465E-2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2.2463768115942029E-2</c:v>
                </c:pt>
                <c:pt idx="12">
                  <c:v>1.4492753623188406E-2</c:v>
                </c:pt>
                <c:pt idx="13">
                  <c:v>1.0144927536231883E-2</c:v>
                </c:pt>
                <c:pt idx="14">
                  <c:v>9.4202898550724643E-3</c:v>
                </c:pt>
                <c:pt idx="15">
                  <c:v>3.6231884057971015E-3</c:v>
                </c:pt>
                <c:pt idx="16">
                  <c:v>2.1739130434782609E-3</c:v>
                </c:pt>
                <c:pt idx="17">
                  <c:v>1.4492753623188406E-3</c:v>
                </c:pt>
                <c:pt idx="18">
                  <c:v>1.4492753623188406E-3</c:v>
                </c:pt>
                <c:pt idx="19">
                  <c:v>7.246376811594203E-4</c:v>
                </c:pt>
                <c:pt idx="20">
                  <c:v>7.246376811594203E-4</c:v>
                </c:pt>
                <c:pt idx="21">
                  <c:v>7.246376811594203E-4</c:v>
                </c:pt>
                <c:pt idx="22">
                  <c:v>7.246376811594203E-4</c:v>
                </c:pt>
                <c:pt idx="23">
                  <c:v>7.246376811594203E-4</c:v>
                </c:pt>
                <c:pt idx="24">
                  <c:v>7.246376811594203E-4</c:v>
                </c:pt>
                <c:pt idx="25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4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plastic">
              <a:bevelT w="101600" h="101600"/>
            </a:sp3d>
          </c:spPr>
          <c:dPt>
            <c:idx val="0"/>
            <c:bubble3D val="0"/>
            <c:spPr>
              <a:solidFill>
                <a:srgbClr val="6C00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dPt>
            <c:idx val="1"/>
            <c:bubble3D val="0"/>
            <c:spPr>
              <a:solidFill>
                <a:srgbClr val="008E4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dPt>
            <c:idx val="2"/>
            <c:bubble3D val="0"/>
            <c:spPr>
              <a:solidFill>
                <a:srgbClr val="00589A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dPt>
            <c:idx val="4"/>
            <c:bubble3D val="0"/>
            <c:spPr>
              <a:solidFill>
                <a:srgbClr val="3366CC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dPt>
            <c:idx val="5"/>
            <c:bubble3D val="0"/>
            <c:spPr>
              <a:solidFill>
                <a:srgbClr val="FFCCFF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dPt>
            <c:idx val="6"/>
            <c:bubble3D val="0"/>
            <c:spPr>
              <a:solidFill>
                <a:srgbClr val="0099CC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101600" h="101600"/>
              </a:sp3d>
            </c:spPr>
          </c:dPt>
          <c:cat>
            <c:strRef>
              <c:f>Sheet1!$A$2:$A$4</c:f>
              <c:strCache>
                <c:ptCount val="3"/>
                <c:pt idx="0">
                  <c:v>Bachelors</c:v>
                </c:pt>
                <c:pt idx="1">
                  <c:v>Doctorate</c:v>
                </c:pt>
                <c:pt idx="2">
                  <c:v>Masters</c:v>
                </c:pt>
              </c:strCache>
            </c:strRef>
          </c:cat>
          <c:val>
            <c:numRef>
              <c:f>Sheet1!$B$2:$B$4</c:f>
              <c:numCache>
                <c:formatCode>#,##0_);[Red]\(#,##0\)</c:formatCode>
                <c:ptCount val="3"/>
                <c:pt idx="0">
                  <c:v>348</c:v>
                </c:pt>
                <c:pt idx="1">
                  <c:v>552</c:v>
                </c:pt>
                <c:pt idx="2">
                  <c:v>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plotVisOnly val="1"/>
    <c:dispBlanksAs val="gap"/>
    <c:showDLblsOverMax val="0"/>
  </c:chart>
  <c:spPr>
    <a:noFill/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61277543330914"/>
          <c:y val="8.4675683799463192E-2"/>
          <c:w val="0.62083333333333335"/>
          <c:h val="0.931250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S&amp;E</c:v>
                </c:pt>
                <c:pt idx="1">
                  <c:v>A&amp;S</c:v>
                </c:pt>
                <c:pt idx="2">
                  <c:v>T</c:v>
                </c:pt>
                <c:pt idx="3">
                  <c:v>Security</c:v>
                </c:pt>
                <c:pt idx="4">
                  <c:v>Blank</c:v>
                </c:pt>
              </c:strCache>
            </c:strRef>
          </c:cat>
          <c:val>
            <c:numRef>
              <c:f>Sheet1!$B$2:$B$35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009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7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9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5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S&amp;E</c:v>
                </c:pt>
                <c:pt idx="1">
                  <c:v>A&amp;S</c:v>
                </c:pt>
                <c:pt idx="2">
                  <c:v>T</c:v>
                </c:pt>
                <c:pt idx="3">
                  <c:v>Security</c:v>
                </c:pt>
                <c:pt idx="4">
                  <c:v>Blank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13.8</c:v>
                </c:pt>
                <c:pt idx="1">
                  <c:v>3.25</c:v>
                </c:pt>
                <c:pt idx="2">
                  <c:v>1.43</c:v>
                </c:pt>
                <c:pt idx="3">
                  <c:v>0.31</c:v>
                </c:pt>
                <c:pt idx="4">
                  <c:v>10.75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5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61277543330914"/>
          <c:y val="8.4675683799463192E-2"/>
          <c:w val="0.62083333333333335"/>
          <c:h val="0.931250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cat>
            <c:strRef>
              <c:f>Sheet1!$A$2:$A$6</c:f>
              <c:strCache>
                <c:ptCount val="3"/>
                <c:pt idx="0">
                  <c:v>Civilians</c:v>
                </c:pt>
                <c:pt idx="1">
                  <c:v>Contractors</c:v>
                </c:pt>
                <c:pt idx="2">
                  <c:v>Military</c:v>
                </c:pt>
              </c:strCache>
            </c:strRef>
          </c:cat>
          <c:val>
            <c:numRef>
              <c:f>Sheet1!$B$2:$B$4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Pt>
            <c:idx val="1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7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8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19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5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Sheet1!$A$2:$A$6</c:f>
              <c:strCache>
                <c:ptCount val="3"/>
                <c:pt idx="0">
                  <c:v>Civilians</c:v>
                </c:pt>
                <c:pt idx="1">
                  <c:v>Contractors</c:v>
                </c:pt>
                <c:pt idx="2">
                  <c:v>Military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18.489999999999998</c:v>
                </c:pt>
                <c:pt idx="1">
                  <c:v>12.05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1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0.5519</cdr:x>
      <cdr:y>0</cdr:y>
    </cdr:from>
    <cdr:to>
      <cdr:x>0.74273</cdr:x>
      <cdr:y>0.09173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0593" y="0"/>
          <a:ext cx="1549232" cy="46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rgbClr val="C00000"/>
              </a:solidFill>
            </a:rPr>
            <a:t>Mechanical Engineer </a:t>
          </a:r>
        </a:p>
        <a:p xmlns:a="http://schemas.openxmlformats.org/drawingml/2006/main">
          <a:pPr algn="ctr"/>
          <a:r>
            <a:rPr lang="en-US" sz="1000" b="1" dirty="0" smtClean="0">
              <a:solidFill>
                <a:srgbClr val="C00000"/>
              </a:solidFill>
            </a:rPr>
            <a:t>14% (198)</a:t>
          </a:r>
          <a:endParaRPr lang="en-US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0.56719</cdr:x>
      <cdr:y>0.04046</cdr:y>
    </cdr:from>
    <cdr:to>
      <cdr:x>0.57437</cdr:x>
      <cdr:y>0.06983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4604766" y="198793"/>
          <a:ext cx="58278" cy="14433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0.59831</cdr:x>
      <cdr:y>0.82207</cdr:y>
    </cdr:from>
    <cdr:to>
      <cdr:x>0.64236</cdr:x>
      <cdr:y>0.88631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4857383" y="4177757"/>
          <a:ext cx="357623" cy="32647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9CBC5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/>
          <a:lstStyle>
            <a:lvl1pPr algn="r">
              <a:defRPr sz="1200"/>
            </a:lvl1pPr>
          </a:lstStyle>
          <a:p>
            <a:fld id="{47802B59-CA50-4283-8B53-B06FA28FE7F4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9" tIns="46444" rIns="92889" bIns="464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889" tIns="46444" rIns="92889" bIns="46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 anchor="b"/>
          <a:lstStyle>
            <a:lvl1pPr algn="r">
              <a:defRPr sz="1200"/>
            </a:lvl1pPr>
          </a:lstStyle>
          <a:p>
            <a:fld id="{6C574044-705B-4BA9-9528-EF24541C2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DECF1-FAE5-426A-AAF2-5995059E10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11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1B7A-74F6-4E52-91C7-CFC57743099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DECF1-FAE5-426A-AAF2-5995059E106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6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36BE6-4395-40CE-A9D2-D1E75F189370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712788"/>
            <a:ext cx="4941887" cy="3706812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956" y="4655221"/>
            <a:ext cx="5506194" cy="4345098"/>
          </a:xfrm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sz="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3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1B7A-74F6-4E52-91C7-CFC57743099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1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75" y="711200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8B0F3-C644-45FD-9C1C-A7884BE2CB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1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Army acknowledges complexity of future battlespace and is working to transition it’s operational</a:t>
            </a:r>
            <a:r>
              <a:rPr lang="en-US" baseline="0" dirty="0" smtClean="0"/>
              <a:t> future vision.</a:t>
            </a:r>
          </a:p>
          <a:p>
            <a:r>
              <a:rPr lang="en-US" baseline="0" dirty="0" smtClean="0"/>
              <a:t>This event horizon for kinetic activity becomes murky and actors become increasingly gray (</a:t>
            </a:r>
            <a:r>
              <a:rPr lang="en-US" baseline="0" dirty="0" err="1" smtClean="0"/>
              <a:t>viz</a:t>
            </a:r>
            <a:r>
              <a:rPr lang="en-US" baseline="0" dirty="0" smtClean="0"/>
              <a:t> red/blue).</a:t>
            </a:r>
          </a:p>
          <a:p>
            <a:r>
              <a:rPr lang="en-US" dirty="0" smtClean="0"/>
              <a:t>Bits: cyber</a:t>
            </a:r>
            <a:r>
              <a:rPr lang="en-US" baseline="0" dirty="0" smtClean="0"/>
              <a:t> attack</a:t>
            </a:r>
            <a:endParaRPr lang="en-US" dirty="0" smtClean="0"/>
          </a:p>
          <a:p>
            <a:r>
              <a:rPr lang="en-US" dirty="0" smtClean="0"/>
              <a:t>Bots: uninhabited &amp; autonomous agents will attempt</a:t>
            </a:r>
            <a:r>
              <a:rPr lang="en-US" baseline="0" dirty="0" smtClean="0"/>
              <a:t> to degrade capabilities</a:t>
            </a:r>
            <a:endParaRPr lang="en-US" dirty="0" smtClean="0"/>
          </a:p>
          <a:p>
            <a:r>
              <a:rPr lang="en-US" dirty="0" smtClean="0"/>
              <a:t>Bodies:</a:t>
            </a:r>
            <a:r>
              <a:rPr lang="en-US" baseline="0" dirty="0" smtClean="0"/>
              <a:t> will enter an increasingly sky/night/spectrum/geographically-denied environments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DECF1-FAE5-426A-AAF2-5995059E10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Human Agent Teaming: </a:t>
            </a:r>
            <a:r>
              <a:rPr lang="en-US" sz="1000" dirty="0">
                <a:latin typeface=" Arial"/>
              </a:rPr>
              <a:t>Enable teams of humans and intelligent agents to perform a military-relevant task efficiently yet more effectively than either group alone by leveraging the unique capabilities of each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Artificial Intelligence and Machine Learning: </a:t>
            </a:r>
            <a:r>
              <a:rPr lang="en-US" sz="1000" dirty="0">
                <a:latin typeface=" Arial"/>
              </a:rPr>
              <a:t>Develop and employ a suite of artificial intelligence and machine learning techniques and systems to assist soldiers in complex operational conditions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Manipulating Physics of Failure for Robust Performance of Materials: </a:t>
            </a:r>
            <a:r>
              <a:rPr lang="en-US" sz="1000" dirty="0">
                <a:latin typeface=" Arial"/>
              </a:rPr>
              <a:t>Detect, characterize, and manipulate the physics of failure, including fatigue and dynamic damage to create disruptively capable structures that are affordable, available and adaptable.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Science for Manufacturing at the Point of Need: </a:t>
            </a:r>
            <a:r>
              <a:rPr lang="en-US" sz="1000" dirty="0">
                <a:latin typeface=" Arial"/>
              </a:rPr>
              <a:t>Enable the </a:t>
            </a:r>
            <a:r>
              <a:rPr lang="en-US" sz="1000" b="1" dirty="0">
                <a:latin typeface=" Arial"/>
              </a:rPr>
              <a:t>rapid</a:t>
            </a:r>
            <a:r>
              <a:rPr lang="en-US" sz="1000" dirty="0">
                <a:latin typeface=" Arial"/>
              </a:rPr>
              <a:t> development and certification of lightweight multi-functional materials technology for protection, maneuver, and situational awareness by enabling new and adaptable manufacturing processes and robust predictive models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Tactical Unit Energy Independence:</a:t>
            </a:r>
            <a:r>
              <a:rPr lang="en-US" sz="1000" dirty="0">
                <a:latin typeface=" Arial"/>
              </a:rPr>
              <a:t> Exploit the interplay between material properties, structural morphologies, and dynamics of military operations to increase energy density, harvesting from locally available resources and conversion and transmission efficiencies.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Cyber and Electromagnetic Technologies for Complex Environments: </a:t>
            </a:r>
            <a:r>
              <a:rPr lang="en-US" sz="1000" dirty="0">
                <a:latin typeface=" Arial"/>
              </a:rPr>
              <a:t>Exploit the coupling of the cyber domain and electromagnetic activities to seize and retain operational advantage over adversaries and to deny and degrade enemy capabilities.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Distributed and Cooperative Engagement in Contested Environments:</a:t>
            </a:r>
            <a:r>
              <a:rPr lang="en-US" sz="1000" dirty="0">
                <a:latin typeface=" Arial"/>
              </a:rPr>
              <a:t> Science that allows a small number of dispersed entities to deliver overwhelming kinetic and non-kinetic effects to deliver efficient payload kill mechanisms; science that allows one to protect a body/platform against complex single and multiple entities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Accelerated Learning for a Ready and Responsive Force: </a:t>
            </a:r>
            <a:r>
              <a:rPr lang="en-US" sz="1000" dirty="0">
                <a:latin typeface=" Arial"/>
              </a:rPr>
              <a:t>To accelerate learning to help Soldiers reach a higher level of proficiency faster; Research to understand individual differences in learning to develop adaptive training and human augmentation technologies. </a:t>
            </a:r>
          </a:p>
          <a:p>
            <a:pPr defTabSz="913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 Arial"/>
              </a:rPr>
              <a:t>Discovery:</a:t>
            </a:r>
            <a:r>
              <a:rPr lang="en-US" sz="1000" dirty="0">
                <a:latin typeface=" Arial"/>
              </a:rPr>
              <a:t> Army relevant science that we are currently exploring. Examples include foundational work in the Quantum Sciences, Living Materials, and in modeling Complex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DECF1-FAE5-426A-AAF2-5995059E106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1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/>
              <a:t>In</a:t>
            </a:r>
            <a:r>
              <a:rPr lang="en-US" baseline="0" dirty="0" smtClean="0"/>
              <a:t> order to maintain dominance on the battlefield of the future, the Army must address the research challenges in AI&amp;ML highlighted in this motivational scenario. Computational Sciences is leading efforts in order to achieve AI&amp;ML at the point of need in resource constrained environments (</a:t>
            </a:r>
            <a:r>
              <a:rPr lang="en-US" baseline="0" dirty="0" err="1" smtClean="0"/>
              <a:t>SWaP</a:t>
            </a:r>
            <a:r>
              <a:rPr lang="en-US" baseline="0" dirty="0" smtClean="0"/>
              <a:t>-T). Additionally, new ML methods and algorithms are required for adaptive AI in a dynamic, congested, contested environment.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E6EA-4CB7-4A57-A943-FF4737C411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0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E6EA-4CB7-4A57-A943-FF4737C411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8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4044-705B-4BA9-9528-EF24541C28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ineage_Vector_Small_BlackRed_Tag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61" y="661988"/>
            <a:ext cx="4606395" cy="99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00800" cy="1295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9624" y="6620256"/>
            <a:ext cx="2398776" cy="2286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Subtitle 12"/>
          <p:cNvSpPr txBox="1">
            <a:spLocks/>
          </p:cNvSpPr>
          <p:nvPr userDrawn="1"/>
        </p:nvSpPr>
        <p:spPr>
          <a:xfrm>
            <a:off x="2725882" y="6477000"/>
            <a:ext cx="626571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Nation’s Premier Laboratory for Land Forces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80" y="1920546"/>
            <a:ext cx="1896028" cy="18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43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44958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68268"/>
            <a:ext cx="495298" cy="365125"/>
          </a:xfrm>
          <a:prstGeom prst="rect">
            <a:avLst/>
          </a:prstGeom>
        </p:spPr>
        <p:txBody>
          <a:bodyPr/>
          <a:lstStyle/>
          <a:p>
            <a:fld id="{2FA8D7F5-C4FD-4280-AADE-8760FE575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09800" y="-533399"/>
            <a:ext cx="4343402" cy="7391401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B0F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B0F0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F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B0F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B0F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6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7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470" y="152400"/>
            <a:ext cx="4454980" cy="5334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0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6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ineage_Vector_Small_BlackRed_Tag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61" y="661988"/>
            <a:ext cx="4606395" cy="99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tal Head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/>
        </p:nvSpPr>
        <p:spPr>
          <a:xfrm>
            <a:off x="39624" y="6620256"/>
            <a:ext cx="2398776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Subtitle 12"/>
          <p:cNvSpPr txBox="1">
            <a:spLocks/>
          </p:cNvSpPr>
          <p:nvPr/>
        </p:nvSpPr>
        <p:spPr>
          <a:xfrm>
            <a:off x="2725882" y="6477000"/>
            <a:ext cx="626571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Clr>
                <a:srgbClr val="00B0F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The Nation’s Premier Laboratory for Land Forces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12" name="Picture 11" descr="ARL_Logo_March2012_BlackGol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438400"/>
            <a:ext cx="2371349" cy="8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6"/>
          <p:cNvSpPr txBox="1">
            <a:spLocks/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 (Interi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3505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43000"/>
            <a:ext cx="8778240" cy="5181600"/>
          </a:xfrm>
          <a:prstGeom prst="rect">
            <a:avLst/>
          </a:prstGeom>
        </p:spPr>
        <p:txBody>
          <a:bodyPr/>
          <a:lstStyle>
            <a:lvl2pPr marL="627063" indent="-287338">
              <a:defRPr/>
            </a:lvl2pPr>
            <a:lvl3pPr marL="857250" indent="-230188">
              <a:defRPr/>
            </a:lvl3pPr>
            <a:lvl4pPr marL="1201738" indent="-287338">
              <a:defRPr/>
            </a:lvl4pPr>
            <a:lvl5pPr marL="1428750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776" y="6462611"/>
            <a:ext cx="6126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8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4776" y="6462613"/>
            <a:ext cx="612648" cy="365125"/>
          </a:xfrm>
          <a:prstGeom prst="rect">
            <a:avLst/>
          </a:prstGeom>
        </p:spPr>
        <p:txBody>
          <a:bodyPr/>
          <a:lstStyle/>
          <a:p>
            <a:fld id="{3231EA49-8483-4E08-8D8D-32D601D518A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4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6" descr="Lineage_Vector_Small_WhiteRed_Tagline_Revers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6751" y="132130"/>
            <a:ext cx="2687315" cy="621035"/>
          </a:xfrm>
          <a:prstGeom prst="rect">
            <a:avLst/>
          </a:prstGeom>
        </p:spPr>
      </p:pic>
      <p:pic>
        <p:nvPicPr>
          <p:cNvPr id="12" name="Picture 11" descr="Metal Heade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6"/>
          <p:cNvSpPr txBox="1">
            <a:spLocks/>
          </p:cNvSpPr>
          <p:nvPr/>
        </p:nvSpPr>
        <p:spPr>
          <a:xfrm>
            <a:off x="39624" y="6629400"/>
            <a:ext cx="2398776" cy="22860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ubtitle 12"/>
          <p:cNvSpPr txBox="1">
            <a:spLocks/>
          </p:cNvSpPr>
          <p:nvPr/>
        </p:nvSpPr>
        <p:spPr>
          <a:xfrm>
            <a:off x="2725882" y="6477000"/>
            <a:ext cx="626571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Nation’s Premier Laboratory for Land Forces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7933" y="123786"/>
            <a:ext cx="4434298" cy="6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2" y="50787"/>
            <a:ext cx="795648" cy="795648"/>
          </a:xfrm>
          <a:prstGeom prst="rect">
            <a:avLst/>
          </a:prstGeom>
        </p:spPr>
      </p:pic>
      <p:pic>
        <p:nvPicPr>
          <p:cNvPr id="11" name="Content Placeholder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31" y="271710"/>
            <a:ext cx="798321" cy="294496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  <p:pic>
        <p:nvPicPr>
          <p:cNvPr id="8" name="Picture 7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-17930" y="-29528"/>
            <a:ext cx="9144000" cy="2317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UNCLASSIFIED//FOR OFFICIAL USE ONLY</a:t>
            </a:r>
            <a:endParaRPr lang="en-US" sz="10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9624" y="6620256"/>
            <a:ext cx="3149796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b="1" dirty="0" smtClean="0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UNCLASSIFIED//FOR OFFICIAL USE ONLY</a:t>
            </a:r>
            <a:endParaRPr lang="en-US" sz="1000" b="1" dirty="0">
              <a:solidFill>
                <a:prstClr val="white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6" descr="Lineage_Vector_Small_WhiteRed_Tagline_Rever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6017" y="119063"/>
            <a:ext cx="3248441" cy="7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1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g"/><Relationship Id="rId3" Type="http://schemas.openxmlformats.org/officeDocument/2006/relationships/image" Target="../media/image71.jpg"/><Relationship Id="rId7" Type="http://schemas.openxmlformats.org/officeDocument/2006/relationships/image" Target="../media/image75.png"/><Relationship Id="rId12" Type="http://schemas.openxmlformats.org/officeDocument/2006/relationships/image" Target="../media/image80.jpg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han.wang.4@usc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11" Type="http://schemas.openxmlformats.org/officeDocument/2006/relationships/image" Target="../media/image79.jp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jp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www.quora.com/How-does-the-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barry.m.fornoff\Desktop\CISD%20Folder\Briefings,%20Tours,%20Demos%20-%20FY09\2008-12-16%20-%20New%20Employee%20Orientation\CISD.wmv" TargetMode="Externa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gif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emf"/><Relationship Id="rId1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31" y="3341077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US" sz="3600" i="1" dirty="0" smtClean="0"/>
              <a:t>Computational Sciences Research at Army Research Laboratory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116" y="5498554"/>
            <a:ext cx="7959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Dr. Raju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Namburu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D7F5-C4FD-4280-AADE-8760FE5754A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3617" y="4688414"/>
            <a:ext cx="204032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t">
            <a:noAutofit/>
          </a:bodyPr>
          <a:lstStyle/>
          <a:p>
            <a:pPr defTabSz="907164" fontAlgn="auto">
              <a:spcBef>
                <a:spcPts val="833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atin typeface="Arial" charset="0"/>
                <a:ea typeface="+mn-ea"/>
                <a:cs typeface="Arial" charset="0"/>
              </a:rPr>
              <a:t>Challenges to widespread sensor deployment</a:t>
            </a:r>
            <a:endParaRPr lang="en-US" altLang="ja-JP" sz="24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299613" y="5099498"/>
            <a:ext cx="8644602" cy="12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3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Large areas with sparse or no fixed network infrastructure</a:t>
            </a:r>
            <a:endParaRPr lang="en-US" altLang="en-US" sz="1800" b="0" dirty="0">
              <a:ea typeface="+mn-ea"/>
            </a:endParaRPr>
          </a:p>
          <a:p>
            <a:pPr defTabSz="6093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ea typeface="+mn-ea"/>
              </a:rPr>
              <a:t>Unreliable network access and limited bandwidth</a:t>
            </a:r>
            <a:endParaRPr lang="en-US" altLang="en-US" sz="1800" b="0" dirty="0">
              <a:ea typeface="+mn-ea"/>
            </a:endParaRPr>
          </a:p>
          <a:p>
            <a:pPr defTabSz="6093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ea typeface="+mn-ea"/>
              </a:rPr>
              <a:t>Power constrained environment</a:t>
            </a:r>
          </a:p>
          <a:p>
            <a:pPr marL="0" indent="0" defTabSz="60936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sym typeface="Wingdings" panose="05000000000000000000" pitchFamily="2" charset="2"/>
              </a:rPr>
              <a:t> </a:t>
            </a:r>
            <a:r>
              <a:rPr lang="en-US" altLang="en-US" dirty="0" smtClean="0"/>
              <a:t>Need low-power advanced computing at the data source</a:t>
            </a:r>
            <a:endParaRPr lang="en-US" altLang="en-US" sz="1800" b="0" dirty="0" smtClean="0">
              <a:ea typeface="+mn-ea"/>
            </a:endParaRPr>
          </a:p>
          <a:p>
            <a:pPr defTabSz="6093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800" b="0" dirty="0" smtClean="0">
              <a:ea typeface="+mn-ea"/>
            </a:endParaRPr>
          </a:p>
          <a:p>
            <a:pPr defTabSz="6093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800" b="0" dirty="0">
              <a:ea typeface="+mn-ea"/>
            </a:endParaRPr>
          </a:p>
          <a:p>
            <a:pPr defTabSz="60936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altLang="en-US" sz="1800" b="0" dirty="0">
              <a:ea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0248" y="42359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headEnd type="diamond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617" y="4691224"/>
            <a:ext cx="816128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0" y="932980"/>
            <a:ext cx="8114152" cy="35512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466" y="1034275"/>
            <a:ext cx="44958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</a:rPr>
              <a:t>… (at low power)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4960" y="1038675"/>
            <a:ext cx="5519295" cy="381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Army Needs Real </a:t>
            </a:r>
            <a:r>
              <a:rPr lang="en-US" sz="2400" dirty="0">
                <a:solidFill>
                  <a:srgbClr val="FFFF0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ime Response …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4599" y="187341"/>
            <a:ext cx="435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Soldier is Our Customer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7675" y="1971735"/>
            <a:ext cx="3872011" cy="2629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5400000">
            <a:off x="2563471" y="1317996"/>
            <a:ext cx="3872011" cy="2629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13597" y="1760482"/>
            <a:ext cx="3872011" cy="2629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2768144" y="3324146"/>
            <a:ext cx="3555153" cy="2629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1688" y="2320156"/>
            <a:ext cx="2760021" cy="19833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Multi-disciplinary</a:t>
            </a:r>
          </a:p>
          <a:p>
            <a:pPr algn="ctr"/>
            <a:r>
              <a:rPr lang="en-US" sz="2400" b="1" dirty="0" smtClean="0"/>
              <a:t>Challenge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0784" y="1247792"/>
            <a:ext cx="158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Advanced scalable </a:t>
            </a:r>
            <a:r>
              <a:rPr lang="en-US" sz="2000" b="1" dirty="0" smtClean="0"/>
              <a:t>algorithms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0784" y="4576202"/>
            <a:ext cx="215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Nano-technologies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11693" y="2448910"/>
            <a:ext cx="2331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Domain Specific Low power architecture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86165" y="2538247"/>
            <a:ext cx="158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Cognitive Networking</a:t>
            </a:r>
            <a:endParaRPr lang="en-US" sz="20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98847" y="211612"/>
            <a:ext cx="4517953" cy="4604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Sceicnes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812" y="5876324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Possible Path </a:t>
            </a:r>
            <a:r>
              <a:rPr lang="en-US" sz="2000" b="1" dirty="0"/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6594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1" y="3265300"/>
            <a:ext cx="3451048" cy="272410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18946" y="3286598"/>
            <a:ext cx="91629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62527" y="3286598"/>
            <a:ext cx="0" cy="32121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709" y="5874056"/>
            <a:ext cx="436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Programmable control plane for tactical wireless networks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90380" y="211612"/>
            <a:ext cx="4501020" cy="4604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12620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Network Intelligence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28" y="1173985"/>
            <a:ext cx="8459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Networks are application aware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Unified forwarding and Security Policy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Software driven network intelligence – hardware agnostic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426078" y="6169897"/>
            <a:ext cx="18219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50" b="1" dirty="0" smtClean="0">
                <a:solidFill>
                  <a:srgbClr val="003488"/>
                </a:solidFill>
              </a:rPr>
              <a:t>S</a:t>
            </a:r>
            <a:r>
              <a:rPr lang="en-US" sz="1050" b="1" dirty="0">
                <a:solidFill>
                  <a:srgbClr val="003488"/>
                </a:solidFill>
              </a:rPr>
              <a:t>. J. Ben </a:t>
            </a:r>
            <a:r>
              <a:rPr lang="en-US" sz="1050" b="1" dirty="0" err="1" smtClean="0">
                <a:solidFill>
                  <a:srgbClr val="003488"/>
                </a:solidFill>
              </a:rPr>
              <a:t>Yoo</a:t>
            </a:r>
            <a:r>
              <a:rPr lang="en-US" sz="1050" b="1" dirty="0" smtClean="0">
                <a:solidFill>
                  <a:srgbClr val="003488"/>
                </a:solidFill>
              </a:rPr>
              <a:t> UC Davis </a:t>
            </a:r>
            <a:endParaRPr lang="en-US" sz="1050" b="1" dirty="0">
              <a:solidFill>
                <a:srgbClr val="003488"/>
              </a:solidFill>
            </a:endParaRPr>
          </a:p>
        </p:txBody>
      </p:sp>
      <p:grpSp>
        <p:nvGrpSpPr>
          <p:cNvPr id="19" name="Group 166"/>
          <p:cNvGrpSpPr/>
          <p:nvPr/>
        </p:nvGrpSpPr>
        <p:grpSpPr>
          <a:xfrm>
            <a:off x="4673942" y="3415558"/>
            <a:ext cx="4470057" cy="2870942"/>
            <a:chOff x="1659765" y="1875267"/>
            <a:chExt cx="5379124" cy="3497914"/>
          </a:xfrm>
        </p:grpSpPr>
        <p:grpSp>
          <p:nvGrpSpPr>
            <p:cNvPr id="22" name="Group 480"/>
            <p:cNvGrpSpPr>
              <a:grpSpLocks/>
            </p:cNvGrpSpPr>
            <p:nvPr/>
          </p:nvGrpSpPr>
          <p:grpSpPr bwMode="auto">
            <a:xfrm>
              <a:off x="2400214" y="1875267"/>
              <a:ext cx="4638675" cy="3146425"/>
              <a:chOff x="1524000" y="1676400"/>
              <a:chExt cx="4800600" cy="3476625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1524000" y="3321745"/>
                <a:ext cx="4800600" cy="1831280"/>
              </a:xfrm>
              <a:prstGeom prst="cube">
                <a:avLst>
                  <a:gd name="adj" fmla="val 90572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2" name="Group 69"/>
              <p:cNvGrpSpPr>
                <a:grpSpLocks/>
              </p:cNvGrpSpPr>
              <p:nvPr/>
            </p:nvGrpSpPr>
            <p:grpSpPr bwMode="auto">
              <a:xfrm>
                <a:off x="1716222" y="3369106"/>
                <a:ext cx="4320866" cy="1585706"/>
                <a:chOff x="1524314" y="3199559"/>
                <a:chExt cx="6858520" cy="2439146"/>
              </a:xfrm>
            </p:grpSpPr>
            <p:grpSp>
              <p:nvGrpSpPr>
                <p:cNvPr id="167" name="Group 10"/>
                <p:cNvGrpSpPr>
                  <a:grpSpLocks/>
                </p:cNvGrpSpPr>
                <p:nvPr/>
              </p:nvGrpSpPr>
              <p:grpSpPr bwMode="auto">
                <a:xfrm>
                  <a:off x="1524314" y="3199559"/>
                  <a:ext cx="3199772" cy="2439146"/>
                  <a:chOff x="1448114" y="3199559"/>
                  <a:chExt cx="3199772" cy="2439146"/>
                </a:xfrm>
              </p:grpSpPr>
              <p:sp>
                <p:nvSpPr>
                  <p:cNvPr id="184" name="Parallelogram 7"/>
                  <p:cNvSpPr/>
                  <p:nvPr/>
                </p:nvSpPr>
                <p:spPr>
                  <a:xfrm>
                    <a:off x="2285217" y="4038691"/>
                    <a:ext cx="1525565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5" name="Parallelogram 8"/>
                  <p:cNvSpPr/>
                  <p:nvPr/>
                </p:nvSpPr>
                <p:spPr>
                  <a:xfrm>
                    <a:off x="1448114" y="4877821"/>
                    <a:ext cx="1522956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6" name="Parallelogram 9"/>
                  <p:cNvSpPr/>
                  <p:nvPr/>
                </p:nvSpPr>
                <p:spPr>
                  <a:xfrm>
                    <a:off x="3124930" y="3199559"/>
                    <a:ext cx="1522956" cy="763583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8" name="Group 11"/>
                <p:cNvGrpSpPr>
                  <a:grpSpLocks/>
                </p:cNvGrpSpPr>
                <p:nvPr/>
              </p:nvGrpSpPr>
              <p:grpSpPr bwMode="auto">
                <a:xfrm>
                  <a:off x="2439652" y="3199559"/>
                  <a:ext cx="3199773" cy="2439146"/>
                  <a:chOff x="1449052" y="3199559"/>
                  <a:chExt cx="3199773" cy="2439146"/>
                </a:xfrm>
              </p:grpSpPr>
              <p:sp>
                <p:nvSpPr>
                  <p:cNvPr id="181" name="Parallelogram 12"/>
                  <p:cNvSpPr/>
                  <p:nvPr/>
                </p:nvSpPr>
                <p:spPr>
                  <a:xfrm>
                    <a:off x="2286157" y="4038691"/>
                    <a:ext cx="1525563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2" name="Parallelogram 13"/>
                  <p:cNvSpPr/>
                  <p:nvPr/>
                </p:nvSpPr>
                <p:spPr>
                  <a:xfrm>
                    <a:off x="1449052" y="4877821"/>
                    <a:ext cx="1522956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3" name="Parallelogram 14"/>
                  <p:cNvSpPr/>
                  <p:nvPr/>
                </p:nvSpPr>
                <p:spPr>
                  <a:xfrm>
                    <a:off x="3125869" y="3199559"/>
                    <a:ext cx="1522956" cy="763583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9" name="Group 15"/>
                <p:cNvGrpSpPr>
                  <a:grpSpLocks/>
                </p:cNvGrpSpPr>
                <p:nvPr/>
              </p:nvGrpSpPr>
              <p:grpSpPr bwMode="auto">
                <a:xfrm>
                  <a:off x="3352383" y="3199559"/>
                  <a:ext cx="3212812" cy="2439146"/>
                  <a:chOff x="1447383" y="3199559"/>
                  <a:chExt cx="3212812" cy="2439146"/>
                </a:xfrm>
              </p:grpSpPr>
              <p:sp>
                <p:nvSpPr>
                  <p:cNvPr id="178" name="Parallelogram 16"/>
                  <p:cNvSpPr/>
                  <p:nvPr/>
                </p:nvSpPr>
                <p:spPr>
                  <a:xfrm>
                    <a:off x="2287095" y="4038691"/>
                    <a:ext cx="1522956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Parallelogram 17"/>
                  <p:cNvSpPr/>
                  <p:nvPr/>
                </p:nvSpPr>
                <p:spPr>
                  <a:xfrm>
                    <a:off x="1447383" y="4877821"/>
                    <a:ext cx="1525565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Parallelogram 18"/>
                  <p:cNvSpPr/>
                  <p:nvPr/>
                </p:nvSpPr>
                <p:spPr>
                  <a:xfrm>
                    <a:off x="3124200" y="3199559"/>
                    <a:ext cx="1535995" cy="763583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0" name="Group 19"/>
                <p:cNvGrpSpPr>
                  <a:grpSpLocks/>
                </p:cNvGrpSpPr>
                <p:nvPr/>
              </p:nvGrpSpPr>
              <p:grpSpPr bwMode="auto">
                <a:xfrm>
                  <a:off x="4267722" y="3199559"/>
                  <a:ext cx="3199772" cy="2439146"/>
                  <a:chOff x="1448322" y="3199559"/>
                  <a:chExt cx="3199772" cy="2439146"/>
                </a:xfrm>
              </p:grpSpPr>
              <p:sp>
                <p:nvSpPr>
                  <p:cNvPr id="175" name="Parallelogram 20"/>
                  <p:cNvSpPr/>
                  <p:nvPr/>
                </p:nvSpPr>
                <p:spPr>
                  <a:xfrm>
                    <a:off x="2285426" y="4038691"/>
                    <a:ext cx="1525565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Parallelogram 21"/>
                  <p:cNvSpPr/>
                  <p:nvPr/>
                </p:nvSpPr>
                <p:spPr>
                  <a:xfrm>
                    <a:off x="1448322" y="4877821"/>
                    <a:ext cx="1522956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Parallelogram 22"/>
                  <p:cNvSpPr/>
                  <p:nvPr/>
                </p:nvSpPr>
                <p:spPr>
                  <a:xfrm>
                    <a:off x="3125138" y="3199559"/>
                    <a:ext cx="1522956" cy="763583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1" name="Group 23"/>
                <p:cNvGrpSpPr>
                  <a:grpSpLocks/>
                </p:cNvGrpSpPr>
                <p:nvPr/>
              </p:nvGrpSpPr>
              <p:grpSpPr bwMode="auto">
                <a:xfrm>
                  <a:off x="5193492" y="3199559"/>
                  <a:ext cx="3189342" cy="2439146"/>
                  <a:chOff x="1459692" y="3199559"/>
                  <a:chExt cx="3189342" cy="2439146"/>
                </a:xfrm>
              </p:grpSpPr>
              <p:sp>
                <p:nvSpPr>
                  <p:cNvPr id="172" name="Parallelogram 24"/>
                  <p:cNvSpPr/>
                  <p:nvPr/>
                </p:nvSpPr>
                <p:spPr>
                  <a:xfrm>
                    <a:off x="2286366" y="4038691"/>
                    <a:ext cx="1525563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Parallelogram 25"/>
                  <p:cNvSpPr/>
                  <p:nvPr/>
                </p:nvSpPr>
                <p:spPr>
                  <a:xfrm>
                    <a:off x="1459692" y="4877821"/>
                    <a:ext cx="1512525" cy="760884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Parallelogram 26"/>
                  <p:cNvSpPr/>
                  <p:nvPr/>
                </p:nvSpPr>
                <p:spPr>
                  <a:xfrm>
                    <a:off x="3126078" y="3199559"/>
                    <a:ext cx="1522956" cy="763583"/>
                  </a:xfrm>
                  <a:prstGeom prst="parallelogram">
                    <a:avLst>
                      <a:gd name="adj" fmla="val 9884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33" name="Group 40"/>
              <p:cNvGrpSpPr>
                <a:grpSpLocks/>
              </p:cNvGrpSpPr>
              <p:nvPr/>
            </p:nvGrpSpPr>
            <p:grpSpPr bwMode="auto">
              <a:xfrm>
                <a:off x="4308750" y="3270877"/>
                <a:ext cx="1536129" cy="1585707"/>
                <a:chOff x="5639426" y="3048461"/>
                <a:chExt cx="2438295" cy="2439144"/>
              </a:xfrm>
            </p:grpSpPr>
            <p:sp>
              <p:nvSpPr>
                <p:cNvPr id="161" name="Cube 31"/>
                <p:cNvSpPr/>
                <p:nvPr/>
              </p:nvSpPr>
              <p:spPr>
                <a:xfrm>
                  <a:off x="6020165" y="472672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Cube 35"/>
                <p:cNvSpPr/>
                <p:nvPr/>
              </p:nvSpPr>
              <p:spPr>
                <a:xfrm>
                  <a:off x="7696982" y="304846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Cube 36"/>
                <p:cNvSpPr/>
                <p:nvPr/>
              </p:nvSpPr>
              <p:spPr>
                <a:xfrm>
                  <a:off x="7316242" y="3428903"/>
                  <a:ext cx="380739" cy="383140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Cube 37"/>
                <p:cNvSpPr/>
                <p:nvPr/>
              </p:nvSpPr>
              <p:spPr>
                <a:xfrm>
                  <a:off x="6859878" y="3887592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Cube 38"/>
                <p:cNvSpPr/>
                <p:nvPr/>
              </p:nvSpPr>
              <p:spPr>
                <a:xfrm>
                  <a:off x="6476530" y="4268033"/>
                  <a:ext cx="383348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Cube 39"/>
                <p:cNvSpPr/>
                <p:nvPr/>
              </p:nvSpPr>
              <p:spPr>
                <a:xfrm>
                  <a:off x="5639426" y="5107164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" name="Group 41"/>
              <p:cNvGrpSpPr>
                <a:grpSpLocks/>
              </p:cNvGrpSpPr>
              <p:nvPr/>
            </p:nvGrpSpPr>
            <p:grpSpPr bwMode="auto">
              <a:xfrm>
                <a:off x="3732085" y="3270877"/>
                <a:ext cx="1536130" cy="1585707"/>
                <a:chOff x="5638486" y="3048461"/>
                <a:chExt cx="2438297" cy="2439144"/>
              </a:xfrm>
            </p:grpSpPr>
            <p:sp>
              <p:nvSpPr>
                <p:cNvPr id="155" name="Cube 42"/>
                <p:cNvSpPr/>
                <p:nvPr/>
              </p:nvSpPr>
              <p:spPr>
                <a:xfrm>
                  <a:off x="6019225" y="472672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Cube 43"/>
                <p:cNvSpPr/>
                <p:nvPr/>
              </p:nvSpPr>
              <p:spPr>
                <a:xfrm>
                  <a:off x="7696044" y="304846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Cube 44"/>
                <p:cNvSpPr/>
                <p:nvPr/>
              </p:nvSpPr>
              <p:spPr>
                <a:xfrm>
                  <a:off x="7315304" y="3428903"/>
                  <a:ext cx="380739" cy="383140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Cube 157"/>
                <p:cNvSpPr/>
                <p:nvPr/>
              </p:nvSpPr>
              <p:spPr>
                <a:xfrm>
                  <a:off x="6858938" y="3887592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Cube 158"/>
                <p:cNvSpPr/>
                <p:nvPr/>
              </p:nvSpPr>
              <p:spPr>
                <a:xfrm>
                  <a:off x="6475592" y="4268033"/>
                  <a:ext cx="383346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Cube 159"/>
                <p:cNvSpPr/>
                <p:nvPr/>
              </p:nvSpPr>
              <p:spPr>
                <a:xfrm>
                  <a:off x="5638486" y="5107164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Group 48"/>
              <p:cNvGrpSpPr>
                <a:grpSpLocks/>
              </p:cNvGrpSpPr>
              <p:nvPr/>
            </p:nvGrpSpPr>
            <p:grpSpPr bwMode="auto">
              <a:xfrm>
                <a:off x="3155416" y="3270877"/>
                <a:ext cx="1537770" cy="1585707"/>
                <a:chOff x="5637548" y="3048461"/>
                <a:chExt cx="2440904" cy="2439144"/>
              </a:xfrm>
            </p:grpSpPr>
            <p:sp>
              <p:nvSpPr>
                <p:cNvPr id="149" name="Cube 148"/>
                <p:cNvSpPr/>
                <p:nvPr/>
              </p:nvSpPr>
              <p:spPr>
                <a:xfrm>
                  <a:off x="6018287" y="4726721"/>
                  <a:ext cx="383346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Cube 149"/>
                <p:cNvSpPr/>
                <p:nvPr/>
              </p:nvSpPr>
              <p:spPr>
                <a:xfrm>
                  <a:off x="7697713" y="304846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Cube 150"/>
                <p:cNvSpPr/>
                <p:nvPr/>
              </p:nvSpPr>
              <p:spPr>
                <a:xfrm>
                  <a:off x="7316973" y="3428903"/>
                  <a:ext cx="380739" cy="383140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Cube 151"/>
                <p:cNvSpPr/>
                <p:nvPr/>
              </p:nvSpPr>
              <p:spPr>
                <a:xfrm>
                  <a:off x="6858000" y="3887592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Cube 152"/>
                <p:cNvSpPr/>
                <p:nvPr/>
              </p:nvSpPr>
              <p:spPr>
                <a:xfrm>
                  <a:off x="6477261" y="4268033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Cube 153"/>
                <p:cNvSpPr/>
                <p:nvPr/>
              </p:nvSpPr>
              <p:spPr>
                <a:xfrm>
                  <a:off x="5637548" y="5107164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6" name="Group 55"/>
              <p:cNvGrpSpPr>
                <a:grpSpLocks/>
              </p:cNvGrpSpPr>
              <p:nvPr/>
            </p:nvGrpSpPr>
            <p:grpSpPr bwMode="auto">
              <a:xfrm>
                <a:off x="2580402" y="3270877"/>
                <a:ext cx="1536129" cy="1585707"/>
                <a:chOff x="5639217" y="3048461"/>
                <a:chExt cx="2438295" cy="2439144"/>
              </a:xfrm>
            </p:grpSpPr>
            <p:sp>
              <p:nvSpPr>
                <p:cNvPr id="143" name="Cube 142"/>
                <p:cNvSpPr/>
                <p:nvPr/>
              </p:nvSpPr>
              <p:spPr>
                <a:xfrm>
                  <a:off x="6019956" y="472672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Cube 143"/>
                <p:cNvSpPr/>
                <p:nvPr/>
              </p:nvSpPr>
              <p:spPr>
                <a:xfrm>
                  <a:off x="7696773" y="304846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Cube 144"/>
                <p:cNvSpPr/>
                <p:nvPr/>
              </p:nvSpPr>
              <p:spPr>
                <a:xfrm>
                  <a:off x="7316034" y="3428903"/>
                  <a:ext cx="380739" cy="383140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Cube 145"/>
                <p:cNvSpPr/>
                <p:nvPr/>
              </p:nvSpPr>
              <p:spPr>
                <a:xfrm>
                  <a:off x="6859669" y="3887592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Cube 146"/>
                <p:cNvSpPr/>
                <p:nvPr/>
              </p:nvSpPr>
              <p:spPr>
                <a:xfrm>
                  <a:off x="6476321" y="4268033"/>
                  <a:ext cx="383348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Cube 147"/>
                <p:cNvSpPr/>
                <p:nvPr/>
              </p:nvSpPr>
              <p:spPr>
                <a:xfrm>
                  <a:off x="5639217" y="5107164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" name="Group 62"/>
              <p:cNvGrpSpPr>
                <a:grpSpLocks/>
              </p:cNvGrpSpPr>
              <p:nvPr/>
            </p:nvGrpSpPr>
            <p:grpSpPr bwMode="auto">
              <a:xfrm>
                <a:off x="2003737" y="3270877"/>
                <a:ext cx="1536129" cy="1585707"/>
                <a:chOff x="5638278" y="3048461"/>
                <a:chExt cx="2438296" cy="2439144"/>
              </a:xfrm>
            </p:grpSpPr>
            <p:sp>
              <p:nvSpPr>
                <p:cNvPr id="137" name="Cube 136"/>
                <p:cNvSpPr/>
                <p:nvPr/>
              </p:nvSpPr>
              <p:spPr>
                <a:xfrm>
                  <a:off x="6019017" y="472672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Cube 137"/>
                <p:cNvSpPr/>
                <p:nvPr/>
              </p:nvSpPr>
              <p:spPr>
                <a:xfrm>
                  <a:off x="7695835" y="3048461"/>
                  <a:ext cx="380739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Cube 138"/>
                <p:cNvSpPr/>
                <p:nvPr/>
              </p:nvSpPr>
              <p:spPr>
                <a:xfrm>
                  <a:off x="7315096" y="3428903"/>
                  <a:ext cx="380739" cy="383140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Cube 139"/>
                <p:cNvSpPr/>
                <p:nvPr/>
              </p:nvSpPr>
              <p:spPr>
                <a:xfrm>
                  <a:off x="6858729" y="3887592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Cube 140"/>
                <p:cNvSpPr/>
                <p:nvPr/>
              </p:nvSpPr>
              <p:spPr>
                <a:xfrm>
                  <a:off x="6475383" y="4268033"/>
                  <a:ext cx="383346" cy="380443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Cube 141"/>
                <p:cNvSpPr/>
                <p:nvPr/>
              </p:nvSpPr>
              <p:spPr>
                <a:xfrm>
                  <a:off x="5638278" y="5107164"/>
                  <a:ext cx="380739" cy="380441"/>
                </a:xfrm>
                <a:prstGeom prst="cube">
                  <a:avLst>
                    <a:gd name="adj" fmla="val 35918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Group 227"/>
              <p:cNvGrpSpPr>
                <a:grpSpLocks/>
              </p:cNvGrpSpPr>
              <p:nvPr/>
            </p:nvGrpSpPr>
            <p:grpSpPr bwMode="auto">
              <a:xfrm>
                <a:off x="1860799" y="3270875"/>
                <a:ext cx="3984071" cy="1436608"/>
                <a:chOff x="1372801" y="3810462"/>
                <a:chExt cx="6323922" cy="2209802"/>
              </a:xfrm>
            </p:grpSpPr>
            <p:sp>
              <p:nvSpPr>
                <p:cNvPr id="115" name="Parallelogram 114"/>
                <p:cNvSpPr/>
                <p:nvPr/>
              </p:nvSpPr>
              <p:spPr>
                <a:xfrm>
                  <a:off x="1372801" y="3810462"/>
                  <a:ext cx="6323922" cy="2209802"/>
                </a:xfrm>
                <a:prstGeom prst="parallelogram">
                  <a:avLst>
                    <a:gd name="adj" fmla="val 100824"/>
                  </a:avLst>
                </a:prstGeom>
                <a:solidFill>
                  <a:schemeClr val="bg1">
                    <a:lumMod val="50000"/>
                    <a:alpha val="83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6" name="Group 99"/>
                <p:cNvGrpSpPr>
                  <a:grpSpLocks/>
                </p:cNvGrpSpPr>
                <p:nvPr/>
              </p:nvGrpSpPr>
              <p:grpSpPr bwMode="auto">
                <a:xfrm>
                  <a:off x="1688344" y="3961560"/>
                  <a:ext cx="5703265" cy="1983156"/>
                  <a:chOff x="1538333" y="3199367"/>
                  <a:chExt cx="6843919" cy="2440808"/>
                </a:xfrm>
              </p:grpSpPr>
              <p:grpSp>
                <p:nvGrpSpPr>
                  <p:cNvPr id="11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38333" y="3199367"/>
                    <a:ext cx="3185692" cy="2440808"/>
                    <a:chOff x="1462133" y="3199367"/>
                    <a:chExt cx="3185692" cy="2440808"/>
                  </a:xfrm>
                </p:grpSpPr>
                <p:sp>
                  <p:nvSpPr>
                    <p:cNvPr id="134" name="Parallelogram 133"/>
                    <p:cNvSpPr/>
                    <p:nvPr/>
                  </p:nvSpPr>
                  <p:spPr>
                    <a:xfrm>
                      <a:off x="2288285" y="4039536"/>
                      <a:ext cx="1520871" cy="760468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5" name="Parallelogram 134"/>
                    <p:cNvSpPr/>
                    <p:nvPr/>
                  </p:nvSpPr>
                  <p:spPr>
                    <a:xfrm>
                      <a:off x="1462133" y="4876385"/>
                      <a:ext cx="1511484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6" name="Parallelogram 135"/>
                    <p:cNvSpPr/>
                    <p:nvPr/>
                  </p:nvSpPr>
                  <p:spPr>
                    <a:xfrm>
                      <a:off x="3123826" y="3199367"/>
                      <a:ext cx="1523999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1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439591" y="3199367"/>
                    <a:ext cx="3213857" cy="2440808"/>
                    <a:chOff x="1448991" y="3199367"/>
                    <a:chExt cx="3213857" cy="2440808"/>
                  </a:xfrm>
                </p:grpSpPr>
                <p:sp>
                  <p:nvSpPr>
                    <p:cNvPr id="131" name="Parallelogram 130"/>
                    <p:cNvSpPr/>
                    <p:nvPr/>
                  </p:nvSpPr>
                  <p:spPr>
                    <a:xfrm>
                      <a:off x="2287660" y="4039536"/>
                      <a:ext cx="1536519" cy="760468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2" name="Parallelogram 131"/>
                    <p:cNvSpPr/>
                    <p:nvPr/>
                  </p:nvSpPr>
                  <p:spPr>
                    <a:xfrm>
                      <a:off x="1448991" y="4876385"/>
                      <a:ext cx="1536519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3" name="Parallelogram 132"/>
                    <p:cNvSpPr/>
                    <p:nvPr/>
                  </p:nvSpPr>
                  <p:spPr>
                    <a:xfrm>
                      <a:off x="3138847" y="3199367"/>
                      <a:ext cx="1524001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1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353364" y="3199367"/>
                    <a:ext cx="3201340" cy="2440808"/>
                    <a:chOff x="1448364" y="3199367"/>
                    <a:chExt cx="3201340" cy="2440808"/>
                  </a:xfrm>
                </p:grpSpPr>
                <p:sp>
                  <p:nvSpPr>
                    <p:cNvPr id="128" name="Parallelogram 127"/>
                    <p:cNvSpPr/>
                    <p:nvPr/>
                  </p:nvSpPr>
                  <p:spPr>
                    <a:xfrm>
                      <a:off x="2287033" y="4039536"/>
                      <a:ext cx="1524001" cy="760468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9" name="Parallelogram 128"/>
                    <p:cNvSpPr/>
                    <p:nvPr/>
                  </p:nvSpPr>
                  <p:spPr>
                    <a:xfrm>
                      <a:off x="1448364" y="4876385"/>
                      <a:ext cx="1524001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0" name="Parallelogram 129"/>
                    <p:cNvSpPr/>
                    <p:nvPr/>
                  </p:nvSpPr>
                  <p:spPr>
                    <a:xfrm>
                      <a:off x="3125703" y="3199367"/>
                      <a:ext cx="1524001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20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267139" y="3199367"/>
                    <a:ext cx="3201340" cy="2440808"/>
                    <a:chOff x="1447739" y="3199367"/>
                    <a:chExt cx="3201340" cy="2440808"/>
                  </a:xfrm>
                </p:grpSpPr>
                <p:sp>
                  <p:nvSpPr>
                    <p:cNvPr id="125" name="Parallelogram 124"/>
                    <p:cNvSpPr/>
                    <p:nvPr/>
                  </p:nvSpPr>
                  <p:spPr>
                    <a:xfrm>
                      <a:off x="2286408" y="4039536"/>
                      <a:ext cx="1524001" cy="760468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6" name="Parallelogram 125"/>
                    <p:cNvSpPr/>
                    <p:nvPr/>
                  </p:nvSpPr>
                  <p:spPr>
                    <a:xfrm>
                      <a:off x="1447739" y="4876385"/>
                      <a:ext cx="1524001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7" name="Parallelogram 126"/>
                    <p:cNvSpPr/>
                    <p:nvPr/>
                  </p:nvSpPr>
                  <p:spPr>
                    <a:xfrm>
                      <a:off x="3125078" y="3199367"/>
                      <a:ext cx="1524001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2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196560" y="3199367"/>
                    <a:ext cx="3185692" cy="2440808"/>
                    <a:chOff x="1462760" y="3199367"/>
                    <a:chExt cx="3185692" cy="2440808"/>
                  </a:xfrm>
                </p:grpSpPr>
                <p:sp>
                  <p:nvSpPr>
                    <p:cNvPr id="122" name="Parallelogram 121"/>
                    <p:cNvSpPr/>
                    <p:nvPr/>
                  </p:nvSpPr>
                  <p:spPr>
                    <a:xfrm>
                      <a:off x="2301429" y="4039536"/>
                      <a:ext cx="1508353" cy="760468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3" name="Parallelogram 122"/>
                    <p:cNvSpPr/>
                    <p:nvPr/>
                  </p:nvSpPr>
                  <p:spPr>
                    <a:xfrm>
                      <a:off x="1462760" y="4876385"/>
                      <a:ext cx="1511482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4" name="Parallelogram 123"/>
                    <p:cNvSpPr/>
                    <p:nvPr/>
                  </p:nvSpPr>
                  <p:spPr>
                    <a:xfrm>
                      <a:off x="3124451" y="3199367"/>
                      <a:ext cx="1524001" cy="763790"/>
                    </a:xfrm>
                    <a:prstGeom prst="parallelogram">
                      <a:avLst>
                        <a:gd name="adj" fmla="val 98846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9" name="Group 476"/>
              <p:cNvGrpSpPr>
                <a:grpSpLocks/>
              </p:cNvGrpSpPr>
              <p:nvPr/>
            </p:nvGrpSpPr>
            <p:grpSpPr bwMode="auto">
              <a:xfrm>
                <a:off x="2287955" y="3154244"/>
                <a:ext cx="3216829" cy="1387068"/>
                <a:chOff x="3377209" y="3048000"/>
                <a:chExt cx="2348796" cy="898950"/>
              </a:xfrm>
            </p:grpSpPr>
            <p:sp>
              <p:nvSpPr>
                <p:cNvPr id="85" name="Cube 3"/>
                <p:cNvSpPr/>
                <p:nvPr/>
              </p:nvSpPr>
              <p:spPr>
                <a:xfrm>
                  <a:off x="3377209" y="3158830"/>
                  <a:ext cx="2311608" cy="733249"/>
                </a:xfrm>
                <a:prstGeom prst="cube">
                  <a:avLst>
                    <a:gd name="adj" fmla="val 91334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4"/>
                <p:cNvSpPr/>
                <p:nvPr/>
              </p:nvSpPr>
              <p:spPr>
                <a:xfrm>
                  <a:off x="3513962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Rectangle 5"/>
                <p:cNvSpPr/>
                <p:nvPr/>
              </p:nvSpPr>
              <p:spPr>
                <a:xfrm>
                  <a:off x="3639919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Parallelogram 87"/>
                <p:cNvSpPr/>
                <p:nvPr/>
              </p:nvSpPr>
              <p:spPr>
                <a:xfrm rot="18984842">
                  <a:off x="4982260" y="3817049"/>
                  <a:ext cx="935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Parallelogram 88"/>
                <p:cNvSpPr/>
                <p:nvPr/>
              </p:nvSpPr>
              <p:spPr>
                <a:xfrm rot="18984842">
                  <a:off x="5063832" y="3740882"/>
                  <a:ext cx="923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Parallelogram 89"/>
                <p:cNvSpPr/>
                <p:nvPr/>
              </p:nvSpPr>
              <p:spPr>
                <a:xfrm rot="18984842">
                  <a:off x="5145404" y="3664715"/>
                  <a:ext cx="923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Parallelogram 90"/>
                <p:cNvSpPr/>
                <p:nvPr/>
              </p:nvSpPr>
              <p:spPr>
                <a:xfrm rot="18984842">
                  <a:off x="5225776" y="3588548"/>
                  <a:ext cx="935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Parallelogram 91"/>
                <p:cNvSpPr/>
                <p:nvPr/>
              </p:nvSpPr>
              <p:spPr>
                <a:xfrm rot="18984842">
                  <a:off x="5307348" y="3512381"/>
                  <a:ext cx="92369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arallelogram 92"/>
                <p:cNvSpPr/>
                <p:nvPr/>
              </p:nvSpPr>
              <p:spPr>
                <a:xfrm rot="18984842">
                  <a:off x="5387721" y="3436214"/>
                  <a:ext cx="935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Parallelogram 93"/>
                <p:cNvSpPr/>
                <p:nvPr/>
              </p:nvSpPr>
              <p:spPr>
                <a:xfrm rot="18984842">
                  <a:off x="5469293" y="3360047"/>
                  <a:ext cx="923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Parallelogram 94"/>
                <p:cNvSpPr/>
                <p:nvPr/>
              </p:nvSpPr>
              <p:spPr>
                <a:xfrm rot="18984842">
                  <a:off x="5550865" y="3283880"/>
                  <a:ext cx="92368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Parallelogram 95"/>
                <p:cNvSpPr/>
                <p:nvPr/>
              </p:nvSpPr>
              <p:spPr>
                <a:xfrm rot="18984842">
                  <a:off x="5633636" y="3207713"/>
                  <a:ext cx="92369" cy="43199"/>
                </a:xfrm>
                <a:prstGeom prst="parallelogram">
                  <a:avLst>
                    <a:gd name="adj" fmla="val 93323"/>
                  </a:avLst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 18"/>
                <p:cNvSpPr/>
                <p:nvPr/>
              </p:nvSpPr>
              <p:spPr>
                <a:xfrm>
                  <a:off x="3774273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 19"/>
                <p:cNvSpPr/>
                <p:nvPr/>
              </p:nvSpPr>
              <p:spPr>
                <a:xfrm>
                  <a:off x="4191730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Rectangle 20"/>
                <p:cNvSpPr/>
                <p:nvPr/>
              </p:nvSpPr>
              <p:spPr>
                <a:xfrm>
                  <a:off x="4333281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Rectangle 21"/>
                <p:cNvSpPr/>
                <p:nvPr/>
              </p:nvSpPr>
              <p:spPr>
                <a:xfrm>
                  <a:off x="4473634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Rectangle 22"/>
                <p:cNvSpPr/>
                <p:nvPr/>
              </p:nvSpPr>
              <p:spPr>
                <a:xfrm>
                  <a:off x="4615185" y="3832964"/>
                  <a:ext cx="599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Rectangle 23"/>
                <p:cNvSpPr/>
                <p:nvPr/>
              </p:nvSpPr>
              <p:spPr>
                <a:xfrm>
                  <a:off x="4755537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Rectangle 24"/>
                <p:cNvSpPr/>
                <p:nvPr/>
              </p:nvSpPr>
              <p:spPr>
                <a:xfrm>
                  <a:off x="4881494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Rectangle 25"/>
                <p:cNvSpPr/>
                <p:nvPr/>
              </p:nvSpPr>
              <p:spPr>
                <a:xfrm>
                  <a:off x="3912226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Rectangle 27"/>
                <p:cNvSpPr/>
                <p:nvPr/>
              </p:nvSpPr>
              <p:spPr>
                <a:xfrm>
                  <a:off x="4048979" y="3832964"/>
                  <a:ext cx="61179" cy="55705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Rectangle 29"/>
                <p:cNvSpPr/>
                <p:nvPr/>
              </p:nvSpPr>
              <p:spPr>
                <a:xfrm>
                  <a:off x="3378408" y="3831828"/>
                  <a:ext cx="61179" cy="54567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07" name="Picture 106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904936" y="3048000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08" name="Picture 107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539976" y="3378227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09" name="Picture 108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925211" y="3378227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10" name="Picture 81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290170" y="3048000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11" name="Picture 82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675405" y="3048000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12" name="Picture 83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310446" y="3378227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13" name="Picture 112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695681" y="3378227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</p:spPr>
            </p:pic>
            <p:pic>
              <p:nvPicPr>
                <p:cNvPr id="114" name="Picture 113" descr="t2-sml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5060640" y="3048000"/>
                  <a:ext cx="466337" cy="568723"/>
                </a:xfrm>
                <a:prstGeom prst="rect">
                  <a:avLst/>
                </a:prstGeom>
                <a:scene3d>
                  <a:camera prst="orthographicFront">
                    <a:rot lat="19260000" lon="3591205" rev="18842142"/>
                  </a:camera>
                  <a:lightRig rig="threePt" dir="t"/>
                </a:scene3d>
                <a:sp3d prstMaterial="metal"/>
              </p:spPr>
            </p:pic>
          </p:grpSp>
          <p:sp>
            <p:nvSpPr>
              <p:cNvPr id="40" name="Cube 39"/>
              <p:cNvSpPr/>
              <p:nvPr/>
            </p:nvSpPr>
            <p:spPr>
              <a:xfrm>
                <a:off x="2057948" y="2637646"/>
                <a:ext cx="3747490" cy="1948804"/>
              </a:xfrm>
              <a:prstGeom prst="cube">
                <a:avLst>
                  <a:gd name="adj" fmla="val 64456"/>
                </a:avLst>
              </a:prstGeom>
              <a:solidFill>
                <a:schemeClr val="tx2">
                  <a:lumMod val="40000"/>
                  <a:lumOff val="6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337"/>
              <p:cNvGrpSpPr>
                <a:grpSpLocks/>
              </p:cNvGrpSpPr>
              <p:nvPr/>
            </p:nvGrpSpPr>
            <p:grpSpPr bwMode="auto">
              <a:xfrm>
                <a:off x="2038233" y="2514860"/>
                <a:ext cx="3752419" cy="1371706"/>
                <a:chOff x="4648059" y="4966438"/>
                <a:chExt cx="3752419" cy="1371706"/>
              </a:xfrm>
            </p:grpSpPr>
            <p:grpSp>
              <p:nvGrpSpPr>
                <p:cNvPr id="67" name="Group 304"/>
                <p:cNvGrpSpPr>
                  <a:grpSpLocks/>
                </p:cNvGrpSpPr>
                <p:nvPr/>
              </p:nvGrpSpPr>
              <p:grpSpPr bwMode="auto">
                <a:xfrm>
                  <a:off x="4648059" y="4966438"/>
                  <a:ext cx="3752419" cy="1371706"/>
                  <a:chOff x="4648059" y="4966438"/>
                  <a:chExt cx="3752419" cy="1371706"/>
                </a:xfrm>
              </p:grpSpPr>
              <p:sp>
                <p:nvSpPr>
                  <p:cNvPr id="83" name="Cube 82"/>
                  <p:cNvSpPr/>
                  <p:nvPr/>
                </p:nvSpPr>
                <p:spPr>
                  <a:xfrm>
                    <a:off x="4652987" y="4966438"/>
                    <a:ext cx="3747491" cy="1371706"/>
                  </a:xfrm>
                  <a:prstGeom prst="cube">
                    <a:avLst>
                      <a:gd name="adj" fmla="val 92754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Parallelogram 83"/>
                  <p:cNvSpPr/>
                  <p:nvPr/>
                </p:nvSpPr>
                <p:spPr>
                  <a:xfrm>
                    <a:off x="4648059" y="4980470"/>
                    <a:ext cx="3747490" cy="1250673"/>
                  </a:xfrm>
                  <a:prstGeom prst="parallelogram">
                    <a:avLst>
                      <a:gd name="adj" fmla="val 994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68" name="Picture 67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6477000" y="5937021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69" name="Picture 68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7180935" y="5251221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0" name="Picture 69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6934200" y="5479821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1" name="Picture 70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6697865" y="5708421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2" name="Picture 71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7390444" y="5022621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3" name="Picture 72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5638800" y="59436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4" name="Picture 73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6342735" y="52578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5" name="Picture 74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6096000" y="54864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6" name="Picture 75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5859665" y="57150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7" name="Picture 76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6552244" y="50292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8" name="Picture 77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4800600" y="59436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79" name="Picture 78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5504535" y="52578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80" name="Picture 79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5257800" y="54864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81" name="Picture 80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5021465" y="57150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  <p:pic>
              <p:nvPicPr>
                <p:cNvPr id="82" name="Picture 81" descr="memory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>
                <a:xfrm>
                  <a:off x="5714044" y="5029200"/>
                  <a:ext cx="839156" cy="235179"/>
                </a:xfrm>
                <a:prstGeom prst="rect">
                  <a:avLst/>
                </a:prstGeom>
                <a:scene3d>
                  <a:camera prst="orthographicFront">
                    <a:rot lat="19260000" lon="3594000" rev="18780000"/>
                  </a:camera>
                  <a:lightRig rig="threePt" dir="t"/>
                </a:scene3d>
              </p:spPr>
            </p:pic>
          </p:grpSp>
          <p:sp>
            <p:nvSpPr>
              <p:cNvPr id="42" name="Cube 41"/>
              <p:cNvSpPr/>
              <p:nvPr/>
            </p:nvSpPr>
            <p:spPr>
              <a:xfrm>
                <a:off x="2043161" y="1829006"/>
                <a:ext cx="3747491" cy="1948805"/>
              </a:xfrm>
              <a:prstGeom prst="cube">
                <a:avLst>
                  <a:gd name="adj" fmla="val 64456"/>
                </a:avLst>
              </a:prstGeom>
              <a:solidFill>
                <a:schemeClr val="tx2">
                  <a:lumMod val="20000"/>
                  <a:lumOff val="8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3" name="Group 339"/>
              <p:cNvGrpSpPr>
                <a:grpSpLocks/>
              </p:cNvGrpSpPr>
              <p:nvPr/>
            </p:nvGrpSpPr>
            <p:grpSpPr bwMode="auto">
              <a:xfrm>
                <a:off x="2028376" y="1676400"/>
                <a:ext cx="3754061" cy="1461165"/>
                <a:chOff x="1961701" y="1739422"/>
                <a:chExt cx="3754061" cy="1461165"/>
              </a:xfrm>
            </p:grpSpPr>
            <p:sp>
              <p:nvSpPr>
                <p:cNvPr id="44" name="Cube 43"/>
                <p:cNvSpPr/>
                <p:nvPr/>
              </p:nvSpPr>
              <p:spPr>
                <a:xfrm>
                  <a:off x="1966629" y="1828881"/>
                  <a:ext cx="3749133" cy="1371706"/>
                </a:xfrm>
                <a:prstGeom prst="cube">
                  <a:avLst>
                    <a:gd name="adj" fmla="val 92754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Parallelogram 44"/>
                <p:cNvSpPr/>
                <p:nvPr/>
              </p:nvSpPr>
              <p:spPr>
                <a:xfrm>
                  <a:off x="1961701" y="1842913"/>
                  <a:ext cx="3749133" cy="1250674"/>
                </a:xfrm>
                <a:prstGeom prst="parallelogram">
                  <a:avLst>
                    <a:gd name="adj" fmla="val 994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6" name="Group 250"/>
                <p:cNvGrpSpPr>
                  <a:grpSpLocks/>
                </p:cNvGrpSpPr>
                <p:nvPr/>
              </p:nvGrpSpPr>
              <p:grpSpPr bwMode="auto">
                <a:xfrm>
                  <a:off x="2180957" y="1739422"/>
                  <a:ext cx="3316327" cy="1460978"/>
                  <a:chOff x="2180957" y="1805882"/>
                  <a:chExt cx="3316327" cy="1460978"/>
                </a:xfrm>
              </p:grpSpPr>
              <p:grpSp>
                <p:nvGrpSpPr>
                  <p:cNvPr id="47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2180957" y="2833914"/>
                    <a:ext cx="2278370" cy="432946"/>
                    <a:chOff x="2209985" y="2819400"/>
                    <a:chExt cx="2278370" cy="432946"/>
                  </a:xfrm>
                </p:grpSpPr>
                <p:pic>
                  <p:nvPicPr>
                    <p:cNvPr id="64" name="Picture 63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209985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65" name="Picture 64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942772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66" name="Picture 65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3668484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</p:grpSp>
              <p:grpSp>
                <p:nvGrpSpPr>
                  <p:cNvPr id="48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2420441" y="2576286"/>
                    <a:ext cx="2278370" cy="432946"/>
                    <a:chOff x="2209985" y="2819400"/>
                    <a:chExt cx="2278370" cy="432946"/>
                  </a:xfrm>
                </p:grpSpPr>
                <p:pic>
                  <p:nvPicPr>
                    <p:cNvPr id="61" name="Picture 60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209985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62" name="Picture 61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942772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63" name="Picture 62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3668484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</p:grpSp>
              <p:grpSp>
                <p:nvGrpSpPr>
                  <p:cNvPr id="49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2703658" y="2315028"/>
                    <a:ext cx="2278370" cy="432946"/>
                    <a:chOff x="2209985" y="2819400"/>
                    <a:chExt cx="2278370" cy="432946"/>
                  </a:xfrm>
                </p:grpSpPr>
                <p:pic>
                  <p:nvPicPr>
                    <p:cNvPr id="58" name="Picture 57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209985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59" name="Picture 58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942772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60" name="Picture 59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3668484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</p:grpSp>
              <p:grpSp>
                <p:nvGrpSpPr>
                  <p:cNvPr id="50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2993944" y="2057400"/>
                    <a:ext cx="2278370" cy="432946"/>
                    <a:chOff x="2209985" y="2819400"/>
                    <a:chExt cx="2278370" cy="432946"/>
                  </a:xfrm>
                </p:grpSpPr>
                <p:pic>
                  <p:nvPicPr>
                    <p:cNvPr id="55" name="Picture 54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209985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56" name="Picture 55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942772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57" name="Picture 56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3668484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</p:grpSp>
              <p:grpSp>
                <p:nvGrpSpPr>
                  <p:cNvPr id="51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3218914" y="1805882"/>
                    <a:ext cx="2278370" cy="432946"/>
                    <a:chOff x="2209985" y="2819400"/>
                    <a:chExt cx="2278370" cy="432946"/>
                  </a:xfrm>
                </p:grpSpPr>
                <p:pic>
                  <p:nvPicPr>
                    <p:cNvPr id="52" name="Picture 51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209985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53" name="Picture 52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942772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  <p:pic>
                  <p:nvPicPr>
                    <p:cNvPr id="54" name="Picture 53" descr="ring resonator1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3668484" y="2819400"/>
                      <a:ext cx="819871" cy="432946"/>
                    </a:xfrm>
                    <a:prstGeom prst="rect">
                      <a:avLst/>
                    </a:prstGeom>
                    <a:scene3d>
                      <a:camera prst="orthographicFront">
                        <a:rot lat="18497380" lon="3227775" rev="18780149"/>
                      </a:camera>
                      <a:lightRig rig="threePt" dir="t"/>
                    </a:scene3d>
                  </p:spPr>
                </p:pic>
              </p:grpSp>
            </p:grpSp>
          </p:grpSp>
        </p:grpSp>
        <p:sp>
          <p:nvSpPr>
            <p:cNvPr id="27" name="TextBox 387"/>
            <p:cNvSpPr txBox="1">
              <a:spLocks noChangeArrowheads="1"/>
            </p:cNvSpPr>
            <p:nvPr/>
          </p:nvSpPr>
          <p:spPr bwMode="auto">
            <a:xfrm>
              <a:off x="1728527" y="2195942"/>
              <a:ext cx="1119302" cy="78748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Silicon Photonics Plane </a:t>
              </a:r>
            </a:p>
          </p:txBody>
        </p:sp>
        <p:sp>
          <p:nvSpPr>
            <p:cNvPr id="28" name="TextBox 388"/>
            <p:cNvSpPr txBox="1">
              <a:spLocks noChangeArrowheads="1"/>
            </p:cNvSpPr>
            <p:nvPr/>
          </p:nvSpPr>
          <p:spPr bwMode="auto">
            <a:xfrm>
              <a:off x="1707561" y="3291317"/>
              <a:ext cx="931210" cy="43988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prstClr val="black"/>
                  </a:solidFill>
                </a:rPr>
                <a:t>Memory</a:t>
              </a:r>
            </a:p>
            <a:p>
              <a:pPr algn="ctr"/>
              <a:r>
                <a:rPr lang="en-US" sz="1200" b="1">
                  <a:solidFill>
                    <a:prstClr val="black"/>
                  </a:solidFill>
                </a:rPr>
                <a:t>Plane </a:t>
              </a:r>
            </a:p>
          </p:txBody>
        </p:sp>
        <p:sp>
          <p:nvSpPr>
            <p:cNvPr id="29" name="TextBox 389"/>
            <p:cNvSpPr txBox="1">
              <a:spLocks noChangeArrowheads="1"/>
            </p:cNvSpPr>
            <p:nvPr/>
          </p:nvSpPr>
          <p:spPr bwMode="auto">
            <a:xfrm>
              <a:off x="1659765" y="4143804"/>
              <a:ext cx="948297" cy="43988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prstClr val="black"/>
                  </a:solidFill>
                </a:rPr>
                <a:t>Processor Plane </a:t>
              </a:r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>
              <a:off x="1666169" y="4892168"/>
              <a:ext cx="460375" cy="481013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5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86600" y="854964"/>
            <a:ext cx="1219200" cy="1216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0242" y="787352"/>
            <a:ext cx="2465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put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9027" y="712499"/>
            <a:ext cx="975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Hu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man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rain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9035" y="1182624"/>
            <a:ext cx="603503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4691" y="1182624"/>
            <a:ext cx="371855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10385" y="1281548"/>
            <a:ext cx="384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7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725" y="2183880"/>
            <a:ext cx="4183379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3255" marR="5080" indent="-63119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1</a:t>
            </a:r>
            <a:r>
              <a:rPr sz="1100" b="1" spc="5" dirty="0">
                <a:latin typeface="Arial"/>
                <a:cs typeface="Arial"/>
              </a:rPr>
              <a:t>.</a:t>
            </a:r>
            <a:r>
              <a:rPr sz="1100" b="1" dirty="0">
                <a:latin typeface="Arial"/>
                <a:cs typeface="Arial"/>
              </a:rPr>
              <a:t>4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MW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(&gt;</a:t>
            </a:r>
            <a:r>
              <a:rPr sz="1100" spc="-5" dirty="0">
                <a:latin typeface="Arial"/>
                <a:cs typeface="Arial"/>
              </a:rPr>
              <a:t>50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v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hou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ehol</a:t>
            </a:r>
            <a:r>
              <a:rPr sz="1100" dirty="0">
                <a:latin typeface="Arial"/>
                <a:cs typeface="Arial"/>
              </a:rPr>
              <a:t>d </a:t>
            </a:r>
            <a:r>
              <a:rPr sz="1100" spc="-5" dirty="0">
                <a:latin typeface="Arial"/>
                <a:cs typeface="Arial"/>
              </a:rPr>
              <a:t>po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onsu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ion</a:t>
            </a:r>
            <a:r>
              <a:rPr sz="1100" dirty="0">
                <a:latin typeface="Arial"/>
                <a:cs typeface="Arial"/>
              </a:rPr>
              <a:t>),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8192 p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ss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rs,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050" spc="22" baseline="27777" dirty="0">
                <a:latin typeface="Arial"/>
                <a:cs typeface="Arial"/>
              </a:rPr>
              <a:t>9</a:t>
            </a:r>
            <a:r>
              <a:rPr sz="1050" baseline="27777" dirty="0">
                <a:latin typeface="Arial"/>
                <a:cs typeface="Arial"/>
              </a:rPr>
              <a:t> </a:t>
            </a:r>
            <a:r>
              <a:rPr sz="1050" spc="-135" baseline="2777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y</a:t>
            </a:r>
            <a:r>
              <a:rPr sz="1100" spc="-5" dirty="0">
                <a:latin typeface="Arial"/>
                <a:cs typeface="Arial"/>
              </a:rPr>
              <a:t>nap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v</a:t>
            </a:r>
            <a:r>
              <a:rPr sz="1100" spc="-5" dirty="0">
                <a:latin typeface="Arial"/>
                <a:cs typeface="Arial"/>
              </a:rPr>
              <a:t>en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/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spc="-5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050" spc="22" baseline="27777" dirty="0">
                <a:latin typeface="Arial"/>
                <a:cs typeface="Arial"/>
              </a:rPr>
              <a:t>9</a:t>
            </a:r>
            <a:r>
              <a:rPr sz="1050" baseline="27777" dirty="0">
                <a:latin typeface="Arial"/>
                <a:cs typeface="Arial"/>
              </a:rPr>
              <a:t> </a:t>
            </a:r>
            <a:r>
              <a:rPr sz="1050" spc="-135" baseline="27777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5" dirty="0">
                <a:latin typeface="Arial"/>
                <a:cs typeface="Arial"/>
              </a:rPr>
              <a:t>lops</a:t>
            </a:r>
            <a:r>
              <a:rPr sz="110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255" y="2181078"/>
            <a:ext cx="223647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0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10</a:t>
            </a:r>
            <a:r>
              <a:rPr sz="1050" spc="22" baseline="27777" dirty="0">
                <a:latin typeface="Arial"/>
                <a:cs typeface="Arial"/>
              </a:rPr>
              <a:t>15</a:t>
            </a:r>
            <a:r>
              <a:rPr sz="1050" baseline="27777" dirty="0">
                <a:latin typeface="Arial"/>
                <a:cs typeface="Arial"/>
              </a:rPr>
              <a:t> </a:t>
            </a:r>
            <a:r>
              <a:rPr sz="1050" spc="-135" baseline="2777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y</a:t>
            </a:r>
            <a:r>
              <a:rPr sz="1100" spc="-5" dirty="0">
                <a:latin typeface="Arial"/>
                <a:cs typeface="Arial"/>
              </a:rPr>
              <a:t>nap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s,</a:t>
            </a:r>
            <a:r>
              <a:rPr sz="1100" spc="-5" dirty="0">
                <a:latin typeface="Arial"/>
                <a:cs typeface="Arial"/>
              </a:rPr>
              <a:t> 10</a:t>
            </a:r>
            <a:r>
              <a:rPr sz="1050" spc="22" baseline="27777" dirty="0">
                <a:latin typeface="Arial"/>
                <a:cs typeface="Arial"/>
              </a:rPr>
              <a:t>11</a:t>
            </a:r>
            <a:r>
              <a:rPr sz="1050" baseline="27777" dirty="0">
                <a:latin typeface="Arial"/>
                <a:cs typeface="Arial"/>
              </a:rPr>
              <a:t> </a:t>
            </a:r>
            <a:r>
              <a:rPr sz="1050" spc="-120" baseline="27777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neu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on</a:t>
            </a:r>
            <a:r>
              <a:rPr sz="1100" dirty="0">
                <a:latin typeface="Arial"/>
                <a:cs typeface="Arial"/>
              </a:rPr>
              <a:t>s,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10</a:t>
            </a:r>
            <a:r>
              <a:rPr sz="1050" spc="22" baseline="27777" dirty="0">
                <a:latin typeface="Arial"/>
                <a:cs typeface="Arial"/>
              </a:rPr>
              <a:t>16</a:t>
            </a:r>
            <a:r>
              <a:rPr sz="1050" baseline="27777" dirty="0">
                <a:latin typeface="Arial"/>
                <a:cs typeface="Arial"/>
              </a:rPr>
              <a:t> </a:t>
            </a:r>
            <a:r>
              <a:rPr sz="1050" spc="-120" baseline="2777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y</a:t>
            </a:r>
            <a:r>
              <a:rPr sz="1100" spc="-5" dirty="0">
                <a:latin typeface="Arial"/>
                <a:cs typeface="Arial"/>
              </a:rPr>
              <a:t>nap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v</a:t>
            </a:r>
            <a:r>
              <a:rPr sz="1100" spc="-5" dirty="0">
                <a:latin typeface="Arial"/>
                <a:cs typeface="Arial"/>
              </a:rPr>
              <a:t>en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/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ec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7158" y="1007228"/>
            <a:ext cx="1723641" cy="1085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3247" y="890016"/>
            <a:ext cx="1444751" cy="1085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15796" y="2662427"/>
            <a:ext cx="6324600" cy="46228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ph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ic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elec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200" b="1" i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2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(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d 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200" b="1" i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og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ical</a:t>
            </a:r>
            <a:r>
              <a:rPr sz="1200" b="1" i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rai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d s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as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ic</a:t>
            </a:r>
            <a:r>
              <a:rPr sz="12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put</a:t>
            </a:r>
            <a:r>
              <a:rPr sz="1200" b="1" i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200" b="1" i="1" spc="-5" dirty="0">
                <a:solidFill>
                  <a:srgbClr val="000099"/>
                </a:solidFill>
                <a:latin typeface="Arial"/>
                <a:cs typeface="Arial"/>
              </a:rPr>
              <a:t>ng: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putat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r</a:t>
            </a:r>
            <a:r>
              <a:rPr sz="1200" dirty="0">
                <a:latin typeface="Arial"/>
                <a:cs typeface="Arial"/>
              </a:rPr>
              <a:t>ea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napses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neu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21508" y="964679"/>
            <a:ext cx="1235963" cy="1156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 idx="4294967295"/>
          </p:nvPr>
        </p:nvSpPr>
        <p:spPr>
          <a:xfrm>
            <a:off x="1180242" y="252825"/>
            <a:ext cx="53745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3420">
              <a:lnSpc>
                <a:spcPct val="100000"/>
              </a:lnSpc>
            </a:pPr>
            <a:r>
              <a:rPr lang="en-US" sz="1800" i="0" spc="-5" dirty="0" smtClean="0">
                <a:latin typeface="Arial"/>
                <a:cs typeface="Arial"/>
              </a:rPr>
              <a:t>Low Power</a:t>
            </a:r>
            <a:r>
              <a:rPr sz="1800" i="0" spc="-15" dirty="0" smtClean="0">
                <a:latin typeface="Arial"/>
                <a:cs typeface="Arial"/>
              </a:rPr>
              <a:t> </a:t>
            </a:r>
            <a:r>
              <a:rPr sz="1800" i="0" spc="-5" dirty="0">
                <a:latin typeface="Arial"/>
                <a:cs typeface="Arial"/>
              </a:rPr>
              <a:t>C</a:t>
            </a:r>
            <a:r>
              <a:rPr sz="1800" i="0" dirty="0">
                <a:latin typeface="Arial"/>
                <a:cs typeface="Arial"/>
              </a:rPr>
              <a:t>o</a:t>
            </a:r>
            <a:r>
              <a:rPr sz="1800" i="0" spc="-5" dirty="0">
                <a:latin typeface="Arial"/>
                <a:cs typeface="Arial"/>
              </a:rPr>
              <a:t>m</a:t>
            </a:r>
            <a:r>
              <a:rPr sz="1800" i="0" dirty="0">
                <a:latin typeface="Arial"/>
                <a:cs typeface="Arial"/>
              </a:rPr>
              <a:t>puting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316" y="3179336"/>
            <a:ext cx="2847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qu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cy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Exis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1200" b="1" spc="-9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ec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hno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ogy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316" y="3504326"/>
            <a:ext cx="318552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u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oach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1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nap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need 10</a:t>
            </a:r>
            <a:r>
              <a:rPr sz="1400" spc="5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2 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al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oul</a:t>
            </a:r>
            <a:r>
              <a:rPr sz="1400" dirty="0">
                <a:latin typeface="Arial"/>
                <a:cs typeface="Arial"/>
              </a:rPr>
              <a:t>d 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</a:t>
            </a:r>
            <a:r>
              <a:rPr sz="1400" spc="-1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er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dirty="0">
                <a:latin typeface="Arial"/>
                <a:cs typeface="Arial"/>
              </a:rPr>
              <a:t>ch 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hu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 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ai</a:t>
            </a:r>
            <a:r>
              <a:rPr sz="1400" dirty="0">
                <a:latin typeface="Arial"/>
                <a:cs typeface="Arial"/>
              </a:rPr>
              <a:t>n 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ale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 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 smtClean="0">
                <a:latin typeface="Arial"/>
                <a:cs typeface="Arial"/>
              </a:rPr>
              <a:t>po</a:t>
            </a:r>
            <a:r>
              <a:rPr sz="1400" spc="-20" dirty="0" smtClean="0">
                <a:latin typeface="Arial"/>
                <a:cs typeface="Arial"/>
              </a:rPr>
              <a:t>w</a:t>
            </a:r>
            <a:r>
              <a:rPr sz="1400" spc="-5" dirty="0" smtClean="0">
                <a:latin typeface="Arial"/>
                <a:cs typeface="Arial"/>
              </a:rPr>
              <a:t>e</a:t>
            </a:r>
            <a:r>
              <a:rPr sz="1400" dirty="0" smtClean="0">
                <a:latin typeface="Arial"/>
                <a:cs typeface="Arial"/>
              </a:rPr>
              <a:t>r c</a:t>
            </a:r>
            <a:r>
              <a:rPr sz="1400" spc="-5" dirty="0" smtClean="0">
                <a:latin typeface="Arial"/>
                <a:cs typeface="Arial"/>
              </a:rPr>
              <a:t>o</a:t>
            </a:r>
            <a:r>
              <a:rPr sz="1400" spc="-15" dirty="0" smtClean="0">
                <a:latin typeface="Arial"/>
                <a:cs typeface="Arial"/>
              </a:rPr>
              <a:t>n</a:t>
            </a:r>
            <a:r>
              <a:rPr sz="1400" dirty="0" smtClean="0">
                <a:latin typeface="Arial"/>
                <a:cs typeface="Arial"/>
              </a:rPr>
              <a:t>s</a:t>
            </a:r>
            <a:r>
              <a:rPr sz="1400" spc="-5" dirty="0" smtClean="0">
                <a:latin typeface="Arial"/>
                <a:cs typeface="Arial"/>
              </a:rPr>
              <a:t>u</a:t>
            </a:r>
            <a:r>
              <a:rPr sz="1400" dirty="0" smtClean="0">
                <a:latin typeface="Arial"/>
                <a:cs typeface="Arial"/>
              </a:rPr>
              <a:t>m</a:t>
            </a:r>
            <a:r>
              <a:rPr sz="1400" spc="-15" dirty="0" smtClean="0">
                <a:latin typeface="Arial"/>
                <a:cs typeface="Arial"/>
              </a:rPr>
              <a:t>p</a:t>
            </a:r>
            <a:r>
              <a:rPr sz="1400" spc="5" dirty="0" smtClean="0">
                <a:latin typeface="Arial"/>
                <a:cs typeface="Arial"/>
              </a:rPr>
              <a:t>t</a:t>
            </a:r>
            <a:r>
              <a:rPr sz="1400" spc="-5" dirty="0" smtClean="0">
                <a:latin typeface="Arial"/>
                <a:cs typeface="Arial"/>
              </a:rPr>
              <a:t>ion</a:t>
            </a:r>
            <a:r>
              <a:rPr sz="1400" dirty="0" smtClean="0">
                <a:latin typeface="Arial"/>
                <a:cs typeface="Arial"/>
              </a:rPr>
              <a:t>.</a:t>
            </a:r>
            <a:r>
              <a:rPr sz="1400" b="1" dirty="0" smtClean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01118" y="3534575"/>
            <a:ext cx="1305213" cy="489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0264" y="3482340"/>
            <a:ext cx="1250861" cy="541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69208" y="4471415"/>
            <a:ext cx="1273835" cy="64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35296" y="4466844"/>
            <a:ext cx="1391411" cy="6488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23601" y="4117965"/>
            <a:ext cx="617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G</a:t>
            </a:r>
            <a:r>
              <a:rPr sz="1000" b="1" spc="-10" dirty="0">
                <a:latin typeface="Arial"/>
                <a:cs typeface="Arial"/>
              </a:rPr>
              <a:t>raph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9212" y="4121127"/>
            <a:ext cx="2863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hBN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68687" y="5291178"/>
            <a:ext cx="34290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latin typeface="Arial"/>
                <a:cs typeface="Arial"/>
              </a:rPr>
              <a:t>M</a:t>
            </a:r>
            <a:r>
              <a:rPr sz="1000" b="1" spc="-10" dirty="0">
                <a:latin typeface="Arial"/>
                <a:cs typeface="Arial"/>
              </a:rPr>
              <a:t>o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975" b="1" spc="15" baseline="-21367" dirty="0">
                <a:latin typeface="Arial"/>
                <a:cs typeface="Arial"/>
              </a:rPr>
              <a:t>2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21636" y="5294303"/>
            <a:ext cx="11366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Black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ho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10" dirty="0">
                <a:latin typeface="Arial"/>
                <a:cs typeface="Arial"/>
              </a:rPr>
              <a:t>phorus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55264" y="5638800"/>
            <a:ext cx="5584190" cy="64643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 marR="98425" algn="ctr">
              <a:lnSpc>
                <a:spcPct val="100000"/>
              </a:lnSpc>
            </a:pPr>
            <a:r>
              <a:rPr sz="1200" b="1" spc="-10" dirty="0">
                <a:solidFill>
                  <a:srgbClr val="0000CC"/>
                </a:solidFill>
                <a:latin typeface="Calibri"/>
                <a:cs typeface="Calibri"/>
              </a:rPr>
              <a:t>2D </a:t>
            </a:r>
            <a:r>
              <a:rPr sz="1200" b="1" spc="-5" dirty="0">
                <a:solidFill>
                  <a:srgbClr val="0000CC"/>
                </a:solidFill>
                <a:latin typeface="Calibri"/>
                <a:cs typeface="Calibri"/>
              </a:rPr>
              <a:t>M</a:t>
            </a:r>
            <a:r>
              <a:rPr sz="12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1200" b="1" spc="-1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1200" b="1" spc="-1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1200" b="1" spc="-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000CC"/>
                </a:solidFill>
                <a:latin typeface="Calibri"/>
                <a:cs typeface="Calibri"/>
              </a:rPr>
              <a:t> o</a:t>
            </a:r>
            <a:r>
              <a:rPr sz="1200" b="1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1200" b="1" spc="-20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ic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40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v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y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un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que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</a:t>
            </a:r>
            <a:r>
              <a:rPr sz="1200" b="1" spc="-30" dirty="0">
                <a:latin typeface="Calibri"/>
                <a:cs typeface="Calibri"/>
              </a:rPr>
              <a:t>hy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5" dirty="0">
                <a:latin typeface="Calibri"/>
                <a:cs typeface="Calibri"/>
              </a:rPr>
              <a:t>ca</a:t>
            </a:r>
            <a:r>
              <a:rPr sz="1200" b="1" spc="-5" dirty="0">
                <a:latin typeface="Calibri"/>
                <a:cs typeface="Calibri"/>
              </a:rPr>
              <a:t>l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ro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es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th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t 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ic</a:t>
            </a:r>
            <a:r>
              <a:rPr sz="1200" b="1" spc="-10" dirty="0">
                <a:latin typeface="Calibri"/>
                <a:cs typeface="Calibri"/>
              </a:rPr>
              <a:t>u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1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20" dirty="0">
                <a:latin typeface="Calibri"/>
                <a:cs typeface="Calibri"/>
              </a:rPr>
              <a:t>v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v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0" dirty="0">
                <a:latin typeface="Calibri"/>
                <a:cs typeface="Calibri"/>
              </a:rPr>
              <a:t>op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ng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no</a:t>
            </a:r>
            <a:r>
              <a:rPr sz="1200" b="1" spc="-20" dirty="0">
                <a:latin typeface="Calibri"/>
                <a:cs typeface="Calibri"/>
              </a:rPr>
              <a:t>v</a:t>
            </a:r>
            <a:r>
              <a:rPr sz="1200" b="1" spc="-5" dirty="0">
                <a:latin typeface="Calibri"/>
                <a:cs typeface="Calibri"/>
              </a:rPr>
              <a:t>el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ev</a:t>
            </a:r>
            <a:r>
              <a:rPr sz="1200" b="1" dirty="0">
                <a:latin typeface="Calibri"/>
                <a:cs typeface="Calibri"/>
              </a:rPr>
              <a:t>ice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</a:t>
            </a:r>
            <a:r>
              <a:rPr sz="1200" b="1" spc="-10" dirty="0">
                <a:latin typeface="Calibri"/>
                <a:cs typeface="Calibri"/>
              </a:rPr>
              <a:t>unct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li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es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th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t </a:t>
            </a:r>
            <a:r>
              <a:rPr sz="1200" b="1" spc="-15" dirty="0">
                <a:latin typeface="Calibri"/>
                <a:cs typeface="Calibri"/>
              </a:rPr>
              <a:t>ca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dirty="0">
                <a:latin typeface="Calibri"/>
                <a:cs typeface="Calibri"/>
              </a:rPr>
              <a:t>ic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the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ons</a:t>
            </a:r>
            <a:r>
              <a:rPr sz="1200" b="1" spc="-5" dirty="0">
                <a:latin typeface="Calibri"/>
                <a:cs typeface="Calibri"/>
              </a:rPr>
              <a:t> o</a:t>
            </a:r>
            <a:r>
              <a:rPr sz="1200" b="1" dirty="0">
                <a:latin typeface="Calibri"/>
                <a:cs typeface="Calibri"/>
              </a:rPr>
              <a:t>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y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ps</a:t>
            </a:r>
            <a:r>
              <a:rPr sz="1200" b="1" spc="-5" dirty="0">
                <a:latin typeface="Calibri"/>
                <a:cs typeface="Calibri"/>
              </a:rPr>
              <a:t>es,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w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dirty="0">
                <a:latin typeface="Calibri"/>
                <a:cs typeface="Calibri"/>
              </a:rPr>
              <a:t>ic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the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k</a:t>
            </a:r>
            <a:r>
              <a:rPr sz="1200" b="1" spc="-20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y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</a:t>
            </a:r>
            <a:r>
              <a:rPr sz="1200" b="1" dirty="0">
                <a:latin typeface="Calibri"/>
                <a:cs typeface="Calibri"/>
              </a:rPr>
              <a:t>il</a:t>
            </a:r>
            <a:r>
              <a:rPr sz="1200" b="1" spc="-1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ng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k fo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5" dirty="0">
                <a:latin typeface="Calibri"/>
                <a:cs typeface="Calibri"/>
              </a:rPr>
              <a:t>ca</a:t>
            </a:r>
            <a:r>
              <a:rPr sz="1200" b="1" spc="-5" dirty="0">
                <a:latin typeface="Calibri"/>
                <a:cs typeface="Calibri"/>
              </a:rPr>
              <a:t>l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29400" y="3276600"/>
            <a:ext cx="1584959" cy="1190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9147" y="4083224"/>
            <a:ext cx="379730" cy="311785"/>
          </a:xfrm>
          <a:custGeom>
            <a:avLst/>
            <a:gdLst/>
            <a:ahLst/>
            <a:cxnLst/>
            <a:rect l="l" t="t" r="r" b="b"/>
            <a:pathLst>
              <a:path w="379729" h="311785">
                <a:moveTo>
                  <a:pt x="0" y="194878"/>
                </a:moveTo>
                <a:lnTo>
                  <a:pt x="0" y="194878"/>
                </a:lnTo>
                <a:lnTo>
                  <a:pt x="145971" y="194878"/>
                </a:lnTo>
                <a:lnTo>
                  <a:pt x="154297" y="311765"/>
                </a:lnTo>
                <a:lnTo>
                  <a:pt x="160280" y="194878"/>
                </a:lnTo>
                <a:lnTo>
                  <a:pt x="166004" y="0"/>
                </a:lnTo>
                <a:lnTo>
                  <a:pt x="173809" y="194878"/>
                </a:lnTo>
                <a:lnTo>
                  <a:pt x="181093" y="202501"/>
                </a:lnTo>
                <a:lnTo>
                  <a:pt x="186817" y="194878"/>
                </a:lnTo>
                <a:lnTo>
                  <a:pt x="192541" y="202501"/>
                </a:lnTo>
                <a:lnTo>
                  <a:pt x="198004" y="194878"/>
                </a:lnTo>
                <a:lnTo>
                  <a:pt x="203728" y="202501"/>
                </a:lnTo>
                <a:lnTo>
                  <a:pt x="209451" y="194878"/>
                </a:lnTo>
                <a:lnTo>
                  <a:pt x="215175" y="202501"/>
                </a:lnTo>
                <a:lnTo>
                  <a:pt x="220898" y="194878"/>
                </a:lnTo>
                <a:lnTo>
                  <a:pt x="226362" y="241594"/>
                </a:lnTo>
                <a:lnTo>
                  <a:pt x="232085" y="194878"/>
                </a:lnTo>
                <a:lnTo>
                  <a:pt x="237549" y="194878"/>
                </a:lnTo>
                <a:lnTo>
                  <a:pt x="243272" y="194878"/>
                </a:lnTo>
                <a:lnTo>
                  <a:pt x="374655" y="194878"/>
                </a:lnTo>
                <a:lnTo>
                  <a:pt x="379475" y="1948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8571" y="4149379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83477" y="0"/>
                </a:moveTo>
                <a:lnTo>
                  <a:pt x="9512" y="5295"/>
                </a:lnTo>
                <a:lnTo>
                  <a:pt x="31000" y="22263"/>
                </a:lnTo>
                <a:lnTo>
                  <a:pt x="0" y="61506"/>
                </a:lnTo>
                <a:lnTo>
                  <a:pt x="42976" y="95453"/>
                </a:lnTo>
                <a:lnTo>
                  <a:pt x="73977" y="56210"/>
                </a:lnTo>
                <a:lnTo>
                  <a:pt x="92684" y="56210"/>
                </a:lnTo>
                <a:lnTo>
                  <a:pt x="83477" y="0"/>
                </a:lnTo>
                <a:close/>
              </a:path>
              <a:path w="95884" h="95885">
                <a:moveTo>
                  <a:pt x="92684" y="56210"/>
                </a:moveTo>
                <a:lnTo>
                  <a:pt x="73977" y="56210"/>
                </a:lnTo>
                <a:lnTo>
                  <a:pt x="95465" y="73190"/>
                </a:lnTo>
                <a:lnTo>
                  <a:pt x="92684" y="5621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64539" y="3618358"/>
            <a:ext cx="166370" cy="188595"/>
          </a:xfrm>
          <a:custGeom>
            <a:avLst/>
            <a:gdLst/>
            <a:ahLst/>
            <a:cxnLst/>
            <a:rect l="l" t="t" r="r" b="b"/>
            <a:pathLst>
              <a:path w="166370" h="188595">
                <a:moveTo>
                  <a:pt x="0" y="134236"/>
                </a:moveTo>
                <a:lnTo>
                  <a:pt x="2837" y="134778"/>
                </a:lnTo>
                <a:lnTo>
                  <a:pt x="6131" y="135635"/>
                </a:lnTo>
                <a:lnTo>
                  <a:pt x="9671" y="136430"/>
                </a:lnTo>
                <a:lnTo>
                  <a:pt x="13237" y="137110"/>
                </a:lnTo>
                <a:lnTo>
                  <a:pt x="16803" y="137791"/>
                </a:lnTo>
                <a:lnTo>
                  <a:pt x="20318" y="138698"/>
                </a:lnTo>
                <a:lnTo>
                  <a:pt x="23833" y="139606"/>
                </a:lnTo>
                <a:lnTo>
                  <a:pt x="27399" y="140286"/>
                </a:lnTo>
                <a:lnTo>
                  <a:pt x="30939" y="141080"/>
                </a:lnTo>
                <a:lnTo>
                  <a:pt x="34429" y="142101"/>
                </a:lnTo>
                <a:lnTo>
                  <a:pt x="37944" y="143009"/>
                </a:lnTo>
                <a:lnTo>
                  <a:pt x="41535" y="143576"/>
                </a:lnTo>
                <a:lnTo>
                  <a:pt x="45075" y="144370"/>
                </a:lnTo>
                <a:lnTo>
                  <a:pt x="48616" y="145164"/>
                </a:lnTo>
                <a:lnTo>
                  <a:pt x="52131" y="146071"/>
                </a:lnTo>
                <a:lnTo>
                  <a:pt x="55671" y="146865"/>
                </a:lnTo>
                <a:lnTo>
                  <a:pt x="59237" y="147546"/>
                </a:lnTo>
                <a:lnTo>
                  <a:pt x="62777" y="148340"/>
                </a:lnTo>
                <a:lnTo>
                  <a:pt x="66317" y="149134"/>
                </a:lnTo>
                <a:lnTo>
                  <a:pt x="69832" y="150042"/>
                </a:lnTo>
                <a:lnTo>
                  <a:pt x="73424" y="150609"/>
                </a:lnTo>
                <a:lnTo>
                  <a:pt x="76939" y="151516"/>
                </a:lnTo>
                <a:lnTo>
                  <a:pt x="80479" y="152310"/>
                </a:lnTo>
                <a:lnTo>
                  <a:pt x="84019" y="153104"/>
                </a:lnTo>
                <a:lnTo>
                  <a:pt x="87585" y="153785"/>
                </a:lnTo>
                <a:lnTo>
                  <a:pt x="91125" y="154579"/>
                </a:lnTo>
                <a:lnTo>
                  <a:pt x="94666" y="155373"/>
                </a:lnTo>
                <a:lnTo>
                  <a:pt x="97985" y="156118"/>
                </a:lnTo>
                <a:lnTo>
                  <a:pt x="101525" y="156912"/>
                </a:lnTo>
                <a:lnTo>
                  <a:pt x="105040" y="157819"/>
                </a:lnTo>
                <a:lnTo>
                  <a:pt x="108581" y="158613"/>
                </a:lnTo>
                <a:lnTo>
                  <a:pt x="112121" y="159407"/>
                </a:lnTo>
                <a:lnTo>
                  <a:pt x="115661" y="160201"/>
                </a:lnTo>
                <a:lnTo>
                  <a:pt x="119176" y="161109"/>
                </a:lnTo>
                <a:lnTo>
                  <a:pt x="122768" y="161676"/>
                </a:lnTo>
                <a:lnTo>
                  <a:pt x="166234" y="0"/>
                </a:lnTo>
                <a:lnTo>
                  <a:pt x="134030" y="167416"/>
                </a:lnTo>
                <a:lnTo>
                  <a:pt x="132897" y="18835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98236" y="3694336"/>
            <a:ext cx="192405" cy="115570"/>
          </a:xfrm>
          <a:custGeom>
            <a:avLst/>
            <a:gdLst/>
            <a:ahLst/>
            <a:cxnLst/>
            <a:rect l="l" t="t" r="r" b="b"/>
            <a:pathLst>
              <a:path w="192404" h="115570">
                <a:moveTo>
                  <a:pt x="0" y="112558"/>
                </a:moveTo>
                <a:lnTo>
                  <a:pt x="16847" y="54072"/>
                </a:lnTo>
                <a:lnTo>
                  <a:pt x="21684" y="49086"/>
                </a:lnTo>
                <a:lnTo>
                  <a:pt x="21556" y="67271"/>
                </a:lnTo>
                <a:lnTo>
                  <a:pt x="28325" y="53670"/>
                </a:lnTo>
                <a:lnTo>
                  <a:pt x="28375" y="71062"/>
                </a:lnTo>
                <a:lnTo>
                  <a:pt x="35322" y="56668"/>
                </a:lnTo>
                <a:lnTo>
                  <a:pt x="35448" y="73720"/>
                </a:lnTo>
                <a:lnTo>
                  <a:pt x="42421" y="59213"/>
                </a:lnTo>
                <a:lnTo>
                  <a:pt x="42326" y="76215"/>
                </a:lnTo>
                <a:lnTo>
                  <a:pt x="66624" y="0"/>
                </a:lnTo>
                <a:lnTo>
                  <a:pt x="53461" y="82522"/>
                </a:lnTo>
                <a:lnTo>
                  <a:pt x="57274" y="83139"/>
                </a:lnTo>
                <a:lnTo>
                  <a:pt x="60814" y="83933"/>
                </a:lnTo>
                <a:lnTo>
                  <a:pt x="64329" y="84840"/>
                </a:lnTo>
                <a:lnTo>
                  <a:pt x="67818" y="85861"/>
                </a:lnTo>
                <a:lnTo>
                  <a:pt x="71359" y="86655"/>
                </a:lnTo>
                <a:lnTo>
                  <a:pt x="74950" y="87222"/>
                </a:lnTo>
                <a:lnTo>
                  <a:pt x="78363" y="88583"/>
                </a:lnTo>
                <a:lnTo>
                  <a:pt x="81954" y="89150"/>
                </a:lnTo>
                <a:lnTo>
                  <a:pt x="85495" y="89944"/>
                </a:lnTo>
                <a:lnTo>
                  <a:pt x="89010" y="90852"/>
                </a:lnTo>
                <a:lnTo>
                  <a:pt x="92499" y="91873"/>
                </a:lnTo>
                <a:lnTo>
                  <a:pt x="96040" y="92667"/>
                </a:lnTo>
                <a:lnTo>
                  <a:pt x="99605" y="93347"/>
                </a:lnTo>
                <a:lnTo>
                  <a:pt x="103120" y="94255"/>
                </a:lnTo>
                <a:lnTo>
                  <a:pt x="106661" y="95049"/>
                </a:lnTo>
                <a:lnTo>
                  <a:pt x="110150" y="96069"/>
                </a:lnTo>
                <a:lnTo>
                  <a:pt x="113742" y="96637"/>
                </a:lnTo>
                <a:lnTo>
                  <a:pt x="117206" y="97771"/>
                </a:lnTo>
                <a:lnTo>
                  <a:pt x="120771" y="98452"/>
                </a:lnTo>
                <a:lnTo>
                  <a:pt x="124286" y="99359"/>
                </a:lnTo>
                <a:lnTo>
                  <a:pt x="127878" y="99926"/>
                </a:lnTo>
                <a:lnTo>
                  <a:pt x="131120" y="101011"/>
                </a:lnTo>
                <a:lnTo>
                  <a:pt x="134635" y="101918"/>
                </a:lnTo>
                <a:lnTo>
                  <a:pt x="138227" y="102486"/>
                </a:lnTo>
                <a:lnTo>
                  <a:pt x="141742" y="103393"/>
                </a:lnTo>
                <a:lnTo>
                  <a:pt x="145206" y="104527"/>
                </a:lnTo>
                <a:lnTo>
                  <a:pt x="148797" y="105094"/>
                </a:lnTo>
                <a:lnTo>
                  <a:pt x="152337" y="105888"/>
                </a:lnTo>
                <a:lnTo>
                  <a:pt x="155852" y="106796"/>
                </a:lnTo>
                <a:lnTo>
                  <a:pt x="159316" y="107930"/>
                </a:lnTo>
                <a:lnTo>
                  <a:pt x="162882" y="108611"/>
                </a:lnTo>
                <a:lnTo>
                  <a:pt x="166448" y="109291"/>
                </a:lnTo>
                <a:lnTo>
                  <a:pt x="169937" y="110312"/>
                </a:lnTo>
                <a:lnTo>
                  <a:pt x="173529" y="110879"/>
                </a:lnTo>
                <a:lnTo>
                  <a:pt x="177069" y="111673"/>
                </a:lnTo>
                <a:lnTo>
                  <a:pt x="180584" y="112581"/>
                </a:lnTo>
                <a:lnTo>
                  <a:pt x="184099" y="113488"/>
                </a:lnTo>
                <a:lnTo>
                  <a:pt x="187614" y="114396"/>
                </a:lnTo>
                <a:lnTo>
                  <a:pt x="191129" y="115303"/>
                </a:lnTo>
                <a:lnTo>
                  <a:pt x="192218" y="11547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12852" y="3834689"/>
            <a:ext cx="186055" cy="127635"/>
          </a:xfrm>
          <a:custGeom>
            <a:avLst/>
            <a:gdLst/>
            <a:ahLst/>
            <a:cxnLst/>
            <a:rect l="l" t="t" r="r" b="b"/>
            <a:pathLst>
              <a:path w="186054" h="127635">
                <a:moveTo>
                  <a:pt x="0" y="0"/>
                </a:moveTo>
                <a:lnTo>
                  <a:pt x="1707" y="2328"/>
                </a:lnTo>
                <a:lnTo>
                  <a:pt x="3574" y="5181"/>
                </a:lnTo>
                <a:lnTo>
                  <a:pt x="5648" y="8167"/>
                </a:lnTo>
                <a:lnTo>
                  <a:pt x="7799" y="11100"/>
                </a:lnTo>
                <a:lnTo>
                  <a:pt x="9949" y="14033"/>
                </a:lnTo>
                <a:lnTo>
                  <a:pt x="11946" y="17072"/>
                </a:lnTo>
                <a:lnTo>
                  <a:pt x="13944" y="20111"/>
                </a:lnTo>
                <a:lnTo>
                  <a:pt x="16094" y="23044"/>
                </a:lnTo>
                <a:lnTo>
                  <a:pt x="18168" y="26030"/>
                </a:lnTo>
                <a:lnTo>
                  <a:pt x="20089" y="29122"/>
                </a:lnTo>
                <a:lnTo>
                  <a:pt x="22086" y="32161"/>
                </a:lnTo>
                <a:lnTo>
                  <a:pt x="24313" y="35041"/>
                </a:lnTo>
                <a:lnTo>
                  <a:pt x="26387" y="38027"/>
                </a:lnTo>
                <a:lnTo>
                  <a:pt x="28461" y="41014"/>
                </a:lnTo>
                <a:lnTo>
                  <a:pt x="30458" y="44053"/>
                </a:lnTo>
                <a:lnTo>
                  <a:pt x="32532" y="47039"/>
                </a:lnTo>
                <a:lnTo>
                  <a:pt x="34682" y="49972"/>
                </a:lnTo>
                <a:lnTo>
                  <a:pt x="36756" y="52958"/>
                </a:lnTo>
                <a:lnTo>
                  <a:pt x="38830" y="55944"/>
                </a:lnTo>
                <a:lnTo>
                  <a:pt x="40827" y="58983"/>
                </a:lnTo>
                <a:lnTo>
                  <a:pt x="43054" y="61863"/>
                </a:lnTo>
                <a:lnTo>
                  <a:pt x="45052" y="64902"/>
                </a:lnTo>
                <a:lnTo>
                  <a:pt x="47125" y="67888"/>
                </a:lnTo>
                <a:lnTo>
                  <a:pt x="49199" y="70874"/>
                </a:lnTo>
                <a:lnTo>
                  <a:pt x="51350" y="73807"/>
                </a:lnTo>
                <a:lnTo>
                  <a:pt x="53423" y="76793"/>
                </a:lnTo>
                <a:lnTo>
                  <a:pt x="55497" y="79780"/>
                </a:lnTo>
                <a:lnTo>
                  <a:pt x="57442" y="82579"/>
                </a:lnTo>
                <a:lnTo>
                  <a:pt x="59515" y="85565"/>
                </a:lnTo>
                <a:lnTo>
                  <a:pt x="61513" y="88604"/>
                </a:lnTo>
                <a:lnTo>
                  <a:pt x="63587" y="91590"/>
                </a:lnTo>
                <a:lnTo>
                  <a:pt x="65661" y="94576"/>
                </a:lnTo>
                <a:lnTo>
                  <a:pt x="67734" y="97563"/>
                </a:lnTo>
                <a:lnTo>
                  <a:pt x="69732" y="100602"/>
                </a:lnTo>
                <a:lnTo>
                  <a:pt x="71959" y="103482"/>
                </a:lnTo>
                <a:lnTo>
                  <a:pt x="185973" y="32873"/>
                </a:lnTo>
                <a:lnTo>
                  <a:pt x="76895" y="114992"/>
                </a:lnTo>
                <a:lnTo>
                  <a:pt x="65288" y="12729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78610" y="3937911"/>
            <a:ext cx="133350" cy="161925"/>
          </a:xfrm>
          <a:custGeom>
            <a:avLst/>
            <a:gdLst/>
            <a:ahLst/>
            <a:cxnLst/>
            <a:rect l="l" t="t" r="r" b="b"/>
            <a:pathLst>
              <a:path w="133350" h="161925">
                <a:moveTo>
                  <a:pt x="0" y="24749"/>
                </a:moveTo>
                <a:lnTo>
                  <a:pt x="42027" y="0"/>
                </a:lnTo>
                <a:lnTo>
                  <a:pt x="47997" y="280"/>
                </a:lnTo>
                <a:lnTo>
                  <a:pt x="38513" y="11570"/>
                </a:lnTo>
                <a:lnTo>
                  <a:pt x="50288" y="7818"/>
                </a:lnTo>
                <a:lnTo>
                  <a:pt x="41339" y="18736"/>
                </a:lnTo>
                <a:lnTo>
                  <a:pt x="53649" y="14614"/>
                </a:lnTo>
                <a:lnTo>
                  <a:pt x="44929" y="25373"/>
                </a:lnTo>
                <a:lnTo>
                  <a:pt x="57315" y="21197"/>
                </a:lnTo>
                <a:lnTo>
                  <a:pt x="48466" y="31769"/>
                </a:lnTo>
                <a:lnTo>
                  <a:pt x="104885" y="1161"/>
                </a:lnTo>
                <a:lnTo>
                  <a:pt x="53021" y="43545"/>
                </a:lnTo>
                <a:lnTo>
                  <a:pt x="55377" y="46612"/>
                </a:lnTo>
                <a:lnTo>
                  <a:pt x="57451" y="49598"/>
                </a:lnTo>
                <a:lnTo>
                  <a:pt x="59448" y="52637"/>
                </a:lnTo>
                <a:lnTo>
                  <a:pt x="61369" y="55729"/>
                </a:lnTo>
                <a:lnTo>
                  <a:pt x="63443" y="58715"/>
                </a:lnTo>
                <a:lnTo>
                  <a:pt x="65670" y="61595"/>
                </a:lnTo>
                <a:lnTo>
                  <a:pt x="67362" y="64846"/>
                </a:lnTo>
                <a:lnTo>
                  <a:pt x="69588" y="67726"/>
                </a:lnTo>
                <a:lnTo>
                  <a:pt x="71662" y="70712"/>
                </a:lnTo>
                <a:lnTo>
                  <a:pt x="73660" y="73752"/>
                </a:lnTo>
                <a:lnTo>
                  <a:pt x="75581" y="76844"/>
                </a:lnTo>
                <a:lnTo>
                  <a:pt x="77655" y="79830"/>
                </a:lnTo>
                <a:lnTo>
                  <a:pt x="79805" y="82763"/>
                </a:lnTo>
                <a:lnTo>
                  <a:pt x="81802" y="85802"/>
                </a:lnTo>
                <a:lnTo>
                  <a:pt x="83876" y="88788"/>
                </a:lnTo>
                <a:lnTo>
                  <a:pt x="85797" y="91880"/>
                </a:lnTo>
                <a:lnTo>
                  <a:pt x="88024" y="94760"/>
                </a:lnTo>
                <a:lnTo>
                  <a:pt x="89869" y="97905"/>
                </a:lnTo>
                <a:lnTo>
                  <a:pt x="92019" y="100839"/>
                </a:lnTo>
                <a:lnTo>
                  <a:pt x="94016" y="103878"/>
                </a:lnTo>
                <a:lnTo>
                  <a:pt x="96243" y="106758"/>
                </a:lnTo>
                <a:lnTo>
                  <a:pt x="97958" y="109716"/>
                </a:lnTo>
                <a:lnTo>
                  <a:pt x="99956" y="112755"/>
                </a:lnTo>
                <a:lnTo>
                  <a:pt x="102182" y="115635"/>
                </a:lnTo>
                <a:lnTo>
                  <a:pt x="104180" y="118674"/>
                </a:lnTo>
                <a:lnTo>
                  <a:pt x="106024" y="121820"/>
                </a:lnTo>
                <a:lnTo>
                  <a:pt x="108251" y="124700"/>
                </a:lnTo>
                <a:lnTo>
                  <a:pt x="110325" y="127686"/>
                </a:lnTo>
                <a:lnTo>
                  <a:pt x="112322" y="130725"/>
                </a:lnTo>
                <a:lnTo>
                  <a:pt x="114167" y="133870"/>
                </a:lnTo>
                <a:lnTo>
                  <a:pt x="116317" y="136803"/>
                </a:lnTo>
                <a:lnTo>
                  <a:pt x="118468" y="139736"/>
                </a:lnTo>
                <a:lnTo>
                  <a:pt x="120389" y="142828"/>
                </a:lnTo>
                <a:lnTo>
                  <a:pt x="122615" y="145708"/>
                </a:lnTo>
                <a:lnTo>
                  <a:pt x="124689" y="148694"/>
                </a:lnTo>
                <a:lnTo>
                  <a:pt x="126687" y="151734"/>
                </a:lnTo>
                <a:lnTo>
                  <a:pt x="128684" y="154773"/>
                </a:lnTo>
                <a:lnTo>
                  <a:pt x="130682" y="157812"/>
                </a:lnTo>
                <a:lnTo>
                  <a:pt x="132679" y="160851"/>
                </a:lnTo>
                <a:lnTo>
                  <a:pt x="133354" y="16172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32372" y="3424642"/>
            <a:ext cx="142240" cy="162560"/>
          </a:xfrm>
          <a:custGeom>
            <a:avLst/>
            <a:gdLst/>
            <a:ahLst/>
            <a:cxnLst/>
            <a:rect l="l" t="t" r="r" b="b"/>
            <a:pathLst>
              <a:path w="142240" h="162560">
                <a:moveTo>
                  <a:pt x="0" y="162561"/>
                </a:moveTo>
                <a:lnTo>
                  <a:pt x="2777" y="161788"/>
                </a:lnTo>
                <a:lnTo>
                  <a:pt x="6099" y="161050"/>
                </a:lnTo>
                <a:lnTo>
                  <a:pt x="9618" y="160167"/>
                </a:lnTo>
                <a:lnTo>
                  <a:pt x="13114" y="159193"/>
                </a:lnTo>
                <a:lnTo>
                  <a:pt x="16611" y="158219"/>
                </a:lnTo>
                <a:lnTo>
                  <a:pt x="20153" y="157426"/>
                </a:lnTo>
                <a:lnTo>
                  <a:pt x="23694" y="156633"/>
                </a:lnTo>
                <a:lnTo>
                  <a:pt x="27191" y="155660"/>
                </a:lnTo>
                <a:lnTo>
                  <a:pt x="30710" y="154776"/>
                </a:lnTo>
                <a:lnTo>
                  <a:pt x="34275" y="154074"/>
                </a:lnTo>
                <a:lnTo>
                  <a:pt x="37816" y="153281"/>
                </a:lnTo>
                <a:lnTo>
                  <a:pt x="41290" y="152217"/>
                </a:lnTo>
                <a:lnTo>
                  <a:pt x="44809" y="151333"/>
                </a:lnTo>
                <a:lnTo>
                  <a:pt x="48329" y="150450"/>
                </a:lnTo>
                <a:lnTo>
                  <a:pt x="51870" y="149657"/>
                </a:lnTo>
                <a:lnTo>
                  <a:pt x="55390" y="148774"/>
                </a:lnTo>
                <a:lnTo>
                  <a:pt x="58886" y="147800"/>
                </a:lnTo>
                <a:lnTo>
                  <a:pt x="62405" y="146917"/>
                </a:lnTo>
                <a:lnTo>
                  <a:pt x="65924" y="146033"/>
                </a:lnTo>
                <a:lnTo>
                  <a:pt x="69466" y="145240"/>
                </a:lnTo>
                <a:lnTo>
                  <a:pt x="72940" y="144176"/>
                </a:lnTo>
                <a:lnTo>
                  <a:pt x="76482" y="143383"/>
                </a:lnTo>
                <a:lnTo>
                  <a:pt x="80001" y="142500"/>
                </a:lnTo>
                <a:lnTo>
                  <a:pt x="83520" y="141617"/>
                </a:lnTo>
                <a:lnTo>
                  <a:pt x="87017" y="140643"/>
                </a:lnTo>
                <a:lnTo>
                  <a:pt x="90536" y="139760"/>
                </a:lnTo>
                <a:lnTo>
                  <a:pt x="94055" y="138876"/>
                </a:lnTo>
                <a:lnTo>
                  <a:pt x="97354" y="138048"/>
                </a:lnTo>
                <a:lnTo>
                  <a:pt x="100873" y="137165"/>
                </a:lnTo>
                <a:lnTo>
                  <a:pt x="104415" y="136372"/>
                </a:lnTo>
                <a:lnTo>
                  <a:pt x="107934" y="135489"/>
                </a:lnTo>
                <a:lnTo>
                  <a:pt x="111454" y="134605"/>
                </a:lnTo>
                <a:lnTo>
                  <a:pt x="114973" y="133722"/>
                </a:lnTo>
                <a:lnTo>
                  <a:pt x="118515" y="132929"/>
                </a:lnTo>
                <a:lnTo>
                  <a:pt x="121988" y="131865"/>
                </a:lnTo>
                <a:lnTo>
                  <a:pt x="96137" y="0"/>
                </a:lnTo>
                <a:lnTo>
                  <a:pt x="134478" y="131324"/>
                </a:lnTo>
                <a:lnTo>
                  <a:pt x="141887" y="14656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66722" y="3464377"/>
            <a:ext cx="183515" cy="106680"/>
          </a:xfrm>
          <a:custGeom>
            <a:avLst/>
            <a:gdLst/>
            <a:ahLst/>
            <a:cxnLst/>
            <a:rect l="l" t="t" r="r" b="b"/>
            <a:pathLst>
              <a:path w="183515" h="106679">
                <a:moveTo>
                  <a:pt x="8334" y="106628"/>
                </a:moveTo>
                <a:lnTo>
                  <a:pt x="0" y="58474"/>
                </a:lnTo>
                <a:lnTo>
                  <a:pt x="2362" y="52981"/>
                </a:lnTo>
                <a:lnTo>
                  <a:pt x="9572" y="65871"/>
                </a:lnTo>
                <a:lnTo>
                  <a:pt x="10210" y="53509"/>
                </a:lnTo>
                <a:lnTo>
                  <a:pt x="17261" y="65767"/>
                </a:lnTo>
                <a:lnTo>
                  <a:pt x="17740" y="52772"/>
                </a:lnTo>
                <a:lnTo>
                  <a:pt x="24724" y="64758"/>
                </a:lnTo>
                <a:lnTo>
                  <a:pt x="25180" y="51673"/>
                </a:lnTo>
                <a:lnTo>
                  <a:pt x="31943" y="63715"/>
                </a:lnTo>
                <a:lnTo>
                  <a:pt x="23198" y="0"/>
                </a:lnTo>
                <a:lnTo>
                  <a:pt x="44547" y="63626"/>
                </a:lnTo>
                <a:lnTo>
                  <a:pt x="48240" y="62507"/>
                </a:lnTo>
                <a:lnTo>
                  <a:pt x="51760" y="61623"/>
                </a:lnTo>
                <a:lnTo>
                  <a:pt x="55301" y="60830"/>
                </a:lnTo>
                <a:lnTo>
                  <a:pt x="58866" y="60128"/>
                </a:lnTo>
                <a:lnTo>
                  <a:pt x="62385" y="59244"/>
                </a:lnTo>
                <a:lnTo>
                  <a:pt x="65859" y="58180"/>
                </a:lnTo>
                <a:lnTo>
                  <a:pt x="69491" y="57749"/>
                </a:lnTo>
                <a:lnTo>
                  <a:pt x="72965" y="56685"/>
                </a:lnTo>
                <a:lnTo>
                  <a:pt x="76484" y="55801"/>
                </a:lnTo>
                <a:lnTo>
                  <a:pt x="80026" y="55009"/>
                </a:lnTo>
                <a:lnTo>
                  <a:pt x="83591" y="54306"/>
                </a:lnTo>
                <a:lnTo>
                  <a:pt x="87110" y="53423"/>
                </a:lnTo>
                <a:lnTo>
                  <a:pt x="90606" y="52449"/>
                </a:lnTo>
                <a:lnTo>
                  <a:pt x="94148" y="51656"/>
                </a:lnTo>
                <a:lnTo>
                  <a:pt x="97667" y="50773"/>
                </a:lnTo>
                <a:lnTo>
                  <a:pt x="101232" y="50070"/>
                </a:lnTo>
                <a:lnTo>
                  <a:pt x="104706" y="49006"/>
                </a:lnTo>
                <a:lnTo>
                  <a:pt x="108293" y="48394"/>
                </a:lnTo>
                <a:lnTo>
                  <a:pt x="111789" y="47420"/>
                </a:lnTo>
                <a:lnTo>
                  <a:pt x="115331" y="46627"/>
                </a:lnTo>
                <a:lnTo>
                  <a:pt x="118805" y="45563"/>
                </a:lnTo>
                <a:lnTo>
                  <a:pt x="122172" y="45006"/>
                </a:lnTo>
                <a:lnTo>
                  <a:pt x="125714" y="44213"/>
                </a:lnTo>
                <a:lnTo>
                  <a:pt x="129188" y="43149"/>
                </a:lnTo>
                <a:lnTo>
                  <a:pt x="132730" y="42356"/>
                </a:lnTo>
                <a:lnTo>
                  <a:pt x="136317" y="41744"/>
                </a:lnTo>
                <a:lnTo>
                  <a:pt x="139791" y="40680"/>
                </a:lnTo>
                <a:lnTo>
                  <a:pt x="143310" y="39796"/>
                </a:lnTo>
                <a:lnTo>
                  <a:pt x="146852" y="39004"/>
                </a:lnTo>
                <a:lnTo>
                  <a:pt x="150439" y="38391"/>
                </a:lnTo>
                <a:lnTo>
                  <a:pt x="153936" y="37418"/>
                </a:lnTo>
                <a:lnTo>
                  <a:pt x="157432" y="36444"/>
                </a:lnTo>
                <a:lnTo>
                  <a:pt x="160997" y="35741"/>
                </a:lnTo>
                <a:lnTo>
                  <a:pt x="164470" y="34677"/>
                </a:lnTo>
                <a:lnTo>
                  <a:pt x="167989" y="33794"/>
                </a:lnTo>
                <a:lnTo>
                  <a:pt x="171531" y="33001"/>
                </a:lnTo>
                <a:lnTo>
                  <a:pt x="175073" y="32208"/>
                </a:lnTo>
                <a:lnTo>
                  <a:pt x="178615" y="31415"/>
                </a:lnTo>
                <a:lnTo>
                  <a:pt x="182157" y="30622"/>
                </a:lnTo>
                <a:lnTo>
                  <a:pt x="183211" y="3029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15275" y="3427598"/>
            <a:ext cx="127635" cy="182880"/>
          </a:xfrm>
          <a:custGeom>
            <a:avLst/>
            <a:gdLst/>
            <a:ahLst/>
            <a:cxnLst/>
            <a:rect l="l" t="t" r="r" b="b"/>
            <a:pathLst>
              <a:path w="127634" h="182879">
                <a:moveTo>
                  <a:pt x="32913" y="182510"/>
                </a:moveTo>
                <a:lnTo>
                  <a:pt x="34468" y="180069"/>
                </a:lnTo>
                <a:lnTo>
                  <a:pt x="36444" y="177290"/>
                </a:lnTo>
                <a:lnTo>
                  <a:pt x="38473" y="174273"/>
                </a:lnTo>
                <a:lnTo>
                  <a:pt x="40427" y="171206"/>
                </a:lnTo>
                <a:lnTo>
                  <a:pt x="42381" y="168139"/>
                </a:lnTo>
                <a:lnTo>
                  <a:pt x="44484" y="165172"/>
                </a:lnTo>
                <a:lnTo>
                  <a:pt x="46587" y="162205"/>
                </a:lnTo>
                <a:lnTo>
                  <a:pt x="48541" y="159138"/>
                </a:lnTo>
                <a:lnTo>
                  <a:pt x="50570" y="156121"/>
                </a:lnTo>
                <a:lnTo>
                  <a:pt x="52747" y="153204"/>
                </a:lnTo>
                <a:lnTo>
                  <a:pt x="54850" y="150237"/>
                </a:lnTo>
                <a:lnTo>
                  <a:pt x="56730" y="147120"/>
                </a:lnTo>
                <a:lnTo>
                  <a:pt x="58758" y="144103"/>
                </a:lnTo>
                <a:lnTo>
                  <a:pt x="60787" y="141086"/>
                </a:lnTo>
                <a:lnTo>
                  <a:pt x="62890" y="138119"/>
                </a:lnTo>
                <a:lnTo>
                  <a:pt x="64918" y="135102"/>
                </a:lnTo>
                <a:lnTo>
                  <a:pt x="66873" y="132035"/>
                </a:lnTo>
                <a:lnTo>
                  <a:pt x="68901" y="129018"/>
                </a:lnTo>
                <a:lnTo>
                  <a:pt x="70930" y="126001"/>
                </a:lnTo>
                <a:lnTo>
                  <a:pt x="73033" y="123034"/>
                </a:lnTo>
                <a:lnTo>
                  <a:pt x="74912" y="119917"/>
                </a:lnTo>
                <a:lnTo>
                  <a:pt x="77015" y="116950"/>
                </a:lnTo>
                <a:lnTo>
                  <a:pt x="79044" y="113933"/>
                </a:lnTo>
                <a:lnTo>
                  <a:pt x="81073" y="110916"/>
                </a:lnTo>
                <a:lnTo>
                  <a:pt x="83027" y="107849"/>
                </a:lnTo>
                <a:lnTo>
                  <a:pt x="85055" y="104832"/>
                </a:lnTo>
                <a:lnTo>
                  <a:pt x="87084" y="101814"/>
                </a:lnTo>
                <a:lnTo>
                  <a:pt x="88986" y="98986"/>
                </a:lnTo>
                <a:lnTo>
                  <a:pt x="91014" y="95969"/>
                </a:lnTo>
                <a:lnTo>
                  <a:pt x="93117" y="93002"/>
                </a:lnTo>
                <a:lnTo>
                  <a:pt x="95146" y="89985"/>
                </a:lnTo>
                <a:lnTo>
                  <a:pt x="97174" y="86968"/>
                </a:lnTo>
                <a:lnTo>
                  <a:pt x="99203" y="83951"/>
                </a:lnTo>
                <a:lnTo>
                  <a:pt x="101306" y="80984"/>
                </a:lnTo>
                <a:lnTo>
                  <a:pt x="103186" y="77867"/>
                </a:lnTo>
                <a:lnTo>
                  <a:pt x="0" y="0"/>
                </a:lnTo>
                <a:lnTo>
                  <a:pt x="112040" y="69035"/>
                </a:lnTo>
                <a:lnTo>
                  <a:pt x="127226" y="7504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85866" y="3328577"/>
            <a:ext cx="137795" cy="173990"/>
          </a:xfrm>
          <a:custGeom>
            <a:avLst/>
            <a:gdLst/>
            <a:ahLst/>
            <a:cxnLst/>
            <a:rect l="l" t="t" r="r" b="b"/>
            <a:pathLst>
              <a:path w="137795" h="173989">
                <a:moveTo>
                  <a:pt x="57094" y="173385"/>
                </a:moveTo>
                <a:lnTo>
                  <a:pt x="20224" y="144200"/>
                </a:lnTo>
                <a:lnTo>
                  <a:pt x="18459" y="138632"/>
                </a:lnTo>
                <a:lnTo>
                  <a:pt x="31995" y="143079"/>
                </a:lnTo>
                <a:lnTo>
                  <a:pt x="24577" y="133710"/>
                </a:lnTo>
                <a:lnTo>
                  <a:pt x="37593" y="137807"/>
                </a:lnTo>
                <a:lnTo>
                  <a:pt x="29653" y="128088"/>
                </a:lnTo>
                <a:lnTo>
                  <a:pt x="42446" y="132034"/>
                </a:lnTo>
                <a:lnTo>
                  <a:pt x="34432" y="122265"/>
                </a:lnTo>
                <a:lnTo>
                  <a:pt x="47098" y="126400"/>
                </a:lnTo>
                <a:lnTo>
                  <a:pt x="0" y="86244"/>
                </a:lnTo>
                <a:lnTo>
                  <a:pt x="56325" y="117818"/>
                </a:lnTo>
                <a:lnTo>
                  <a:pt x="58332" y="114513"/>
                </a:lnTo>
                <a:lnTo>
                  <a:pt x="60360" y="111496"/>
                </a:lnTo>
                <a:lnTo>
                  <a:pt x="62463" y="108529"/>
                </a:lnTo>
                <a:lnTo>
                  <a:pt x="64640" y="105612"/>
                </a:lnTo>
                <a:lnTo>
                  <a:pt x="66669" y="102595"/>
                </a:lnTo>
                <a:lnTo>
                  <a:pt x="68549" y="99478"/>
                </a:lnTo>
                <a:lnTo>
                  <a:pt x="70949" y="96711"/>
                </a:lnTo>
                <a:lnTo>
                  <a:pt x="72829" y="93594"/>
                </a:lnTo>
                <a:lnTo>
                  <a:pt x="74858" y="90577"/>
                </a:lnTo>
                <a:lnTo>
                  <a:pt x="76961" y="87609"/>
                </a:lnTo>
                <a:lnTo>
                  <a:pt x="79138" y="84692"/>
                </a:lnTo>
                <a:lnTo>
                  <a:pt x="81167" y="81675"/>
                </a:lnTo>
                <a:lnTo>
                  <a:pt x="83121" y="78608"/>
                </a:lnTo>
                <a:lnTo>
                  <a:pt x="85224" y="75641"/>
                </a:lnTo>
                <a:lnTo>
                  <a:pt x="87252" y="72624"/>
                </a:lnTo>
                <a:lnTo>
                  <a:pt x="89430" y="69707"/>
                </a:lnTo>
                <a:lnTo>
                  <a:pt x="91309" y="66590"/>
                </a:lnTo>
                <a:lnTo>
                  <a:pt x="93561" y="63723"/>
                </a:lnTo>
                <a:lnTo>
                  <a:pt x="95515" y="60656"/>
                </a:lnTo>
                <a:lnTo>
                  <a:pt x="97618" y="57689"/>
                </a:lnTo>
                <a:lnTo>
                  <a:pt x="99498" y="54572"/>
                </a:lnTo>
                <a:lnTo>
                  <a:pt x="101623" y="51894"/>
                </a:lnTo>
                <a:lnTo>
                  <a:pt x="103726" y="48927"/>
                </a:lnTo>
                <a:lnTo>
                  <a:pt x="105606" y="45810"/>
                </a:lnTo>
                <a:lnTo>
                  <a:pt x="107709" y="42843"/>
                </a:lnTo>
                <a:lnTo>
                  <a:pt x="109960" y="39976"/>
                </a:lnTo>
                <a:lnTo>
                  <a:pt x="111840" y="36859"/>
                </a:lnTo>
                <a:lnTo>
                  <a:pt x="113869" y="33842"/>
                </a:lnTo>
                <a:lnTo>
                  <a:pt x="115972" y="30875"/>
                </a:lnTo>
                <a:lnTo>
                  <a:pt x="118223" y="28008"/>
                </a:lnTo>
                <a:lnTo>
                  <a:pt x="120178" y="24941"/>
                </a:lnTo>
                <a:lnTo>
                  <a:pt x="122132" y="21873"/>
                </a:lnTo>
                <a:lnTo>
                  <a:pt x="124309" y="18956"/>
                </a:lnTo>
                <a:lnTo>
                  <a:pt x="126189" y="15839"/>
                </a:lnTo>
                <a:lnTo>
                  <a:pt x="128217" y="12822"/>
                </a:lnTo>
                <a:lnTo>
                  <a:pt x="130320" y="9855"/>
                </a:lnTo>
                <a:lnTo>
                  <a:pt x="132423" y="6888"/>
                </a:lnTo>
                <a:lnTo>
                  <a:pt x="134526" y="3921"/>
                </a:lnTo>
                <a:lnTo>
                  <a:pt x="136629" y="954"/>
                </a:lnTo>
                <a:lnTo>
                  <a:pt x="13720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42632" y="4495800"/>
            <a:ext cx="1420367" cy="9905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50152" y="4271771"/>
            <a:ext cx="313931" cy="3154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4294967295"/>
          </p:nvPr>
        </p:nvSpPr>
        <p:spPr>
          <a:xfrm>
            <a:off x="-2401" y="6178151"/>
            <a:ext cx="2407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16"/>
              </a:rPr>
              <a:t>han</a:t>
            </a:r>
            <a:r>
              <a:rPr spc="5" dirty="0">
                <a:hlinkClick r:id="rId16"/>
              </a:rPr>
              <a:t>.w</a:t>
            </a:r>
            <a:r>
              <a:rPr spc="-5" dirty="0">
                <a:hlinkClick r:id="rId16"/>
              </a:rPr>
              <a:t>ang</a:t>
            </a:r>
            <a:r>
              <a:rPr spc="5" dirty="0">
                <a:hlinkClick r:id="rId16"/>
              </a:rPr>
              <a:t>.</a:t>
            </a:r>
            <a:r>
              <a:rPr spc="-5" dirty="0">
                <a:hlinkClick r:id="rId16"/>
              </a:rPr>
              <a:t>4</a:t>
            </a:r>
            <a:r>
              <a:rPr dirty="0">
                <a:hlinkClick r:id="rId16"/>
              </a:rPr>
              <a:t>@</a:t>
            </a:r>
            <a:r>
              <a:rPr spc="-5" dirty="0">
                <a:hlinkClick r:id="rId16"/>
              </a:rPr>
              <a:t>usc</a:t>
            </a:r>
            <a:r>
              <a:rPr spc="5" dirty="0">
                <a:hlinkClick r:id="rId16"/>
              </a:rPr>
              <a:t>.</a:t>
            </a:r>
            <a:r>
              <a:rPr spc="-5" dirty="0">
                <a:hlinkClick r:id="rId16"/>
              </a:rPr>
              <a:t>edu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19" y="458723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spc="-5" dirty="0" smtClean="0">
                <a:cs typeface="Arial"/>
              </a:rPr>
              <a:t>Device</a:t>
            </a:r>
            <a:r>
              <a:rPr lang="en-US" sz="1400" b="1" spc="90" dirty="0" smtClean="0">
                <a:cs typeface="Arial"/>
              </a:rPr>
              <a:t> </a:t>
            </a:r>
            <a:r>
              <a:rPr lang="en-US" sz="1400" b="1" spc="-45" dirty="0">
                <a:cs typeface="Arial"/>
              </a:rPr>
              <a:t>A</a:t>
            </a:r>
            <a:r>
              <a:rPr lang="en-US" sz="1400" b="1" spc="5" dirty="0">
                <a:cs typeface="Arial"/>
              </a:rPr>
              <a:t>p</a:t>
            </a:r>
            <a:r>
              <a:rPr lang="en-US" sz="1400" b="1" spc="-5" dirty="0">
                <a:cs typeface="Arial"/>
              </a:rPr>
              <a:t>p</a:t>
            </a:r>
            <a:r>
              <a:rPr lang="en-US" sz="1400" b="1" dirty="0">
                <a:cs typeface="Arial"/>
              </a:rPr>
              <a:t>r</a:t>
            </a:r>
            <a:r>
              <a:rPr lang="en-US" sz="1400" b="1" spc="-5" dirty="0">
                <a:cs typeface="Arial"/>
              </a:rPr>
              <a:t>oach</a:t>
            </a:r>
            <a:r>
              <a:rPr lang="en-US" sz="1400" b="1" dirty="0">
                <a:cs typeface="Arial"/>
              </a:rPr>
              <a:t>:</a:t>
            </a:r>
            <a:r>
              <a:rPr lang="en-US" sz="1400" b="1" spc="90" dirty="0">
                <a:cs typeface="Arial"/>
              </a:rPr>
              <a:t> </a:t>
            </a:r>
            <a:r>
              <a:rPr lang="en-US" sz="1400" spc="-5" dirty="0" smtClean="0">
                <a:cs typeface="Arial"/>
              </a:rPr>
              <a:t>FET based, oxide </a:t>
            </a:r>
          </a:p>
          <a:p>
            <a:r>
              <a:rPr lang="en-US" sz="1400" spc="-5" dirty="0" err="1">
                <a:cs typeface="Arial"/>
              </a:rPr>
              <a:t>m</a:t>
            </a:r>
            <a:r>
              <a:rPr lang="en-US" sz="1400" spc="-5" dirty="0" err="1" smtClean="0">
                <a:cs typeface="Arial"/>
              </a:rPr>
              <a:t>emristor</a:t>
            </a:r>
            <a:r>
              <a:rPr lang="en-US" sz="1400" spc="-5" dirty="0" smtClean="0">
                <a:cs typeface="Arial"/>
              </a:rPr>
              <a:t> phase change memory and</a:t>
            </a:r>
          </a:p>
          <a:p>
            <a:r>
              <a:rPr lang="en-US" sz="1400" spc="-5" dirty="0" smtClean="0">
                <a:cs typeface="Arial"/>
              </a:rPr>
              <a:t>STT-RRAM</a:t>
            </a:r>
            <a:r>
              <a:rPr lang="en-US" sz="1400" dirty="0" smtClean="0">
                <a:cs typeface="Arial"/>
              </a:rPr>
              <a:t>.</a:t>
            </a:r>
          </a:p>
          <a:p>
            <a:r>
              <a:rPr lang="en-US" sz="1400" dirty="0" smtClean="0">
                <a:cs typeface="Arial"/>
              </a:rPr>
              <a:t> </a:t>
            </a:r>
          </a:p>
          <a:p>
            <a:r>
              <a:rPr lang="en-US" sz="1400" dirty="0" smtClean="0">
                <a:cs typeface="Arial"/>
              </a:rPr>
              <a:t>Need new device concepts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41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31" y="531228"/>
            <a:ext cx="6775008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Heterogeneous Computing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6" y="955961"/>
            <a:ext cx="5565569" cy="4209394"/>
            <a:chOff x="-23510" y="1120840"/>
            <a:chExt cx="5565569" cy="4209394"/>
          </a:xfrm>
        </p:grpSpPr>
        <p:sp>
          <p:nvSpPr>
            <p:cNvPr id="15" name="Flowchart: Delay 14"/>
            <p:cNvSpPr/>
            <p:nvPr/>
          </p:nvSpPr>
          <p:spPr>
            <a:xfrm rot="10800000">
              <a:off x="-23510" y="1120840"/>
              <a:ext cx="4368570" cy="4209394"/>
            </a:xfrm>
            <a:prstGeom prst="flowChartDelay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0059" y="4453243"/>
              <a:ext cx="4572000" cy="6001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 smtClean="0">
                  <a:hlinkClick r:id="rId2"/>
                </a:rPr>
                <a:t>https</a:t>
              </a:r>
              <a:r>
                <a:rPr lang="en-US" sz="1100" dirty="0">
                  <a:hlinkClick r:id="rId2"/>
                </a:rPr>
                <a:t>://</a:t>
              </a:r>
              <a:r>
                <a:rPr lang="en-US" sz="1100" dirty="0" smtClean="0">
                  <a:hlinkClick r:id="rId2"/>
                </a:rPr>
                <a:t>www.quora.com/How-does-the-</a:t>
              </a:r>
              <a:endParaRPr lang="en-US" sz="1100" dirty="0" smtClean="0"/>
            </a:p>
            <a:p>
              <a:r>
                <a:rPr lang="en-US" sz="1100" dirty="0" smtClean="0"/>
                <a:t>Von-Neumann-architecture-provide-flexibility-for-</a:t>
              </a:r>
            </a:p>
            <a:p>
              <a:r>
                <a:rPr lang="en-US" sz="1100" dirty="0" smtClean="0"/>
                <a:t>program- development</a:t>
              </a:r>
              <a:endParaRPr lang="en-US" sz="11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94886" y="1279839"/>
              <a:ext cx="2943225" cy="2943225"/>
              <a:chOff x="685800" y="685800"/>
              <a:chExt cx="2943225" cy="2943225"/>
            </a:xfrm>
          </p:grpSpPr>
          <p:pic>
            <p:nvPicPr>
              <p:cNvPr id="23" name="Content Placeholder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990600"/>
                <a:ext cx="2790825" cy="2638425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85800" y="685800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b="1" i="1" dirty="0" smtClean="0">
                    <a:solidFill>
                      <a:srgbClr val="0000CC"/>
                    </a:solidFill>
                  </a:rPr>
                  <a:t>Von Neumann Architecture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882635" y="983731"/>
            <a:ext cx="4343345" cy="4209394"/>
            <a:chOff x="4775431" y="1084633"/>
            <a:chExt cx="4368570" cy="4209394"/>
          </a:xfrm>
        </p:grpSpPr>
        <p:sp>
          <p:nvSpPr>
            <p:cNvPr id="4" name="Flowchart: Delay 3"/>
            <p:cNvSpPr/>
            <p:nvPr/>
          </p:nvSpPr>
          <p:spPr>
            <a:xfrm>
              <a:off x="4775431" y="1084633"/>
              <a:ext cx="4368570" cy="4209394"/>
            </a:xfrm>
            <a:prstGeom prst="flowChartDelay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195" y="1754262"/>
              <a:ext cx="2749977" cy="27010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04030" y="1147547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b="1" i="1" dirty="0" smtClean="0">
                  <a:solidFill>
                    <a:srgbClr val="0000CC"/>
                  </a:solidFill>
                </a:rPr>
                <a:t>Non-Von Neumann </a:t>
              </a:r>
            </a:p>
            <a:p>
              <a:r>
                <a:rPr lang="en-US" b="1" i="1" dirty="0" smtClean="0">
                  <a:solidFill>
                    <a:srgbClr val="0000CC"/>
                  </a:solidFill>
                </a:rPr>
                <a:t>Architecture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04030" y="4563520"/>
              <a:ext cx="35814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Source: </a:t>
              </a:r>
              <a:r>
                <a:rPr lang="en-US" sz="1000" dirty="0" smtClean="0">
                  <a:solidFill>
                    <a:srgbClr val="0000FF"/>
                  </a:solidFill>
                </a:rPr>
                <a:t>https</a:t>
              </a:r>
              <a:r>
                <a:rPr lang="en-US" sz="1000" dirty="0">
                  <a:solidFill>
                    <a:srgbClr val="0000FF"/>
                  </a:solidFill>
                </a:rPr>
                <a:t>://www.extremetech.com/extreme</a:t>
              </a:r>
              <a:r>
                <a:rPr lang="en-US" sz="1000" dirty="0"/>
                <a:t>/187612-ibm-cracks-open-a-new-era-of-computing-with-brain-like-chip-4096-cores-1-million-neurons-5-4-billion-transistors</a:t>
              </a:r>
            </a:p>
          </p:txBody>
        </p:sp>
      </p:grpSp>
      <p:pic>
        <p:nvPicPr>
          <p:cNvPr id="187" name="Picture 18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060" y="5511625"/>
            <a:ext cx="1097007" cy="87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58" y="5127388"/>
            <a:ext cx="2144414" cy="1336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5252" y="538441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6560" y="53624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4341" y="5241907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Logical</a:t>
            </a:r>
          </a:p>
          <a:p>
            <a:r>
              <a:rPr lang="en-US" b="1" dirty="0" smtClean="0"/>
              <a:t>Analytical</a:t>
            </a:r>
          </a:p>
          <a:p>
            <a:r>
              <a:rPr lang="en-US" b="1" dirty="0" smtClean="0"/>
              <a:t>Objective</a:t>
            </a:r>
          </a:p>
          <a:p>
            <a:r>
              <a:rPr lang="en-US" b="1" dirty="0" smtClean="0"/>
              <a:t>Look at parts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25635" y="5243457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</a:t>
            </a:r>
          </a:p>
          <a:p>
            <a:r>
              <a:rPr lang="en-US" b="1" dirty="0" smtClean="0"/>
              <a:t>Intuitive</a:t>
            </a:r>
          </a:p>
          <a:p>
            <a:r>
              <a:rPr lang="en-US" b="1" dirty="0" smtClean="0"/>
              <a:t>Subjective</a:t>
            </a:r>
          </a:p>
          <a:p>
            <a:r>
              <a:rPr lang="en-US" b="1" dirty="0" smtClean="0"/>
              <a:t>Look at wholes</a:t>
            </a:r>
            <a:endParaRPr lang="en-US" b="1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26990" y="179754"/>
            <a:ext cx="5550434" cy="5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b="1" dirty="0" smtClean="0">
                <a:latin typeface="Arial" panose="020B0604020202020204" pitchFamily="34" charset="0"/>
              </a:rPr>
              <a:t>Next Generation Computing 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latin typeface="Arial" panose="020B0604020202020204" pitchFamily="34" charset="0"/>
              </a:rPr>
              <a:t>Concept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88" y="934740"/>
            <a:ext cx="85460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The future of </a:t>
            </a:r>
            <a:r>
              <a:rPr lang="en-US" sz="2400" b="1" dirty="0" smtClean="0">
                <a:latin typeface="Arial" panose="020B0604020202020204" pitchFamily="34" charset="0"/>
              </a:rPr>
              <a:t>Low power heterogeneous computing paradigm is </a:t>
            </a:r>
            <a:r>
              <a:rPr lang="en-US" sz="2400" b="1" dirty="0">
                <a:latin typeface="Arial" panose="020B0604020202020204" pitchFamily="34" charset="0"/>
              </a:rPr>
              <a:t>very promising due to developments in </a:t>
            </a:r>
            <a:r>
              <a:rPr lang="en-US" sz="2400" b="1" dirty="0" smtClean="0">
                <a:latin typeface="Arial" panose="020B0604020202020204" pitchFamily="34" charset="0"/>
              </a:rPr>
              <a:t>brain-inspired </a:t>
            </a:r>
            <a:r>
              <a:rPr lang="en-US" sz="2400" b="1" dirty="0">
                <a:latin typeface="Arial" panose="020B0604020202020204" pitchFamily="34" charset="0"/>
              </a:rPr>
              <a:t>computing, </a:t>
            </a:r>
            <a:r>
              <a:rPr lang="en-US" sz="2400" b="1" dirty="0" err="1" smtClean="0">
                <a:latin typeface="Arial" panose="020B0604020202020204" pitchFamily="34" charset="0"/>
              </a:rPr>
              <a:t>nano</a:t>
            </a:r>
            <a:r>
              <a:rPr lang="en-US" sz="2400" b="1" dirty="0" smtClean="0">
                <a:latin typeface="Arial" panose="020B0604020202020204" pitchFamily="34" charset="0"/>
              </a:rPr>
              <a:t>-technologies, materials, and cognitive networking.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Increased interdisciplinary efforts from </a:t>
            </a:r>
            <a:r>
              <a:rPr lang="en-US" sz="2400" b="1" dirty="0">
                <a:latin typeface="Arial" panose="020B0604020202020204" pitchFamily="34" charset="0"/>
              </a:rPr>
              <a:t>the larger research community could further </a:t>
            </a:r>
            <a:r>
              <a:rPr lang="en-US" sz="2400" b="1" dirty="0" smtClean="0">
                <a:latin typeface="Arial" panose="020B0604020202020204" pitchFamily="34" charset="0"/>
              </a:rPr>
              <a:t>amplify </a:t>
            </a:r>
            <a:r>
              <a:rPr lang="en-US" sz="2400" b="1" dirty="0">
                <a:latin typeface="Arial" panose="020B0604020202020204" pitchFamily="34" charset="0"/>
              </a:rPr>
              <a:t>potential. 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DoD is </a:t>
            </a:r>
            <a:r>
              <a:rPr lang="en-US" sz="2400" b="1" dirty="0">
                <a:latin typeface="Arial" panose="020B0604020202020204" pitchFamily="34" charset="0"/>
              </a:rPr>
              <a:t>confident that leveraging relationships with industry and academia will </a:t>
            </a:r>
            <a:r>
              <a:rPr lang="en-US" sz="2400" b="1" dirty="0" smtClean="0">
                <a:latin typeface="Arial" panose="020B0604020202020204" pitchFamily="34" charset="0"/>
              </a:rPr>
              <a:t>help </a:t>
            </a:r>
            <a:r>
              <a:rPr lang="en-US" sz="2400" b="1" dirty="0">
                <a:latin typeface="Arial" panose="020B0604020202020204" pitchFamily="34" charset="0"/>
              </a:rPr>
              <a:t>overcome these obstacles. 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15138" y="179754"/>
            <a:ext cx="4493847" cy="5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200" b="1" dirty="0" smtClean="0">
                <a:latin typeface="Arial" panose="020B0604020202020204" pitchFamily="34" charset="0"/>
              </a:rPr>
              <a:t>What Next ?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2554774" y="1978408"/>
            <a:ext cx="4370564" cy="2852029"/>
            <a:chOff x="1292933" y="1067054"/>
            <a:chExt cx="6642856" cy="433482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1924" y="1137819"/>
              <a:ext cx="6593865" cy="4264057"/>
              <a:chOff x="252" y="471"/>
              <a:chExt cx="4236" cy="2622"/>
            </a:xfrm>
            <a:solidFill>
              <a:schemeClr val="tx1"/>
            </a:solidFill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450" y="471"/>
                <a:ext cx="540" cy="396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0" y="39"/>
                  </a:cxn>
                  <a:cxn ang="0">
                    <a:pos x="1" y="37"/>
                  </a:cxn>
                  <a:cxn ang="0">
                    <a:pos x="1" y="35"/>
                  </a:cxn>
                  <a:cxn ang="0">
                    <a:pos x="1" y="34"/>
                  </a:cxn>
                  <a:cxn ang="0">
                    <a:pos x="2" y="36"/>
                  </a:cxn>
                  <a:cxn ang="0">
                    <a:pos x="2" y="37"/>
                  </a:cxn>
                  <a:cxn ang="0">
                    <a:pos x="3" y="36"/>
                  </a:cxn>
                  <a:cxn ang="0">
                    <a:pos x="3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4" y="30"/>
                  </a:cxn>
                  <a:cxn ang="0">
                    <a:pos x="6" y="29"/>
                  </a:cxn>
                  <a:cxn ang="0">
                    <a:pos x="4" y="28"/>
                  </a:cxn>
                  <a:cxn ang="0">
                    <a:pos x="3" y="28"/>
                  </a:cxn>
                  <a:cxn ang="0">
                    <a:pos x="3" y="25"/>
                  </a:cxn>
                  <a:cxn ang="0">
                    <a:pos x="3" y="22"/>
                  </a:cxn>
                  <a:cxn ang="0">
                    <a:pos x="3" y="16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12" y="9"/>
                  </a:cxn>
                  <a:cxn ang="0">
                    <a:pos x="19" y="12"/>
                  </a:cxn>
                  <a:cxn ang="0">
                    <a:pos x="23" y="14"/>
                  </a:cxn>
                  <a:cxn ang="0">
                    <a:pos x="24" y="15"/>
                  </a:cxn>
                  <a:cxn ang="0">
                    <a:pos x="24" y="20"/>
                  </a:cxn>
                  <a:cxn ang="0">
                    <a:pos x="22" y="23"/>
                  </a:cxn>
                  <a:cxn ang="0">
                    <a:pos x="23" y="25"/>
                  </a:cxn>
                  <a:cxn ang="0">
                    <a:pos x="22" y="27"/>
                  </a:cxn>
                  <a:cxn ang="0">
                    <a:pos x="23" y="28"/>
                  </a:cxn>
                  <a:cxn ang="0">
                    <a:pos x="25" y="23"/>
                  </a:cxn>
                  <a:cxn ang="0">
                    <a:pos x="27" y="21"/>
                  </a:cxn>
                  <a:cxn ang="0">
                    <a:pos x="29" y="18"/>
                  </a:cxn>
                  <a:cxn ang="0">
                    <a:pos x="27" y="10"/>
                  </a:cxn>
                  <a:cxn ang="0">
                    <a:pos x="27" y="9"/>
                  </a:cxn>
                  <a:cxn ang="0">
                    <a:pos x="29" y="7"/>
                  </a:cxn>
                  <a:cxn ang="0">
                    <a:pos x="27" y="4"/>
                  </a:cxn>
                  <a:cxn ang="0">
                    <a:pos x="27" y="0"/>
                  </a:cxn>
                  <a:cxn ang="0">
                    <a:pos x="62" y="9"/>
                  </a:cxn>
                  <a:cxn ang="0">
                    <a:pos x="90" y="15"/>
                  </a:cxn>
                  <a:cxn ang="0">
                    <a:pos x="81" y="59"/>
                  </a:cxn>
                  <a:cxn ang="0">
                    <a:pos x="80" y="60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80" y="64"/>
                  </a:cxn>
                  <a:cxn ang="0">
                    <a:pos x="80" y="66"/>
                  </a:cxn>
                  <a:cxn ang="0">
                    <a:pos x="55" y="61"/>
                  </a:cxn>
                  <a:cxn ang="0">
                    <a:pos x="52" y="60"/>
                  </a:cxn>
                  <a:cxn ang="0">
                    <a:pos x="50" y="60"/>
                  </a:cxn>
                  <a:cxn ang="0">
                    <a:pos x="47" y="60"/>
                  </a:cxn>
                  <a:cxn ang="0">
                    <a:pos x="44" y="60"/>
                  </a:cxn>
                  <a:cxn ang="0">
                    <a:pos x="41" y="61"/>
                  </a:cxn>
                  <a:cxn ang="0">
                    <a:pos x="37" y="60"/>
                  </a:cxn>
                  <a:cxn ang="0">
                    <a:pos x="30" y="60"/>
                  </a:cxn>
                  <a:cxn ang="0">
                    <a:pos x="25" y="57"/>
                  </a:cxn>
                  <a:cxn ang="0">
                    <a:pos x="20" y="57"/>
                  </a:cxn>
                  <a:cxn ang="0">
                    <a:pos x="12" y="55"/>
                  </a:cxn>
                  <a:cxn ang="0">
                    <a:pos x="12" y="50"/>
                  </a:cxn>
                  <a:cxn ang="0">
                    <a:pos x="11" y="46"/>
                  </a:cxn>
                  <a:cxn ang="0">
                    <a:pos x="7" y="44"/>
                  </a:cxn>
                  <a:cxn ang="0">
                    <a:pos x="6" y="42"/>
                  </a:cxn>
                </a:cxnLst>
                <a:rect l="0" t="0" r="r" b="b"/>
                <a:pathLst>
                  <a:path w="90" h="66">
                    <a:moveTo>
                      <a:pt x="3" y="41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9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8" y="14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45" y="5"/>
                    </a:lnTo>
                    <a:lnTo>
                      <a:pt x="6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81" y="58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57" y="60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5" y="59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5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5" y="57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2" y="50"/>
                    </a:lnTo>
                    <a:lnTo>
                      <a:pt x="12" y="49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3" y="4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306" y="716"/>
                <a:ext cx="648" cy="547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3"/>
                  </a:cxn>
                  <a:cxn ang="0">
                    <a:pos x="1" y="58"/>
                  </a:cxn>
                  <a:cxn ang="0">
                    <a:pos x="2" y="52"/>
                  </a:cxn>
                  <a:cxn ang="0">
                    <a:pos x="3" y="50"/>
                  </a:cxn>
                  <a:cxn ang="0">
                    <a:pos x="5" y="48"/>
                  </a:cxn>
                  <a:cxn ang="0">
                    <a:pos x="6" y="45"/>
                  </a:cxn>
                  <a:cxn ang="0">
                    <a:pos x="10" y="38"/>
                  </a:cxn>
                  <a:cxn ang="0">
                    <a:pos x="16" y="23"/>
                  </a:cxn>
                  <a:cxn ang="0">
                    <a:pos x="20" y="13"/>
                  </a:cxn>
                  <a:cxn ang="0">
                    <a:pos x="24" y="4"/>
                  </a:cxn>
                  <a:cxn ang="0">
                    <a:pos x="24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1" y="3"/>
                  </a:cxn>
                  <a:cxn ang="0">
                    <a:pos x="35" y="5"/>
                  </a:cxn>
                  <a:cxn ang="0">
                    <a:pos x="36" y="9"/>
                  </a:cxn>
                  <a:cxn ang="0">
                    <a:pos x="36" y="14"/>
                  </a:cxn>
                  <a:cxn ang="0">
                    <a:pos x="44" y="16"/>
                  </a:cxn>
                  <a:cxn ang="0">
                    <a:pos x="49" y="16"/>
                  </a:cxn>
                  <a:cxn ang="0">
                    <a:pos x="54" y="19"/>
                  </a:cxn>
                  <a:cxn ang="0">
                    <a:pos x="61" y="19"/>
                  </a:cxn>
                  <a:cxn ang="0">
                    <a:pos x="65" y="20"/>
                  </a:cxn>
                  <a:cxn ang="0">
                    <a:pos x="68" y="19"/>
                  </a:cxn>
                  <a:cxn ang="0">
                    <a:pos x="71" y="19"/>
                  </a:cxn>
                  <a:cxn ang="0">
                    <a:pos x="74" y="19"/>
                  </a:cxn>
                  <a:cxn ang="0">
                    <a:pos x="76" y="19"/>
                  </a:cxn>
                  <a:cxn ang="0">
                    <a:pos x="79" y="20"/>
                  </a:cxn>
                  <a:cxn ang="0">
                    <a:pos x="104" y="25"/>
                  </a:cxn>
                  <a:cxn ang="0">
                    <a:pos x="106" y="28"/>
                  </a:cxn>
                  <a:cxn ang="0">
                    <a:pos x="108" y="29"/>
                  </a:cxn>
                  <a:cxn ang="0">
                    <a:pos x="103" y="41"/>
                  </a:cxn>
                  <a:cxn ang="0">
                    <a:pos x="101" y="43"/>
                  </a:cxn>
                  <a:cxn ang="0">
                    <a:pos x="98" y="45"/>
                  </a:cxn>
                  <a:cxn ang="0">
                    <a:pos x="95" y="52"/>
                  </a:cxn>
                  <a:cxn ang="0">
                    <a:pos x="97" y="54"/>
                  </a:cxn>
                  <a:cxn ang="0">
                    <a:pos x="97" y="56"/>
                  </a:cxn>
                  <a:cxn ang="0">
                    <a:pos x="97" y="57"/>
                  </a:cxn>
                  <a:cxn ang="0">
                    <a:pos x="95" y="61"/>
                  </a:cxn>
                  <a:cxn ang="0">
                    <a:pos x="52" y="83"/>
                  </a:cxn>
                </a:cxnLst>
                <a:rect l="0" t="0" r="r" b="b"/>
                <a:pathLst>
                  <a:path w="108" h="91">
                    <a:moveTo>
                      <a:pt x="1" y="69"/>
                    </a:moveTo>
                    <a:lnTo>
                      <a:pt x="0" y="68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6" y="45"/>
                    </a:lnTo>
                    <a:lnTo>
                      <a:pt x="9" y="42"/>
                    </a:lnTo>
                    <a:lnTo>
                      <a:pt x="10" y="38"/>
                    </a:lnTo>
                    <a:lnTo>
                      <a:pt x="13" y="33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9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9" y="18"/>
                    </a:lnTo>
                    <a:lnTo>
                      <a:pt x="61" y="19"/>
                    </a:lnTo>
                    <a:lnTo>
                      <a:pt x="62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8" y="20"/>
                    </a:lnTo>
                    <a:lnTo>
                      <a:pt x="79" y="20"/>
                    </a:lnTo>
                    <a:lnTo>
                      <a:pt x="81" y="19"/>
                    </a:lnTo>
                    <a:lnTo>
                      <a:pt x="104" y="25"/>
                    </a:lnTo>
                    <a:lnTo>
                      <a:pt x="105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1"/>
                    </a:lnTo>
                    <a:lnTo>
                      <a:pt x="103" y="41"/>
                    </a:lnTo>
                    <a:lnTo>
                      <a:pt x="102" y="42"/>
                    </a:lnTo>
                    <a:lnTo>
                      <a:pt x="101" y="43"/>
                    </a:lnTo>
                    <a:lnTo>
                      <a:pt x="100" y="44"/>
                    </a:lnTo>
                    <a:lnTo>
                      <a:pt x="98" y="45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7" y="54"/>
                    </a:lnTo>
                    <a:lnTo>
                      <a:pt x="98" y="55"/>
                    </a:lnTo>
                    <a:lnTo>
                      <a:pt x="97" y="56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7" y="59"/>
                    </a:lnTo>
                    <a:lnTo>
                      <a:pt x="95" y="61"/>
                    </a:lnTo>
                    <a:lnTo>
                      <a:pt x="88" y="91"/>
                    </a:lnTo>
                    <a:lnTo>
                      <a:pt x="52" y="83"/>
                    </a:lnTo>
                    <a:lnTo>
                      <a:pt x="1" y="6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52" y="1132"/>
                <a:ext cx="648" cy="1109"/>
              </a:xfrm>
              <a:custGeom>
                <a:avLst/>
                <a:gdLst/>
                <a:ahLst/>
                <a:cxnLst>
                  <a:cxn ang="0">
                    <a:pos x="61" y="180"/>
                  </a:cxn>
                  <a:cxn ang="0">
                    <a:pos x="61" y="178"/>
                  </a:cxn>
                  <a:cxn ang="0">
                    <a:pos x="60" y="176"/>
                  </a:cxn>
                  <a:cxn ang="0">
                    <a:pos x="57" y="164"/>
                  </a:cxn>
                  <a:cxn ang="0">
                    <a:pos x="51" y="157"/>
                  </a:cxn>
                  <a:cxn ang="0">
                    <a:pos x="48" y="154"/>
                  </a:cxn>
                  <a:cxn ang="0">
                    <a:pos x="47" y="151"/>
                  </a:cxn>
                  <a:cxn ang="0">
                    <a:pos x="39" y="147"/>
                  </a:cxn>
                  <a:cxn ang="0">
                    <a:pos x="33" y="141"/>
                  </a:cxn>
                  <a:cxn ang="0">
                    <a:pos x="22" y="137"/>
                  </a:cxn>
                  <a:cxn ang="0">
                    <a:pos x="22" y="133"/>
                  </a:cxn>
                  <a:cxn ang="0">
                    <a:pos x="23" y="127"/>
                  </a:cxn>
                  <a:cxn ang="0">
                    <a:pos x="21" y="122"/>
                  </a:cxn>
                  <a:cxn ang="0">
                    <a:pos x="22" y="120"/>
                  </a:cxn>
                  <a:cxn ang="0">
                    <a:pos x="16" y="109"/>
                  </a:cxn>
                  <a:cxn ang="0">
                    <a:pos x="12" y="102"/>
                  </a:cxn>
                  <a:cxn ang="0">
                    <a:pos x="14" y="97"/>
                  </a:cxn>
                  <a:cxn ang="0">
                    <a:pos x="14" y="91"/>
                  </a:cxn>
                  <a:cxn ang="0">
                    <a:pos x="9" y="86"/>
                  </a:cxn>
                  <a:cxn ang="0">
                    <a:pos x="9" y="78"/>
                  </a:cxn>
                  <a:cxn ang="0">
                    <a:pos x="11" y="75"/>
                  </a:cxn>
                  <a:cxn ang="0">
                    <a:pos x="12" y="79"/>
                  </a:cxn>
                  <a:cxn ang="0">
                    <a:pos x="15" y="78"/>
                  </a:cxn>
                  <a:cxn ang="0">
                    <a:pos x="14" y="71"/>
                  </a:cxn>
                  <a:cxn ang="0">
                    <a:pos x="12" y="73"/>
                  </a:cxn>
                  <a:cxn ang="0">
                    <a:pos x="7" y="70"/>
                  </a:cxn>
                  <a:cxn ang="0">
                    <a:pos x="6" y="68"/>
                  </a:cxn>
                  <a:cxn ang="0">
                    <a:pos x="3" y="56"/>
                  </a:cxn>
                  <a:cxn ang="0">
                    <a:pos x="1" y="48"/>
                  </a:cxn>
                  <a:cxn ang="0">
                    <a:pos x="3" y="41"/>
                  </a:cxn>
                  <a:cxn ang="0">
                    <a:pos x="2" y="33"/>
                  </a:cxn>
                  <a:cxn ang="0">
                    <a:pos x="0" y="30"/>
                  </a:cxn>
                  <a:cxn ang="0">
                    <a:pos x="0" y="26"/>
                  </a:cxn>
                  <a:cxn ang="0">
                    <a:pos x="6" y="16"/>
                  </a:cxn>
                  <a:cxn ang="0">
                    <a:pos x="8" y="12"/>
                  </a:cxn>
                  <a:cxn ang="0">
                    <a:pos x="8" y="3"/>
                  </a:cxn>
                  <a:cxn ang="0">
                    <a:pos x="61" y="14"/>
                  </a:cxn>
                  <a:cxn ang="0">
                    <a:pos x="104" y="149"/>
                  </a:cxn>
                  <a:cxn ang="0">
                    <a:pos x="105" y="152"/>
                  </a:cxn>
                  <a:cxn ang="0">
                    <a:pos x="106" y="157"/>
                  </a:cxn>
                  <a:cxn ang="0">
                    <a:pos x="108" y="161"/>
                  </a:cxn>
                  <a:cxn ang="0">
                    <a:pos x="105" y="162"/>
                  </a:cxn>
                  <a:cxn ang="0">
                    <a:pos x="101" y="169"/>
                  </a:cxn>
                  <a:cxn ang="0">
                    <a:pos x="96" y="174"/>
                  </a:cxn>
                  <a:cxn ang="0">
                    <a:pos x="96" y="178"/>
                  </a:cxn>
                  <a:cxn ang="0">
                    <a:pos x="99" y="182"/>
                  </a:cxn>
                  <a:cxn ang="0">
                    <a:pos x="97" y="185"/>
                  </a:cxn>
                </a:cxnLst>
                <a:rect l="0" t="0" r="r" b="b"/>
                <a:pathLst>
                  <a:path w="108" h="185">
                    <a:moveTo>
                      <a:pt x="94" y="184"/>
                    </a:moveTo>
                    <a:lnTo>
                      <a:pt x="61" y="181"/>
                    </a:lnTo>
                    <a:lnTo>
                      <a:pt x="61" y="180"/>
                    </a:lnTo>
                    <a:lnTo>
                      <a:pt x="60" y="179"/>
                    </a:lnTo>
                    <a:lnTo>
                      <a:pt x="61" y="178"/>
                    </a:lnTo>
                    <a:lnTo>
                      <a:pt x="61" y="178"/>
                    </a:lnTo>
                    <a:lnTo>
                      <a:pt x="61" y="177"/>
                    </a:lnTo>
                    <a:lnTo>
                      <a:pt x="60" y="177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70"/>
                    </a:lnTo>
                    <a:lnTo>
                      <a:pt x="57" y="164"/>
                    </a:lnTo>
                    <a:lnTo>
                      <a:pt x="55" y="162"/>
                    </a:lnTo>
                    <a:lnTo>
                      <a:pt x="54" y="160"/>
                    </a:lnTo>
                    <a:lnTo>
                      <a:pt x="51" y="157"/>
                    </a:lnTo>
                    <a:lnTo>
                      <a:pt x="49" y="157"/>
                    </a:lnTo>
                    <a:lnTo>
                      <a:pt x="47" y="155"/>
                    </a:lnTo>
                    <a:lnTo>
                      <a:pt x="48" y="154"/>
                    </a:lnTo>
                    <a:lnTo>
                      <a:pt x="48" y="153"/>
                    </a:lnTo>
                    <a:lnTo>
                      <a:pt x="48" y="152"/>
                    </a:lnTo>
                    <a:lnTo>
                      <a:pt x="47" y="151"/>
                    </a:lnTo>
                    <a:lnTo>
                      <a:pt x="43" y="150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7" y="144"/>
                    </a:lnTo>
                    <a:lnTo>
                      <a:pt x="35" y="142"/>
                    </a:lnTo>
                    <a:lnTo>
                      <a:pt x="33" y="141"/>
                    </a:lnTo>
                    <a:lnTo>
                      <a:pt x="27" y="138"/>
                    </a:lnTo>
                    <a:lnTo>
                      <a:pt x="25" y="138"/>
                    </a:lnTo>
                    <a:lnTo>
                      <a:pt x="22" y="137"/>
                    </a:lnTo>
                    <a:lnTo>
                      <a:pt x="21" y="135"/>
                    </a:lnTo>
                    <a:lnTo>
                      <a:pt x="21" y="134"/>
                    </a:lnTo>
                    <a:lnTo>
                      <a:pt x="22" y="133"/>
                    </a:lnTo>
                    <a:lnTo>
                      <a:pt x="22" y="130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2" y="125"/>
                    </a:lnTo>
                    <a:lnTo>
                      <a:pt x="21" y="124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0" y="119"/>
                    </a:lnTo>
                    <a:lnTo>
                      <a:pt x="16" y="111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5" y="106"/>
                    </a:lnTo>
                    <a:lnTo>
                      <a:pt x="12" y="102"/>
                    </a:lnTo>
                    <a:lnTo>
                      <a:pt x="12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5" y="95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0"/>
                    </a:lnTo>
                    <a:lnTo>
                      <a:pt x="10" y="88"/>
                    </a:lnTo>
                    <a:lnTo>
                      <a:pt x="9" y="86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9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5" y="78"/>
                    </a:lnTo>
                    <a:lnTo>
                      <a:pt x="14" y="75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5" y="70"/>
                    </a:lnTo>
                    <a:lnTo>
                      <a:pt x="6" y="68"/>
                    </a:lnTo>
                    <a:lnTo>
                      <a:pt x="6" y="62"/>
                    </a:lnTo>
                    <a:lnTo>
                      <a:pt x="4" y="59"/>
                    </a:lnTo>
                    <a:lnTo>
                      <a:pt x="3" y="56"/>
                    </a:lnTo>
                    <a:lnTo>
                      <a:pt x="1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61" y="14"/>
                    </a:lnTo>
                    <a:lnTo>
                      <a:pt x="48" y="64"/>
                    </a:lnTo>
                    <a:lnTo>
                      <a:pt x="104" y="146"/>
                    </a:lnTo>
                    <a:lnTo>
                      <a:pt x="104" y="149"/>
                    </a:lnTo>
                    <a:lnTo>
                      <a:pt x="104" y="150"/>
                    </a:lnTo>
                    <a:lnTo>
                      <a:pt x="104" y="150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5"/>
                    </a:lnTo>
                    <a:lnTo>
                      <a:pt x="106" y="157"/>
                    </a:lnTo>
                    <a:lnTo>
                      <a:pt x="107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102" y="165"/>
                    </a:lnTo>
                    <a:lnTo>
                      <a:pt x="101" y="169"/>
                    </a:lnTo>
                    <a:lnTo>
                      <a:pt x="98" y="173"/>
                    </a:lnTo>
                    <a:lnTo>
                      <a:pt x="97" y="173"/>
                    </a:lnTo>
                    <a:lnTo>
                      <a:pt x="96" y="174"/>
                    </a:lnTo>
                    <a:lnTo>
                      <a:pt x="97" y="175"/>
                    </a:lnTo>
                    <a:lnTo>
                      <a:pt x="97" y="176"/>
                    </a:lnTo>
                    <a:lnTo>
                      <a:pt x="96" y="178"/>
                    </a:lnTo>
                    <a:lnTo>
                      <a:pt x="96" y="179"/>
                    </a:lnTo>
                    <a:lnTo>
                      <a:pt x="98" y="181"/>
                    </a:lnTo>
                    <a:lnTo>
                      <a:pt x="99" y="182"/>
                    </a:lnTo>
                    <a:lnTo>
                      <a:pt x="98" y="182"/>
                    </a:lnTo>
                    <a:lnTo>
                      <a:pt x="98" y="183"/>
                    </a:lnTo>
                    <a:lnTo>
                      <a:pt x="97" y="185"/>
                    </a:lnTo>
                    <a:lnTo>
                      <a:pt x="96" y="184"/>
                    </a:lnTo>
                    <a:lnTo>
                      <a:pt x="94" y="18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834" y="561"/>
                <a:ext cx="486" cy="782"/>
              </a:xfrm>
              <a:custGeom>
                <a:avLst/>
                <a:gdLst/>
                <a:ahLst/>
                <a:cxnLst>
                  <a:cxn ang="0">
                    <a:pos x="7" y="87"/>
                  </a:cxn>
                  <a:cxn ang="0">
                    <a:pos x="9" y="83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7" y="78"/>
                  </a:cxn>
                  <a:cxn ang="0">
                    <a:pos x="10" y="71"/>
                  </a:cxn>
                  <a:cxn ang="0">
                    <a:pos x="13" y="69"/>
                  </a:cxn>
                  <a:cxn ang="0">
                    <a:pos x="15" y="67"/>
                  </a:cxn>
                  <a:cxn ang="0">
                    <a:pos x="20" y="55"/>
                  </a:cxn>
                  <a:cxn ang="0">
                    <a:pos x="18" y="54"/>
                  </a:cxn>
                  <a:cxn ang="0">
                    <a:pos x="16" y="51"/>
                  </a:cxn>
                  <a:cxn ang="0">
                    <a:pos x="17" y="48"/>
                  </a:cxn>
                  <a:cxn ang="0">
                    <a:pos x="16" y="45"/>
                  </a:cxn>
                  <a:cxn ang="0">
                    <a:pos x="17" y="43"/>
                  </a:cxn>
                  <a:cxn ang="0">
                    <a:pos x="26" y="0"/>
                  </a:cxn>
                  <a:cxn ang="0">
                    <a:pos x="34" y="20"/>
                  </a:cxn>
                  <a:cxn ang="0">
                    <a:pos x="36" y="27"/>
                  </a:cxn>
                  <a:cxn ang="0">
                    <a:pos x="35" y="29"/>
                  </a:cxn>
                  <a:cxn ang="0">
                    <a:pos x="37" y="32"/>
                  </a:cxn>
                  <a:cxn ang="0">
                    <a:pos x="42" y="39"/>
                  </a:cxn>
                  <a:cxn ang="0">
                    <a:pos x="44" y="44"/>
                  </a:cxn>
                  <a:cxn ang="0">
                    <a:pos x="46" y="45"/>
                  </a:cxn>
                  <a:cxn ang="0">
                    <a:pos x="49" y="47"/>
                  </a:cxn>
                  <a:cxn ang="0">
                    <a:pos x="46" y="53"/>
                  </a:cxn>
                  <a:cxn ang="0">
                    <a:pos x="45" y="56"/>
                  </a:cxn>
                  <a:cxn ang="0">
                    <a:pos x="45" y="58"/>
                  </a:cxn>
                  <a:cxn ang="0">
                    <a:pos x="44" y="61"/>
                  </a:cxn>
                  <a:cxn ang="0">
                    <a:pos x="43" y="63"/>
                  </a:cxn>
                  <a:cxn ang="0">
                    <a:pos x="46" y="65"/>
                  </a:cxn>
                  <a:cxn ang="0">
                    <a:pos x="50" y="62"/>
                  </a:cxn>
                  <a:cxn ang="0">
                    <a:pos x="51" y="64"/>
                  </a:cxn>
                  <a:cxn ang="0">
                    <a:pos x="52" y="65"/>
                  </a:cxn>
                  <a:cxn ang="0">
                    <a:pos x="52" y="70"/>
                  </a:cxn>
                  <a:cxn ang="0">
                    <a:pos x="54" y="74"/>
                  </a:cxn>
                  <a:cxn ang="0">
                    <a:pos x="53" y="77"/>
                  </a:cxn>
                  <a:cxn ang="0">
                    <a:pos x="56" y="79"/>
                  </a:cxn>
                  <a:cxn ang="0">
                    <a:pos x="58" y="82"/>
                  </a:cxn>
                  <a:cxn ang="0">
                    <a:pos x="57" y="85"/>
                  </a:cxn>
                  <a:cxn ang="0">
                    <a:pos x="60" y="88"/>
                  </a:cxn>
                  <a:cxn ang="0">
                    <a:pos x="61" y="85"/>
                  </a:cxn>
                  <a:cxn ang="0">
                    <a:pos x="65" y="87"/>
                  </a:cxn>
                  <a:cxn ang="0">
                    <a:pos x="67" y="85"/>
                  </a:cxn>
                  <a:cxn ang="0">
                    <a:pos x="71" y="86"/>
                  </a:cxn>
                  <a:cxn ang="0">
                    <a:pos x="73" y="87"/>
                  </a:cxn>
                  <a:cxn ang="0">
                    <a:pos x="76" y="85"/>
                  </a:cxn>
                  <a:cxn ang="0">
                    <a:pos x="79" y="86"/>
                  </a:cxn>
                  <a:cxn ang="0">
                    <a:pos x="81" y="89"/>
                  </a:cxn>
                  <a:cxn ang="0">
                    <a:pos x="75" y="131"/>
                  </a:cxn>
                  <a:cxn ang="0">
                    <a:pos x="37" y="125"/>
                  </a:cxn>
                </a:cxnLst>
                <a:rect l="0" t="0" r="r" b="b"/>
                <a:pathLst>
                  <a:path w="81" h="131">
                    <a:moveTo>
                      <a:pt x="0" y="117"/>
                    </a:move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10" y="81"/>
                    </a:lnTo>
                    <a:lnTo>
                      <a:pt x="9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10" y="71"/>
                    </a:lnTo>
                    <a:lnTo>
                      <a:pt x="12" y="70"/>
                    </a:lnTo>
                    <a:lnTo>
                      <a:pt x="13" y="69"/>
                    </a:lnTo>
                    <a:lnTo>
                      <a:pt x="14" y="68"/>
                    </a:lnTo>
                    <a:lnTo>
                      <a:pt x="15" y="6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7" y="52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6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7" y="3"/>
                    </a:lnTo>
                    <a:lnTo>
                      <a:pt x="34" y="20"/>
                    </a:lnTo>
                    <a:lnTo>
                      <a:pt x="36" y="24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6" y="30"/>
                    </a:lnTo>
                    <a:lnTo>
                      <a:pt x="37" y="32"/>
                    </a:lnTo>
                    <a:lnTo>
                      <a:pt x="40" y="35"/>
                    </a:lnTo>
                    <a:lnTo>
                      <a:pt x="42" y="39"/>
                    </a:lnTo>
                    <a:lnTo>
                      <a:pt x="43" y="42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5"/>
                    </a:lnTo>
                    <a:lnTo>
                      <a:pt x="48" y="46"/>
                    </a:lnTo>
                    <a:lnTo>
                      <a:pt x="49" y="47"/>
                    </a:lnTo>
                    <a:lnTo>
                      <a:pt x="46" y="52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3" y="63"/>
                    </a:lnTo>
                    <a:lnTo>
                      <a:pt x="45" y="66"/>
                    </a:lnTo>
                    <a:lnTo>
                      <a:pt x="46" y="65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2" y="67"/>
                    </a:lnTo>
                    <a:lnTo>
                      <a:pt x="52" y="70"/>
                    </a:lnTo>
                    <a:lnTo>
                      <a:pt x="53" y="73"/>
                    </a:lnTo>
                    <a:lnTo>
                      <a:pt x="54" y="74"/>
                    </a:lnTo>
                    <a:lnTo>
                      <a:pt x="54" y="76"/>
                    </a:lnTo>
                    <a:lnTo>
                      <a:pt x="53" y="77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7" y="81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7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1" y="85"/>
                    </a:lnTo>
                    <a:lnTo>
                      <a:pt x="64" y="86"/>
                    </a:lnTo>
                    <a:lnTo>
                      <a:pt x="65" y="87"/>
                    </a:lnTo>
                    <a:lnTo>
                      <a:pt x="66" y="86"/>
                    </a:lnTo>
                    <a:lnTo>
                      <a:pt x="67" y="85"/>
                    </a:lnTo>
                    <a:lnTo>
                      <a:pt x="68" y="86"/>
                    </a:lnTo>
                    <a:lnTo>
                      <a:pt x="71" y="86"/>
                    </a:lnTo>
                    <a:lnTo>
                      <a:pt x="72" y="87"/>
                    </a:lnTo>
                    <a:lnTo>
                      <a:pt x="73" y="87"/>
                    </a:lnTo>
                    <a:lnTo>
                      <a:pt x="76" y="87"/>
                    </a:lnTo>
                    <a:lnTo>
                      <a:pt x="76" y="85"/>
                    </a:lnTo>
                    <a:lnTo>
                      <a:pt x="78" y="84"/>
                    </a:lnTo>
                    <a:lnTo>
                      <a:pt x="79" y="86"/>
                    </a:lnTo>
                    <a:lnTo>
                      <a:pt x="80" y="88"/>
                    </a:lnTo>
                    <a:lnTo>
                      <a:pt x="81" y="89"/>
                    </a:lnTo>
                    <a:lnTo>
                      <a:pt x="81" y="89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37" y="125"/>
                    </a:lnTo>
                    <a:lnTo>
                      <a:pt x="0" y="11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038" y="579"/>
                <a:ext cx="829" cy="528"/>
              </a:xfrm>
              <a:custGeom>
                <a:avLst/>
                <a:gdLst/>
                <a:ahLst/>
                <a:cxnLst>
                  <a:cxn ang="0">
                    <a:pos x="48" y="78"/>
                  </a:cxn>
                  <a:cxn ang="0">
                    <a:pos x="47" y="86"/>
                  </a:cxn>
                  <a:cxn ang="0">
                    <a:pos x="45" y="83"/>
                  </a:cxn>
                  <a:cxn ang="0">
                    <a:pos x="42" y="82"/>
                  </a:cxn>
                  <a:cxn ang="0">
                    <a:pos x="39" y="84"/>
                  </a:cxn>
                  <a:cxn ang="0">
                    <a:pos x="37" y="83"/>
                  </a:cxn>
                  <a:cxn ang="0">
                    <a:pos x="33" y="82"/>
                  </a:cxn>
                  <a:cxn ang="0">
                    <a:pos x="31" y="84"/>
                  </a:cxn>
                  <a:cxn ang="0">
                    <a:pos x="27" y="82"/>
                  </a:cxn>
                  <a:cxn ang="0">
                    <a:pos x="26" y="85"/>
                  </a:cxn>
                  <a:cxn ang="0">
                    <a:pos x="23" y="82"/>
                  </a:cxn>
                  <a:cxn ang="0">
                    <a:pos x="24" y="79"/>
                  </a:cxn>
                  <a:cxn ang="0">
                    <a:pos x="22" y="76"/>
                  </a:cxn>
                  <a:cxn ang="0">
                    <a:pos x="19" y="74"/>
                  </a:cxn>
                  <a:cxn ang="0">
                    <a:pos x="20" y="71"/>
                  </a:cxn>
                  <a:cxn ang="0">
                    <a:pos x="18" y="67"/>
                  </a:cxn>
                  <a:cxn ang="0">
                    <a:pos x="18" y="62"/>
                  </a:cxn>
                  <a:cxn ang="0">
                    <a:pos x="17" y="61"/>
                  </a:cxn>
                  <a:cxn ang="0">
                    <a:pos x="16" y="59"/>
                  </a:cxn>
                  <a:cxn ang="0">
                    <a:pos x="12" y="62"/>
                  </a:cxn>
                  <a:cxn ang="0">
                    <a:pos x="9" y="60"/>
                  </a:cxn>
                  <a:cxn ang="0">
                    <a:pos x="10" y="58"/>
                  </a:cxn>
                  <a:cxn ang="0">
                    <a:pos x="11" y="55"/>
                  </a:cxn>
                  <a:cxn ang="0">
                    <a:pos x="11" y="53"/>
                  </a:cxn>
                  <a:cxn ang="0">
                    <a:pos x="12" y="50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10" y="41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1" y="26"/>
                  </a:cxn>
                  <a:cxn ang="0">
                    <a:pos x="2" y="24"/>
                  </a:cxn>
                  <a:cxn ang="0">
                    <a:pos x="0" y="17"/>
                  </a:cxn>
                  <a:cxn ang="0">
                    <a:pos x="16" y="2"/>
                  </a:cxn>
                  <a:cxn ang="0">
                    <a:pos x="84" y="14"/>
                  </a:cxn>
                  <a:cxn ang="0">
                    <a:pos x="134" y="71"/>
                  </a:cxn>
                </a:cxnLst>
                <a:rect l="0" t="0" r="r" b="b"/>
                <a:pathLst>
                  <a:path w="138" h="88">
                    <a:moveTo>
                      <a:pt x="133" y="88"/>
                    </a:moveTo>
                    <a:lnTo>
                      <a:pt x="48" y="78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6" y="85"/>
                    </a:lnTo>
                    <a:lnTo>
                      <a:pt x="45" y="83"/>
                    </a:lnTo>
                    <a:lnTo>
                      <a:pt x="44" y="81"/>
                    </a:lnTo>
                    <a:lnTo>
                      <a:pt x="42" y="82"/>
                    </a:lnTo>
                    <a:lnTo>
                      <a:pt x="42" y="84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3"/>
                    </a:lnTo>
                    <a:lnTo>
                      <a:pt x="34" y="83"/>
                    </a:lnTo>
                    <a:lnTo>
                      <a:pt x="33" y="82"/>
                    </a:lnTo>
                    <a:lnTo>
                      <a:pt x="32" y="83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7" y="82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4" y="84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2" y="76"/>
                    </a:lnTo>
                    <a:lnTo>
                      <a:pt x="21" y="76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67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1" y="55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9"/>
                    </a:lnTo>
                    <a:lnTo>
                      <a:pt x="15" y="44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49" y="8"/>
                    </a:lnTo>
                    <a:lnTo>
                      <a:pt x="84" y="14"/>
                    </a:lnTo>
                    <a:lnTo>
                      <a:pt x="138" y="20"/>
                    </a:lnTo>
                    <a:lnTo>
                      <a:pt x="134" y="71"/>
                    </a:lnTo>
                    <a:lnTo>
                      <a:pt x="133" y="88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266" y="1047"/>
                <a:ext cx="570" cy="470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92" y="44"/>
                  </a:cxn>
                  <a:cxn ang="0">
                    <a:pos x="95" y="10"/>
                  </a:cxn>
                  <a:cxn ang="0">
                    <a:pos x="10" y="0"/>
                  </a:cxn>
                  <a:cxn ang="0">
                    <a:pos x="9" y="8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25" y="71"/>
                  </a:cxn>
                  <a:cxn ang="0">
                    <a:pos x="89" y="78"/>
                  </a:cxn>
                  <a:cxn ang="0">
                    <a:pos x="89" y="78"/>
                  </a:cxn>
                </a:cxnLst>
                <a:rect l="0" t="0" r="r" b="b"/>
                <a:pathLst>
                  <a:path w="95" h="78">
                    <a:moveTo>
                      <a:pt x="89" y="78"/>
                    </a:moveTo>
                    <a:lnTo>
                      <a:pt x="92" y="44"/>
                    </a:lnTo>
                    <a:lnTo>
                      <a:pt x="95" y="10"/>
                    </a:lnTo>
                    <a:lnTo>
                      <a:pt x="10" y="0"/>
                    </a:lnTo>
                    <a:lnTo>
                      <a:pt x="9" y="8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0" y="67"/>
                    </a:lnTo>
                    <a:lnTo>
                      <a:pt x="25" y="71"/>
                    </a:lnTo>
                    <a:lnTo>
                      <a:pt x="89" y="78"/>
                    </a:lnTo>
                    <a:lnTo>
                      <a:pt x="89" y="78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40" y="1215"/>
                <a:ext cx="516" cy="7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0"/>
                  </a:cxn>
                  <a:cxn ang="0">
                    <a:pos x="56" y="132"/>
                  </a:cxn>
                  <a:cxn ang="0">
                    <a:pos x="56" y="132"/>
                  </a:cxn>
                  <a:cxn ang="0">
                    <a:pos x="56" y="130"/>
                  </a:cxn>
                  <a:cxn ang="0">
                    <a:pos x="57" y="127"/>
                  </a:cxn>
                  <a:cxn ang="0">
                    <a:pos x="57" y="125"/>
                  </a:cxn>
                  <a:cxn ang="0">
                    <a:pos x="58" y="117"/>
                  </a:cxn>
                  <a:cxn ang="0">
                    <a:pos x="57" y="114"/>
                  </a:cxn>
                  <a:cxn ang="0">
                    <a:pos x="58" y="113"/>
                  </a:cxn>
                  <a:cxn ang="0">
                    <a:pos x="60" y="113"/>
                  </a:cxn>
                  <a:cxn ang="0">
                    <a:pos x="62" y="114"/>
                  </a:cxn>
                  <a:cxn ang="0">
                    <a:pos x="63" y="115"/>
                  </a:cxn>
                  <a:cxn ang="0">
                    <a:pos x="63" y="115"/>
                  </a:cxn>
                  <a:cxn ang="0">
                    <a:pos x="64" y="116"/>
                  </a:cxn>
                  <a:cxn ang="0">
                    <a:pos x="66" y="116"/>
                  </a:cxn>
                  <a:cxn ang="0">
                    <a:pos x="68" y="109"/>
                  </a:cxn>
                  <a:cxn ang="0">
                    <a:pos x="70" y="100"/>
                  </a:cxn>
                  <a:cxn ang="0">
                    <a:pos x="86" y="16"/>
                  </a:cxn>
                  <a:cxn ang="0">
                    <a:pos x="49" y="8"/>
                  </a:cxn>
                  <a:cxn ang="0">
                    <a:pos x="13" y="0"/>
                  </a:cxn>
                </a:cxnLst>
                <a:rect l="0" t="0" r="r" b="b"/>
                <a:pathLst>
                  <a:path w="86" h="132">
                    <a:moveTo>
                      <a:pt x="13" y="0"/>
                    </a:moveTo>
                    <a:lnTo>
                      <a:pt x="0" y="50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8" y="117"/>
                    </a:lnTo>
                    <a:lnTo>
                      <a:pt x="57" y="114"/>
                    </a:lnTo>
                    <a:lnTo>
                      <a:pt x="58" y="113"/>
                    </a:lnTo>
                    <a:lnTo>
                      <a:pt x="60" y="113"/>
                    </a:lnTo>
                    <a:lnTo>
                      <a:pt x="62" y="114"/>
                    </a:lnTo>
                    <a:lnTo>
                      <a:pt x="63" y="115"/>
                    </a:lnTo>
                    <a:lnTo>
                      <a:pt x="63" y="115"/>
                    </a:lnTo>
                    <a:lnTo>
                      <a:pt x="64" y="116"/>
                    </a:lnTo>
                    <a:lnTo>
                      <a:pt x="66" y="116"/>
                    </a:lnTo>
                    <a:lnTo>
                      <a:pt x="68" y="109"/>
                    </a:lnTo>
                    <a:lnTo>
                      <a:pt x="70" y="100"/>
                    </a:lnTo>
                    <a:lnTo>
                      <a:pt x="86" y="16"/>
                    </a:lnTo>
                    <a:lnTo>
                      <a:pt x="49" y="8"/>
                    </a:lnTo>
                    <a:lnTo>
                      <a:pt x="13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810" y="1815"/>
                <a:ext cx="550" cy="642"/>
              </a:xfrm>
              <a:custGeom>
                <a:avLst/>
                <a:gdLst/>
                <a:ahLst/>
                <a:cxnLst>
                  <a:cxn ang="0">
                    <a:pos x="78" y="107"/>
                  </a:cxn>
                  <a:cxn ang="0">
                    <a:pos x="92" y="1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3" y="9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8" y="15"/>
                  </a:cxn>
                  <a:cxn ang="0">
                    <a:pos x="18" y="15"/>
                  </a:cxn>
                  <a:cxn ang="0">
                    <a:pos x="17" y="14"/>
                  </a:cxn>
                  <a:cxn ang="0">
                    <a:pos x="15" y="13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3" y="17"/>
                  </a:cxn>
                  <a:cxn ang="0">
                    <a:pos x="12" y="25"/>
                  </a:cxn>
                  <a:cxn ang="0">
                    <a:pos x="12" y="27"/>
                  </a:cxn>
                  <a:cxn ang="0">
                    <a:pos x="11" y="30"/>
                  </a:cxn>
                  <a:cxn ang="0">
                    <a:pos x="11" y="32"/>
                  </a:cxn>
                  <a:cxn ang="0">
                    <a:pos x="11" y="32"/>
                  </a:cxn>
                  <a:cxn ang="0">
                    <a:pos x="11" y="35"/>
                  </a:cxn>
                  <a:cxn ang="0">
                    <a:pos x="11" y="36"/>
                  </a:cxn>
                  <a:cxn ang="0">
                    <a:pos x="11" y="36"/>
                  </a:cxn>
                  <a:cxn ang="0">
                    <a:pos x="12" y="38"/>
                  </a:cxn>
                  <a:cxn ang="0">
                    <a:pos x="12" y="40"/>
                  </a:cxn>
                  <a:cxn ang="0">
                    <a:pos x="12" y="41"/>
                  </a:cxn>
                  <a:cxn ang="0">
                    <a:pos x="13" y="43"/>
                  </a:cxn>
                  <a:cxn ang="0">
                    <a:pos x="14" y="44"/>
                  </a:cxn>
                  <a:cxn ang="0">
                    <a:pos x="15" y="45"/>
                  </a:cxn>
                  <a:cxn ang="0">
                    <a:pos x="15" y="47"/>
                  </a:cxn>
                  <a:cxn ang="0">
                    <a:pos x="15" y="47"/>
                  </a:cxn>
                  <a:cxn ang="0">
                    <a:pos x="14" y="47"/>
                  </a:cxn>
                  <a:cxn ang="0">
                    <a:pos x="12" y="48"/>
                  </a:cxn>
                  <a:cxn ang="0">
                    <a:pos x="10" y="49"/>
                  </a:cxn>
                  <a:cxn ang="0">
                    <a:pos x="9" y="51"/>
                  </a:cxn>
                  <a:cxn ang="0">
                    <a:pos x="8" y="55"/>
                  </a:cxn>
                  <a:cxn ang="0">
                    <a:pos x="5" y="59"/>
                  </a:cxn>
                  <a:cxn ang="0">
                    <a:pos x="4" y="59"/>
                  </a:cxn>
                  <a:cxn ang="0">
                    <a:pos x="3" y="60"/>
                  </a:cxn>
                  <a:cxn ang="0">
                    <a:pos x="4" y="61"/>
                  </a:cxn>
                  <a:cxn ang="0">
                    <a:pos x="4" y="62"/>
                  </a:cxn>
                  <a:cxn ang="0">
                    <a:pos x="3" y="64"/>
                  </a:cxn>
                  <a:cxn ang="0">
                    <a:pos x="3" y="65"/>
                  </a:cxn>
                  <a:cxn ang="0">
                    <a:pos x="5" y="67"/>
                  </a:cxn>
                  <a:cxn ang="0">
                    <a:pos x="6" y="68"/>
                  </a:cxn>
                  <a:cxn ang="0">
                    <a:pos x="5" y="68"/>
                  </a:cxn>
                  <a:cxn ang="0">
                    <a:pos x="5" y="69"/>
                  </a:cxn>
                  <a:cxn ang="0">
                    <a:pos x="4" y="71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0" y="74"/>
                  </a:cxn>
                  <a:cxn ang="0">
                    <a:pos x="49" y="103"/>
                  </a:cxn>
                  <a:cxn ang="0">
                    <a:pos x="78" y="107"/>
                  </a:cxn>
                  <a:cxn ang="0">
                    <a:pos x="78" y="107"/>
                  </a:cxn>
                </a:cxnLst>
                <a:rect l="0" t="0" r="r" b="b"/>
                <a:pathLst>
                  <a:path w="92" h="107">
                    <a:moveTo>
                      <a:pt x="78" y="107"/>
                    </a:moveTo>
                    <a:lnTo>
                      <a:pt x="92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3" y="17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2" y="48"/>
                    </a:lnTo>
                    <a:lnTo>
                      <a:pt x="10" y="49"/>
                    </a:lnTo>
                    <a:lnTo>
                      <a:pt x="9" y="51"/>
                    </a:lnTo>
                    <a:lnTo>
                      <a:pt x="8" y="55"/>
                    </a:lnTo>
                    <a:lnTo>
                      <a:pt x="5" y="59"/>
                    </a:lnTo>
                    <a:lnTo>
                      <a:pt x="4" y="59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3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4" y="71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49" y="103"/>
                    </a:lnTo>
                    <a:lnTo>
                      <a:pt x="78" y="107"/>
                    </a:lnTo>
                    <a:lnTo>
                      <a:pt x="78" y="10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362" y="1473"/>
                <a:ext cx="590" cy="469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9" y="0"/>
                  </a:cxn>
                  <a:cxn ang="0">
                    <a:pos x="73" y="7"/>
                  </a:cxn>
                  <a:cxn ang="0">
                    <a:pos x="98" y="9"/>
                  </a:cxn>
                  <a:cxn ang="0">
                    <a:pos x="97" y="26"/>
                  </a:cxn>
                  <a:cxn ang="0">
                    <a:pos x="94" y="78"/>
                  </a:cxn>
                  <a:cxn ang="0">
                    <a:pos x="81" y="77"/>
                  </a:cxn>
                  <a:cxn ang="0">
                    <a:pos x="0" y="68"/>
                  </a:cxn>
                </a:cxnLst>
                <a:rect l="0" t="0" r="r" b="b"/>
                <a:pathLst>
                  <a:path w="98" h="78">
                    <a:moveTo>
                      <a:pt x="0" y="68"/>
                    </a:moveTo>
                    <a:lnTo>
                      <a:pt x="9" y="0"/>
                    </a:lnTo>
                    <a:lnTo>
                      <a:pt x="73" y="7"/>
                    </a:lnTo>
                    <a:lnTo>
                      <a:pt x="98" y="9"/>
                    </a:lnTo>
                    <a:lnTo>
                      <a:pt x="97" y="26"/>
                    </a:lnTo>
                    <a:lnTo>
                      <a:pt x="94" y="78"/>
                    </a:lnTo>
                    <a:lnTo>
                      <a:pt x="81" y="77"/>
                    </a:lnTo>
                    <a:lnTo>
                      <a:pt x="0" y="68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278" y="1881"/>
                <a:ext cx="570" cy="5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13" y="98"/>
                  </a:cxn>
                  <a:cxn ang="0">
                    <a:pos x="14" y="90"/>
                  </a:cxn>
                  <a:cxn ang="0">
                    <a:pos x="37" y="93"/>
                  </a:cxn>
                  <a:cxn ang="0">
                    <a:pos x="37" y="93"/>
                  </a:cxn>
                  <a:cxn ang="0">
                    <a:pos x="36" y="92"/>
                  </a:cxn>
                  <a:cxn ang="0">
                    <a:pos x="37" y="91"/>
                  </a:cxn>
                  <a:cxn ang="0">
                    <a:pos x="37" y="90"/>
                  </a:cxn>
                  <a:cxn ang="0">
                    <a:pos x="36" y="90"/>
                  </a:cxn>
                  <a:cxn ang="0">
                    <a:pos x="37" y="90"/>
                  </a:cxn>
                  <a:cxn ang="0">
                    <a:pos x="88" y="94"/>
                  </a:cxn>
                  <a:cxn ang="0">
                    <a:pos x="94" y="17"/>
                  </a:cxn>
                  <a:cxn ang="0">
                    <a:pos x="95" y="17"/>
                  </a:cxn>
                  <a:cxn ang="0">
                    <a:pos x="95" y="9"/>
                  </a:cxn>
                  <a:cxn ang="0">
                    <a:pos x="14" y="0"/>
                  </a:cxn>
                </a:cxnLst>
                <a:rect l="0" t="0" r="r" b="b"/>
                <a:pathLst>
                  <a:path w="95" h="98">
                    <a:moveTo>
                      <a:pt x="14" y="0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13" y="98"/>
                    </a:lnTo>
                    <a:lnTo>
                      <a:pt x="14" y="90"/>
                    </a:lnTo>
                    <a:lnTo>
                      <a:pt x="37" y="93"/>
                    </a:lnTo>
                    <a:lnTo>
                      <a:pt x="37" y="93"/>
                    </a:lnTo>
                    <a:lnTo>
                      <a:pt x="36" y="92"/>
                    </a:lnTo>
                    <a:lnTo>
                      <a:pt x="37" y="91"/>
                    </a:lnTo>
                    <a:lnTo>
                      <a:pt x="37" y="90"/>
                    </a:lnTo>
                    <a:lnTo>
                      <a:pt x="36" y="90"/>
                    </a:lnTo>
                    <a:lnTo>
                      <a:pt x="37" y="90"/>
                    </a:lnTo>
                    <a:lnTo>
                      <a:pt x="88" y="94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5" y="9"/>
                    </a:lnTo>
                    <a:lnTo>
                      <a:pt x="14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842" y="699"/>
                <a:ext cx="534" cy="33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4" y="0"/>
                  </a:cxn>
                  <a:cxn ang="0">
                    <a:pos x="43" y="2"/>
                  </a:cxn>
                  <a:cxn ang="0">
                    <a:pos x="82" y="3"/>
                  </a:cxn>
                  <a:cxn ang="0">
                    <a:pos x="82" y="5"/>
                  </a:cxn>
                  <a:cxn ang="0">
                    <a:pos x="83" y="9"/>
                  </a:cxn>
                  <a:cxn ang="0">
                    <a:pos x="83" y="10"/>
                  </a:cxn>
                  <a:cxn ang="0">
                    <a:pos x="82" y="13"/>
                  </a:cxn>
                  <a:cxn ang="0">
                    <a:pos x="83" y="18"/>
                  </a:cxn>
                  <a:cxn ang="0">
                    <a:pos x="84" y="23"/>
                  </a:cxn>
                  <a:cxn ang="0">
                    <a:pos x="85" y="25"/>
                  </a:cxn>
                  <a:cxn ang="0">
                    <a:pos x="86" y="30"/>
                  </a:cxn>
                  <a:cxn ang="0">
                    <a:pos x="86" y="38"/>
                  </a:cxn>
                  <a:cxn ang="0">
                    <a:pos x="87" y="40"/>
                  </a:cxn>
                  <a:cxn ang="0">
                    <a:pos x="87" y="43"/>
                  </a:cxn>
                  <a:cxn ang="0">
                    <a:pos x="87" y="44"/>
                  </a:cxn>
                  <a:cxn ang="0">
                    <a:pos x="89" y="50"/>
                  </a:cxn>
                  <a:cxn ang="0">
                    <a:pos x="89" y="53"/>
                  </a:cxn>
                  <a:cxn ang="0">
                    <a:pos x="89" y="55"/>
                  </a:cxn>
                  <a:cxn ang="0">
                    <a:pos x="0" y="51"/>
                  </a:cxn>
                </a:cxnLst>
                <a:rect l="0" t="0" r="r" b="b"/>
                <a:pathLst>
                  <a:path w="89" h="55">
                    <a:moveTo>
                      <a:pt x="0" y="51"/>
                    </a:moveTo>
                    <a:lnTo>
                      <a:pt x="4" y="0"/>
                    </a:lnTo>
                    <a:lnTo>
                      <a:pt x="43" y="2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0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817" y="1005"/>
                <a:ext cx="563" cy="38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3" y="17"/>
                  </a:cxn>
                  <a:cxn ang="0">
                    <a:pos x="4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2" y="7"/>
                  </a:cxn>
                  <a:cxn ang="0">
                    <a:pos x="90" y="10"/>
                  </a:cxn>
                  <a:cxn ang="0">
                    <a:pos x="90" y="11"/>
                  </a:cxn>
                  <a:cxn ang="0">
                    <a:pos x="94" y="15"/>
                  </a:cxn>
                  <a:cxn ang="0">
                    <a:pos x="94" y="46"/>
                  </a:cxn>
                  <a:cxn ang="0">
                    <a:pos x="94" y="46"/>
                  </a:cxn>
                  <a:cxn ang="0">
                    <a:pos x="93" y="46"/>
                  </a:cxn>
                  <a:cxn ang="0">
                    <a:pos x="93" y="48"/>
                  </a:cxn>
                  <a:cxn ang="0">
                    <a:pos x="94" y="49"/>
                  </a:cxn>
                  <a:cxn ang="0">
                    <a:pos x="93" y="50"/>
                  </a:cxn>
                  <a:cxn ang="0">
                    <a:pos x="94" y="51"/>
                  </a:cxn>
                  <a:cxn ang="0">
                    <a:pos x="94" y="54"/>
                  </a:cxn>
                  <a:cxn ang="0">
                    <a:pos x="93" y="54"/>
                  </a:cxn>
                  <a:cxn ang="0">
                    <a:pos x="94" y="56"/>
                  </a:cxn>
                  <a:cxn ang="0">
                    <a:pos x="92" y="59"/>
                  </a:cxn>
                  <a:cxn ang="0">
                    <a:pos x="94" y="62"/>
                  </a:cxn>
                  <a:cxn ang="0">
                    <a:pos x="94" y="64"/>
                  </a:cxn>
                  <a:cxn ang="0">
                    <a:pos x="94" y="64"/>
                  </a:cxn>
                  <a:cxn ang="0">
                    <a:pos x="91" y="62"/>
                  </a:cxn>
                  <a:cxn ang="0">
                    <a:pos x="86" y="59"/>
                  </a:cxn>
                  <a:cxn ang="0">
                    <a:pos x="84" y="58"/>
                  </a:cxn>
                  <a:cxn ang="0">
                    <a:pos x="82" y="58"/>
                  </a:cxn>
                  <a:cxn ang="0">
                    <a:pos x="80" y="60"/>
                  </a:cxn>
                  <a:cxn ang="0">
                    <a:pos x="79" y="60"/>
                  </a:cxn>
                  <a:cxn ang="0">
                    <a:pos x="77" y="60"/>
                  </a:cxn>
                  <a:cxn ang="0">
                    <a:pos x="76" y="57"/>
                  </a:cxn>
                  <a:cxn ang="0">
                    <a:pos x="74" y="57"/>
                  </a:cxn>
                  <a:cxn ang="0">
                    <a:pos x="73" y="57"/>
                  </a:cxn>
                  <a:cxn ang="0">
                    <a:pos x="70" y="57"/>
                  </a:cxn>
                  <a:cxn ang="0">
                    <a:pos x="69" y="54"/>
                  </a:cxn>
                  <a:cxn ang="0">
                    <a:pos x="0" y="51"/>
                  </a:cxn>
                </a:cxnLst>
                <a:rect l="0" t="0" r="r" b="b"/>
                <a:pathLst>
                  <a:path w="94" h="64">
                    <a:moveTo>
                      <a:pt x="0" y="51"/>
                    </a:moveTo>
                    <a:lnTo>
                      <a:pt x="3" y="17"/>
                    </a:lnTo>
                    <a:lnTo>
                      <a:pt x="4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3" y="48"/>
                    </a:lnTo>
                    <a:lnTo>
                      <a:pt x="94" y="49"/>
                    </a:lnTo>
                    <a:lnTo>
                      <a:pt x="93" y="50"/>
                    </a:lnTo>
                    <a:lnTo>
                      <a:pt x="94" y="51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2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9" y="54"/>
                    </a:lnTo>
                    <a:lnTo>
                      <a:pt x="0" y="5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800" y="1311"/>
                <a:ext cx="673" cy="3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0"/>
                  </a:cxn>
                  <a:cxn ang="0">
                    <a:pos x="72" y="3"/>
                  </a:cxn>
                  <a:cxn ang="0">
                    <a:pos x="73" y="6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6"/>
                  </a:cxn>
                  <a:cxn ang="0">
                    <a:pos x="80" y="9"/>
                  </a:cxn>
                  <a:cxn ang="0">
                    <a:pos x="82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7" y="7"/>
                  </a:cxn>
                  <a:cxn ang="0">
                    <a:pos x="89" y="8"/>
                  </a:cxn>
                  <a:cxn ang="0">
                    <a:pos x="94" y="11"/>
                  </a:cxn>
                  <a:cxn ang="0">
                    <a:pos x="97" y="13"/>
                  </a:cxn>
                  <a:cxn ang="0">
                    <a:pos x="97" y="15"/>
                  </a:cxn>
                  <a:cxn ang="0">
                    <a:pos x="99" y="16"/>
                  </a:cxn>
                  <a:cxn ang="0">
                    <a:pos x="99" y="17"/>
                  </a:cxn>
                  <a:cxn ang="0">
                    <a:pos x="98" y="20"/>
                  </a:cxn>
                  <a:cxn ang="0">
                    <a:pos x="99" y="21"/>
                  </a:cxn>
                  <a:cxn ang="0">
                    <a:pos x="100" y="24"/>
                  </a:cxn>
                  <a:cxn ang="0">
                    <a:pos x="102" y="25"/>
                  </a:cxn>
                  <a:cxn ang="0">
                    <a:pos x="101" y="27"/>
                  </a:cxn>
                  <a:cxn ang="0">
                    <a:pos x="102" y="28"/>
                  </a:cxn>
                  <a:cxn ang="0">
                    <a:pos x="103" y="29"/>
                  </a:cxn>
                  <a:cxn ang="0">
                    <a:pos x="104" y="31"/>
                  </a:cxn>
                  <a:cxn ang="0">
                    <a:pos x="103" y="32"/>
                  </a:cxn>
                  <a:cxn ang="0">
                    <a:pos x="103" y="35"/>
                  </a:cxn>
                  <a:cxn ang="0">
                    <a:pos x="105" y="36"/>
                  </a:cxn>
                  <a:cxn ang="0">
                    <a:pos x="105" y="37"/>
                  </a:cxn>
                  <a:cxn ang="0">
                    <a:pos x="104" y="38"/>
                  </a:cxn>
                  <a:cxn ang="0">
                    <a:pos x="105" y="40"/>
                  </a:cxn>
                  <a:cxn ang="0">
                    <a:pos x="106" y="41"/>
                  </a:cxn>
                  <a:cxn ang="0">
                    <a:pos x="105" y="42"/>
                  </a:cxn>
                  <a:cxn ang="0">
                    <a:pos x="106" y="44"/>
                  </a:cxn>
                  <a:cxn ang="0">
                    <a:pos x="106" y="45"/>
                  </a:cxn>
                  <a:cxn ang="0">
                    <a:pos x="107" y="46"/>
                  </a:cxn>
                  <a:cxn ang="0">
                    <a:pos x="108" y="48"/>
                  </a:cxn>
                  <a:cxn ang="0">
                    <a:pos x="109" y="50"/>
                  </a:cxn>
                  <a:cxn ang="0">
                    <a:pos x="111" y="52"/>
                  </a:cxn>
                  <a:cxn ang="0">
                    <a:pos x="112" y="53"/>
                  </a:cxn>
                  <a:cxn ang="0">
                    <a:pos x="111" y="55"/>
                  </a:cxn>
                  <a:cxn ang="0">
                    <a:pos x="111" y="55"/>
                  </a:cxn>
                  <a:cxn ang="0">
                    <a:pos x="24" y="53"/>
                  </a:cxn>
                  <a:cxn ang="0">
                    <a:pos x="25" y="36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112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20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2" y="25"/>
                    </a:lnTo>
                    <a:lnTo>
                      <a:pt x="101" y="27"/>
                    </a:lnTo>
                    <a:lnTo>
                      <a:pt x="102" y="28"/>
                    </a:lnTo>
                    <a:lnTo>
                      <a:pt x="103" y="29"/>
                    </a:lnTo>
                    <a:lnTo>
                      <a:pt x="104" y="31"/>
                    </a:lnTo>
                    <a:lnTo>
                      <a:pt x="103" y="32"/>
                    </a:lnTo>
                    <a:lnTo>
                      <a:pt x="103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2" y="53"/>
                    </a:lnTo>
                    <a:lnTo>
                      <a:pt x="111" y="55"/>
                    </a:lnTo>
                    <a:lnTo>
                      <a:pt x="111" y="55"/>
                    </a:lnTo>
                    <a:lnTo>
                      <a:pt x="24" y="53"/>
                    </a:lnTo>
                    <a:lnTo>
                      <a:pt x="25" y="36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926" y="1629"/>
                <a:ext cx="606" cy="3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0" y="2"/>
                  </a:cxn>
                  <a:cxn ang="0">
                    <a:pos x="96" y="6"/>
                  </a:cxn>
                  <a:cxn ang="0">
                    <a:pos x="94" y="9"/>
                  </a:cxn>
                  <a:cxn ang="0">
                    <a:pos x="94" y="11"/>
                  </a:cxn>
                  <a:cxn ang="0">
                    <a:pos x="95" y="12"/>
                  </a:cxn>
                  <a:cxn ang="0">
                    <a:pos x="96" y="12"/>
                  </a:cxn>
                  <a:cxn ang="0">
                    <a:pos x="97" y="15"/>
                  </a:cxn>
                  <a:cxn ang="0">
                    <a:pos x="98" y="16"/>
                  </a:cxn>
                  <a:cxn ang="0">
                    <a:pos x="100" y="17"/>
                  </a:cxn>
                  <a:cxn ang="0">
                    <a:pos x="100" y="17"/>
                  </a:cxn>
                  <a:cxn ang="0">
                    <a:pos x="101" y="54"/>
                  </a:cxn>
                  <a:cxn ang="0">
                    <a:pos x="0" y="52"/>
                  </a:cxn>
                  <a:cxn ang="0">
                    <a:pos x="3" y="0"/>
                  </a:cxn>
                </a:cxnLst>
                <a:rect l="0" t="0" r="r" b="b"/>
                <a:pathLst>
                  <a:path w="101" h="54">
                    <a:moveTo>
                      <a:pt x="3" y="0"/>
                    </a:moveTo>
                    <a:lnTo>
                      <a:pt x="90" y="2"/>
                    </a:lnTo>
                    <a:lnTo>
                      <a:pt x="96" y="6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5"/>
                    </a:lnTo>
                    <a:lnTo>
                      <a:pt x="98" y="16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1" y="54"/>
                    </a:lnTo>
                    <a:lnTo>
                      <a:pt x="0" y="52"/>
                    </a:lnTo>
                    <a:lnTo>
                      <a:pt x="3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848" y="1935"/>
                <a:ext cx="696" cy="36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0" y="8"/>
                  </a:cxn>
                  <a:cxn ang="0">
                    <a:pos x="39" y="44"/>
                  </a:cxn>
                  <a:cxn ang="0">
                    <a:pos x="42" y="45"/>
                  </a:cxn>
                  <a:cxn ang="0">
                    <a:pos x="44" y="48"/>
                  </a:cxn>
                  <a:cxn ang="0">
                    <a:pos x="48" y="47"/>
                  </a:cxn>
                  <a:cxn ang="0">
                    <a:pos x="50" y="48"/>
                  </a:cxn>
                  <a:cxn ang="0">
                    <a:pos x="51" y="50"/>
                  </a:cxn>
                  <a:cxn ang="0">
                    <a:pos x="55" y="51"/>
                  </a:cxn>
                  <a:cxn ang="0">
                    <a:pos x="57" y="52"/>
                  </a:cxn>
                  <a:cxn ang="0">
                    <a:pos x="59" y="51"/>
                  </a:cxn>
                  <a:cxn ang="0">
                    <a:pos x="61" y="53"/>
                  </a:cxn>
                  <a:cxn ang="0">
                    <a:pos x="65" y="53"/>
                  </a:cxn>
                  <a:cxn ang="0">
                    <a:pos x="67" y="55"/>
                  </a:cxn>
                  <a:cxn ang="0">
                    <a:pos x="68" y="57"/>
                  </a:cxn>
                  <a:cxn ang="0">
                    <a:pos x="71" y="55"/>
                  </a:cxn>
                  <a:cxn ang="0">
                    <a:pos x="75" y="57"/>
                  </a:cxn>
                  <a:cxn ang="0">
                    <a:pos x="77" y="57"/>
                  </a:cxn>
                  <a:cxn ang="0">
                    <a:pos x="79" y="57"/>
                  </a:cxn>
                  <a:cxn ang="0">
                    <a:pos x="79" y="60"/>
                  </a:cxn>
                  <a:cxn ang="0">
                    <a:pos x="80" y="58"/>
                  </a:cxn>
                  <a:cxn ang="0">
                    <a:pos x="82" y="56"/>
                  </a:cxn>
                  <a:cxn ang="0">
                    <a:pos x="83" y="57"/>
                  </a:cxn>
                  <a:cxn ang="0">
                    <a:pos x="85" y="57"/>
                  </a:cxn>
                  <a:cxn ang="0">
                    <a:pos x="87" y="57"/>
                  </a:cxn>
                  <a:cxn ang="0">
                    <a:pos x="87" y="57"/>
                  </a:cxn>
                  <a:cxn ang="0">
                    <a:pos x="90" y="60"/>
                  </a:cxn>
                  <a:cxn ang="0">
                    <a:pos x="93" y="57"/>
                  </a:cxn>
                  <a:cxn ang="0">
                    <a:pos x="99" y="56"/>
                  </a:cxn>
                  <a:cxn ang="0">
                    <a:pos x="101" y="56"/>
                  </a:cxn>
                  <a:cxn ang="0">
                    <a:pos x="106" y="56"/>
                  </a:cxn>
                  <a:cxn ang="0">
                    <a:pos x="113" y="59"/>
                  </a:cxn>
                  <a:cxn ang="0">
                    <a:pos x="115" y="60"/>
                  </a:cxn>
                  <a:cxn ang="0">
                    <a:pos x="116" y="30"/>
                  </a:cxn>
                  <a:cxn ang="0">
                    <a:pos x="114" y="3"/>
                  </a:cxn>
                </a:cxnLst>
                <a:rect l="0" t="0" r="r" b="b"/>
                <a:pathLst>
                  <a:path w="116" h="60">
                    <a:moveTo>
                      <a:pt x="114" y="3"/>
                    </a:moveTo>
                    <a:lnTo>
                      <a:pt x="13" y="1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0" y="11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5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7"/>
                    </a:lnTo>
                    <a:lnTo>
                      <a:pt x="86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7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0"/>
                    </a:lnTo>
                    <a:lnTo>
                      <a:pt x="114" y="12"/>
                    </a:lnTo>
                    <a:lnTo>
                      <a:pt x="114" y="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493" y="1983"/>
                <a:ext cx="1140" cy="1110"/>
              </a:xfrm>
              <a:custGeom>
                <a:avLst/>
                <a:gdLst/>
                <a:ahLst/>
                <a:cxnLst>
                  <a:cxn ang="0">
                    <a:pos x="172" y="51"/>
                  </a:cxn>
                  <a:cxn ang="0">
                    <a:pos x="160" y="48"/>
                  </a:cxn>
                  <a:cxn ang="0">
                    <a:pos x="152" y="49"/>
                  </a:cxn>
                  <a:cxn ang="0">
                    <a:pos x="146" y="49"/>
                  </a:cxn>
                  <a:cxn ang="0">
                    <a:pos x="144" y="49"/>
                  </a:cxn>
                  <a:cxn ang="0">
                    <a:pos x="141" y="48"/>
                  </a:cxn>
                  <a:cxn ang="0">
                    <a:pos x="138" y="52"/>
                  </a:cxn>
                  <a:cxn ang="0">
                    <a:pos x="136" y="49"/>
                  </a:cxn>
                  <a:cxn ang="0">
                    <a:pos x="130" y="47"/>
                  </a:cxn>
                  <a:cxn ang="0">
                    <a:pos x="126" y="47"/>
                  </a:cxn>
                  <a:cxn ang="0">
                    <a:pos x="120" y="45"/>
                  </a:cxn>
                  <a:cxn ang="0">
                    <a:pos x="116" y="44"/>
                  </a:cxn>
                  <a:cxn ang="0">
                    <a:pos x="110" y="42"/>
                  </a:cxn>
                  <a:cxn ang="0">
                    <a:pos x="107" y="39"/>
                  </a:cxn>
                  <a:cxn ang="0">
                    <a:pos x="101" y="37"/>
                  </a:cxn>
                  <a:cxn ang="0">
                    <a:pos x="59" y="0"/>
                  </a:cxn>
                  <a:cxn ang="0">
                    <a:pos x="0" y="73"/>
                  </a:cxn>
                  <a:cxn ang="0">
                    <a:pos x="1" y="76"/>
                  </a:cxn>
                  <a:cxn ang="0">
                    <a:pos x="6" y="82"/>
                  </a:cxn>
                  <a:cxn ang="0">
                    <a:pos x="23" y="100"/>
                  </a:cxn>
                  <a:cxn ang="0">
                    <a:pos x="26" y="106"/>
                  </a:cxn>
                  <a:cxn ang="0">
                    <a:pos x="38" y="124"/>
                  </a:cxn>
                  <a:cxn ang="0">
                    <a:pos x="50" y="126"/>
                  </a:cxn>
                  <a:cxn ang="0">
                    <a:pos x="56" y="115"/>
                  </a:cxn>
                  <a:cxn ang="0">
                    <a:pos x="60" y="114"/>
                  </a:cxn>
                  <a:cxn ang="0">
                    <a:pos x="68" y="117"/>
                  </a:cxn>
                  <a:cxn ang="0">
                    <a:pos x="75" y="120"/>
                  </a:cxn>
                  <a:cxn ang="0">
                    <a:pos x="78" y="122"/>
                  </a:cxn>
                  <a:cxn ang="0">
                    <a:pos x="84" y="130"/>
                  </a:cxn>
                  <a:cxn ang="0">
                    <a:pos x="95" y="150"/>
                  </a:cxn>
                  <a:cxn ang="0">
                    <a:pos x="101" y="157"/>
                  </a:cxn>
                  <a:cxn ang="0">
                    <a:pos x="103" y="167"/>
                  </a:cxn>
                  <a:cxn ang="0">
                    <a:pos x="112" y="177"/>
                  </a:cxn>
                  <a:cxn ang="0">
                    <a:pos x="127" y="182"/>
                  </a:cxn>
                  <a:cxn ang="0">
                    <a:pos x="136" y="184"/>
                  </a:cxn>
                  <a:cxn ang="0">
                    <a:pos x="135" y="181"/>
                  </a:cxn>
                  <a:cxn ang="0">
                    <a:pos x="132" y="163"/>
                  </a:cxn>
                  <a:cxn ang="0">
                    <a:pos x="131" y="161"/>
                  </a:cxn>
                  <a:cxn ang="0">
                    <a:pos x="134" y="155"/>
                  </a:cxn>
                  <a:cxn ang="0">
                    <a:pos x="135" y="152"/>
                  </a:cxn>
                  <a:cxn ang="0">
                    <a:pos x="138" y="146"/>
                  </a:cxn>
                  <a:cxn ang="0">
                    <a:pos x="140" y="146"/>
                  </a:cxn>
                  <a:cxn ang="0">
                    <a:pos x="142" y="143"/>
                  </a:cxn>
                  <a:cxn ang="0">
                    <a:pos x="144" y="143"/>
                  </a:cxn>
                  <a:cxn ang="0">
                    <a:pos x="148" y="141"/>
                  </a:cxn>
                  <a:cxn ang="0">
                    <a:pos x="150" y="138"/>
                  </a:cxn>
                  <a:cxn ang="0">
                    <a:pos x="151" y="139"/>
                  </a:cxn>
                  <a:cxn ang="0">
                    <a:pos x="166" y="131"/>
                  </a:cxn>
                  <a:cxn ang="0">
                    <a:pos x="169" y="123"/>
                  </a:cxn>
                  <a:cxn ang="0">
                    <a:pos x="172" y="122"/>
                  </a:cxn>
                  <a:cxn ang="0">
                    <a:pos x="182" y="120"/>
                  </a:cxn>
                  <a:cxn ang="0">
                    <a:pos x="185" y="119"/>
                  </a:cxn>
                  <a:cxn ang="0">
                    <a:pos x="187" y="115"/>
                  </a:cxn>
                  <a:cxn ang="0">
                    <a:pos x="187" y="107"/>
                  </a:cxn>
                  <a:cxn ang="0">
                    <a:pos x="189" y="102"/>
                  </a:cxn>
                  <a:cxn ang="0">
                    <a:pos x="188" y="92"/>
                  </a:cxn>
                  <a:cxn ang="0">
                    <a:pos x="187" y="89"/>
                  </a:cxn>
                  <a:cxn ang="0">
                    <a:pos x="185" y="83"/>
                  </a:cxn>
                  <a:cxn ang="0">
                    <a:pos x="182" y="54"/>
                  </a:cxn>
                  <a:cxn ang="0">
                    <a:pos x="175" y="52"/>
                  </a:cxn>
                </a:cxnLst>
                <a:rect l="0" t="0" r="r" b="b"/>
                <a:pathLst>
                  <a:path w="190" h="185">
                    <a:moveTo>
                      <a:pt x="175" y="52"/>
                    </a:moveTo>
                    <a:lnTo>
                      <a:pt x="174" y="52"/>
                    </a:lnTo>
                    <a:lnTo>
                      <a:pt x="174" y="52"/>
                    </a:lnTo>
                    <a:lnTo>
                      <a:pt x="172" y="51"/>
                    </a:lnTo>
                    <a:lnTo>
                      <a:pt x="166" y="48"/>
                    </a:lnTo>
                    <a:lnTo>
                      <a:pt x="165" y="48"/>
                    </a:lnTo>
                    <a:lnTo>
                      <a:pt x="163" y="49"/>
                    </a:lnTo>
                    <a:lnTo>
                      <a:pt x="160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6" y="49"/>
                    </a:lnTo>
                    <a:lnTo>
                      <a:pt x="152" y="49"/>
                    </a:lnTo>
                    <a:lnTo>
                      <a:pt x="151" y="50"/>
                    </a:lnTo>
                    <a:lnTo>
                      <a:pt x="149" y="52"/>
                    </a:lnTo>
                    <a:lnTo>
                      <a:pt x="147" y="50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4" y="49"/>
                    </a:lnTo>
                    <a:lnTo>
                      <a:pt x="143" y="50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0" y="49"/>
                    </a:lnTo>
                    <a:lnTo>
                      <a:pt x="139" y="50"/>
                    </a:lnTo>
                    <a:lnTo>
                      <a:pt x="139" y="51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8" y="49"/>
                    </a:lnTo>
                    <a:lnTo>
                      <a:pt x="137" y="49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1" y="47"/>
                    </a:lnTo>
                    <a:lnTo>
                      <a:pt x="130" y="47"/>
                    </a:lnTo>
                    <a:lnTo>
                      <a:pt x="129" y="49"/>
                    </a:lnTo>
                    <a:lnTo>
                      <a:pt x="127" y="49"/>
                    </a:lnTo>
                    <a:lnTo>
                      <a:pt x="127" y="47"/>
                    </a:lnTo>
                    <a:lnTo>
                      <a:pt x="126" y="47"/>
                    </a:lnTo>
                    <a:lnTo>
                      <a:pt x="125" y="45"/>
                    </a:lnTo>
                    <a:lnTo>
                      <a:pt x="124" y="45"/>
                    </a:lnTo>
                    <a:lnTo>
                      <a:pt x="121" y="44"/>
                    </a:lnTo>
                    <a:lnTo>
                      <a:pt x="120" y="45"/>
                    </a:lnTo>
                    <a:lnTo>
                      <a:pt x="118" y="45"/>
                    </a:lnTo>
                    <a:lnTo>
                      <a:pt x="118" y="43"/>
                    </a:lnTo>
                    <a:lnTo>
                      <a:pt x="117" y="44"/>
                    </a:lnTo>
                    <a:lnTo>
                      <a:pt x="116" y="44"/>
                    </a:lnTo>
                    <a:lnTo>
                      <a:pt x="115" y="44"/>
                    </a:lnTo>
                    <a:lnTo>
                      <a:pt x="114" y="43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09" y="41"/>
                    </a:lnTo>
                    <a:lnTo>
                      <a:pt x="109" y="40"/>
                    </a:lnTo>
                    <a:lnTo>
                      <a:pt x="109" y="39"/>
                    </a:lnTo>
                    <a:lnTo>
                      <a:pt x="107" y="39"/>
                    </a:lnTo>
                    <a:lnTo>
                      <a:pt x="106" y="39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1" y="37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9" y="3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2" y="77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4"/>
                    </a:lnTo>
                    <a:lnTo>
                      <a:pt x="0" y="75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4" y="78"/>
                    </a:lnTo>
                    <a:lnTo>
                      <a:pt x="5" y="80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16" y="93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4" y="101"/>
                    </a:lnTo>
                    <a:lnTo>
                      <a:pt x="24" y="102"/>
                    </a:lnTo>
                    <a:lnTo>
                      <a:pt x="24" y="103"/>
                    </a:lnTo>
                    <a:lnTo>
                      <a:pt x="26" y="106"/>
                    </a:lnTo>
                    <a:lnTo>
                      <a:pt x="26" y="111"/>
                    </a:lnTo>
                    <a:lnTo>
                      <a:pt x="26" y="113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45" y="128"/>
                    </a:lnTo>
                    <a:lnTo>
                      <a:pt x="47" y="128"/>
                    </a:lnTo>
                    <a:lnTo>
                      <a:pt x="48" y="128"/>
                    </a:lnTo>
                    <a:lnTo>
                      <a:pt x="50" y="126"/>
                    </a:lnTo>
                    <a:lnTo>
                      <a:pt x="51" y="125"/>
                    </a:lnTo>
                    <a:lnTo>
                      <a:pt x="54" y="118"/>
                    </a:lnTo>
                    <a:lnTo>
                      <a:pt x="55" y="116"/>
                    </a:lnTo>
                    <a:lnTo>
                      <a:pt x="56" y="115"/>
                    </a:lnTo>
                    <a:lnTo>
                      <a:pt x="59" y="116"/>
                    </a:lnTo>
                    <a:lnTo>
                      <a:pt x="59" y="116"/>
                    </a:lnTo>
                    <a:lnTo>
                      <a:pt x="60" y="115"/>
                    </a:lnTo>
                    <a:lnTo>
                      <a:pt x="60" y="114"/>
                    </a:lnTo>
                    <a:lnTo>
                      <a:pt x="62" y="115"/>
                    </a:lnTo>
                    <a:lnTo>
                      <a:pt x="63" y="115"/>
                    </a:lnTo>
                    <a:lnTo>
                      <a:pt x="67" y="116"/>
                    </a:lnTo>
                    <a:lnTo>
                      <a:pt x="68" y="117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6" y="121"/>
                    </a:lnTo>
                    <a:lnTo>
                      <a:pt x="77" y="121"/>
                    </a:lnTo>
                    <a:lnTo>
                      <a:pt x="78" y="122"/>
                    </a:lnTo>
                    <a:lnTo>
                      <a:pt x="80" y="125"/>
                    </a:lnTo>
                    <a:lnTo>
                      <a:pt x="83" y="127"/>
                    </a:lnTo>
                    <a:lnTo>
                      <a:pt x="84" y="129"/>
                    </a:lnTo>
                    <a:lnTo>
                      <a:pt x="84" y="130"/>
                    </a:lnTo>
                    <a:lnTo>
                      <a:pt x="89" y="141"/>
                    </a:lnTo>
                    <a:lnTo>
                      <a:pt x="89" y="143"/>
                    </a:lnTo>
                    <a:lnTo>
                      <a:pt x="94" y="149"/>
                    </a:lnTo>
                    <a:lnTo>
                      <a:pt x="95" y="150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6"/>
                    </a:lnTo>
                    <a:lnTo>
                      <a:pt x="101" y="157"/>
                    </a:lnTo>
                    <a:lnTo>
                      <a:pt x="100" y="160"/>
                    </a:lnTo>
                    <a:lnTo>
                      <a:pt x="101" y="162"/>
                    </a:lnTo>
                    <a:lnTo>
                      <a:pt x="102" y="166"/>
                    </a:lnTo>
                    <a:lnTo>
                      <a:pt x="103" y="167"/>
                    </a:lnTo>
                    <a:lnTo>
                      <a:pt x="106" y="173"/>
                    </a:lnTo>
                    <a:lnTo>
                      <a:pt x="107" y="176"/>
                    </a:lnTo>
                    <a:lnTo>
                      <a:pt x="109" y="176"/>
                    </a:lnTo>
                    <a:lnTo>
                      <a:pt x="112" y="177"/>
                    </a:lnTo>
                    <a:lnTo>
                      <a:pt x="115" y="178"/>
                    </a:lnTo>
                    <a:lnTo>
                      <a:pt x="120" y="181"/>
                    </a:lnTo>
                    <a:lnTo>
                      <a:pt x="126" y="182"/>
                    </a:lnTo>
                    <a:lnTo>
                      <a:pt x="127" y="182"/>
                    </a:lnTo>
                    <a:lnTo>
                      <a:pt x="131" y="185"/>
                    </a:lnTo>
                    <a:lnTo>
                      <a:pt x="133" y="185"/>
                    </a:lnTo>
                    <a:lnTo>
                      <a:pt x="134" y="183"/>
                    </a:lnTo>
                    <a:lnTo>
                      <a:pt x="136" y="184"/>
                    </a:lnTo>
                    <a:lnTo>
                      <a:pt x="136" y="183"/>
                    </a:lnTo>
                    <a:lnTo>
                      <a:pt x="136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3" y="179"/>
                    </a:lnTo>
                    <a:lnTo>
                      <a:pt x="131" y="171"/>
                    </a:lnTo>
                    <a:lnTo>
                      <a:pt x="130" y="168"/>
                    </a:lnTo>
                    <a:lnTo>
                      <a:pt x="132" y="163"/>
                    </a:lnTo>
                    <a:lnTo>
                      <a:pt x="132" y="162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1" y="160"/>
                    </a:lnTo>
                    <a:lnTo>
                      <a:pt x="133" y="159"/>
                    </a:lnTo>
                    <a:lnTo>
                      <a:pt x="134" y="155"/>
                    </a:lnTo>
                    <a:lnTo>
                      <a:pt x="133" y="154"/>
                    </a:lnTo>
                    <a:lnTo>
                      <a:pt x="133" y="152"/>
                    </a:lnTo>
                    <a:lnTo>
                      <a:pt x="134" y="151"/>
                    </a:lnTo>
                    <a:lnTo>
                      <a:pt x="135" y="152"/>
                    </a:lnTo>
                    <a:lnTo>
                      <a:pt x="138" y="150"/>
                    </a:lnTo>
                    <a:lnTo>
                      <a:pt x="138" y="148"/>
                    </a:lnTo>
                    <a:lnTo>
                      <a:pt x="137" y="147"/>
                    </a:lnTo>
                    <a:lnTo>
                      <a:pt x="138" y="146"/>
                    </a:lnTo>
                    <a:lnTo>
                      <a:pt x="138" y="146"/>
                    </a:lnTo>
                    <a:lnTo>
                      <a:pt x="139" y="146"/>
                    </a:lnTo>
                    <a:lnTo>
                      <a:pt x="140" y="146"/>
                    </a:lnTo>
                    <a:lnTo>
                      <a:pt x="140" y="146"/>
                    </a:lnTo>
                    <a:lnTo>
                      <a:pt x="141" y="146"/>
                    </a:lnTo>
                    <a:lnTo>
                      <a:pt x="142" y="146"/>
                    </a:lnTo>
                    <a:lnTo>
                      <a:pt x="142" y="145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44" y="143"/>
                    </a:lnTo>
                    <a:lnTo>
                      <a:pt x="147" y="142"/>
                    </a:lnTo>
                    <a:lnTo>
                      <a:pt x="148" y="142"/>
                    </a:lnTo>
                    <a:lnTo>
                      <a:pt x="148" y="141"/>
                    </a:lnTo>
                    <a:lnTo>
                      <a:pt x="148" y="141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9" y="138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1" y="139"/>
                    </a:lnTo>
                    <a:lnTo>
                      <a:pt x="152" y="138"/>
                    </a:lnTo>
                    <a:lnTo>
                      <a:pt x="157" y="137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71" y="126"/>
                    </a:lnTo>
                    <a:lnTo>
                      <a:pt x="171" y="125"/>
                    </a:lnTo>
                    <a:lnTo>
                      <a:pt x="169" y="123"/>
                    </a:lnTo>
                    <a:lnTo>
                      <a:pt x="169" y="121"/>
                    </a:lnTo>
                    <a:lnTo>
                      <a:pt x="172" y="119"/>
                    </a:lnTo>
                    <a:lnTo>
                      <a:pt x="172" y="120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76" y="122"/>
                    </a:lnTo>
                    <a:lnTo>
                      <a:pt x="176" y="123"/>
                    </a:lnTo>
                    <a:lnTo>
                      <a:pt x="182" y="120"/>
                    </a:lnTo>
                    <a:lnTo>
                      <a:pt x="186" y="120"/>
                    </a:lnTo>
                    <a:lnTo>
                      <a:pt x="186" y="120"/>
                    </a:lnTo>
                    <a:lnTo>
                      <a:pt x="186" y="119"/>
                    </a:lnTo>
                    <a:lnTo>
                      <a:pt x="185" y="119"/>
                    </a:lnTo>
                    <a:lnTo>
                      <a:pt x="185" y="117"/>
                    </a:lnTo>
                    <a:lnTo>
                      <a:pt x="185" y="117"/>
                    </a:lnTo>
                    <a:lnTo>
                      <a:pt x="186" y="116"/>
                    </a:lnTo>
                    <a:lnTo>
                      <a:pt x="187" y="115"/>
                    </a:lnTo>
                    <a:lnTo>
                      <a:pt x="188" y="111"/>
                    </a:lnTo>
                    <a:lnTo>
                      <a:pt x="187" y="109"/>
                    </a:lnTo>
                    <a:lnTo>
                      <a:pt x="187" y="108"/>
                    </a:lnTo>
                    <a:lnTo>
                      <a:pt x="187" y="107"/>
                    </a:lnTo>
                    <a:lnTo>
                      <a:pt x="187" y="106"/>
                    </a:lnTo>
                    <a:lnTo>
                      <a:pt x="188" y="104"/>
                    </a:lnTo>
                    <a:lnTo>
                      <a:pt x="189" y="103"/>
                    </a:lnTo>
                    <a:lnTo>
                      <a:pt x="189" y="102"/>
                    </a:lnTo>
                    <a:lnTo>
                      <a:pt x="190" y="99"/>
                    </a:lnTo>
                    <a:lnTo>
                      <a:pt x="190" y="97"/>
                    </a:lnTo>
                    <a:lnTo>
                      <a:pt x="189" y="94"/>
                    </a:lnTo>
                    <a:lnTo>
                      <a:pt x="188" y="92"/>
                    </a:lnTo>
                    <a:lnTo>
                      <a:pt x="188" y="92"/>
                    </a:lnTo>
                    <a:lnTo>
                      <a:pt x="188" y="91"/>
                    </a:lnTo>
                    <a:lnTo>
                      <a:pt x="187" y="90"/>
                    </a:lnTo>
                    <a:lnTo>
                      <a:pt x="187" y="89"/>
                    </a:lnTo>
                    <a:lnTo>
                      <a:pt x="186" y="88"/>
                    </a:lnTo>
                    <a:lnTo>
                      <a:pt x="185" y="87"/>
                    </a:lnTo>
                    <a:lnTo>
                      <a:pt x="186" y="86"/>
                    </a:lnTo>
                    <a:lnTo>
                      <a:pt x="185" y="83"/>
                    </a:lnTo>
                    <a:lnTo>
                      <a:pt x="183" y="81"/>
                    </a:lnTo>
                    <a:lnTo>
                      <a:pt x="182" y="80"/>
                    </a:lnTo>
                    <a:lnTo>
                      <a:pt x="182" y="63"/>
                    </a:lnTo>
                    <a:lnTo>
                      <a:pt x="182" y="54"/>
                    </a:lnTo>
                    <a:lnTo>
                      <a:pt x="179" y="53"/>
                    </a:lnTo>
                    <a:lnTo>
                      <a:pt x="178" y="54"/>
                    </a:lnTo>
                    <a:lnTo>
                      <a:pt x="177" y="54"/>
                    </a:lnTo>
                    <a:lnTo>
                      <a:pt x="175" y="5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335" y="680"/>
                <a:ext cx="534" cy="600"/>
              </a:xfrm>
              <a:custGeom>
                <a:avLst/>
                <a:gdLst/>
                <a:ahLst/>
                <a:cxnLst>
                  <a:cxn ang="0">
                    <a:pos x="8" y="69"/>
                  </a:cxn>
                  <a:cxn ang="0">
                    <a:pos x="4" y="64"/>
                  </a:cxn>
                  <a:cxn ang="0">
                    <a:pos x="7" y="60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5" y="43"/>
                  </a:cxn>
                  <a:cxn ang="0">
                    <a:pos x="4" y="33"/>
                  </a:cxn>
                  <a:cxn ang="0">
                    <a:pos x="2" y="26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23" y="2"/>
                  </a:cxn>
                  <a:cxn ang="0">
                    <a:pos x="25" y="0"/>
                  </a:cxn>
                  <a:cxn ang="0">
                    <a:pos x="28" y="5"/>
                  </a:cxn>
                  <a:cxn ang="0">
                    <a:pos x="28" y="10"/>
                  </a:cxn>
                  <a:cxn ang="0">
                    <a:pos x="32" y="11"/>
                  </a:cxn>
                  <a:cxn ang="0">
                    <a:pos x="34" y="12"/>
                  </a:cxn>
                  <a:cxn ang="0">
                    <a:pos x="38" y="13"/>
                  </a:cxn>
                  <a:cxn ang="0">
                    <a:pos x="39" y="14"/>
                  </a:cxn>
                  <a:cxn ang="0">
                    <a:pos x="43" y="13"/>
                  </a:cxn>
                  <a:cxn ang="0">
                    <a:pos x="51" y="13"/>
                  </a:cxn>
                  <a:cxn ang="0">
                    <a:pos x="52" y="14"/>
                  </a:cxn>
                  <a:cxn ang="0">
                    <a:pos x="53" y="15"/>
                  </a:cxn>
                  <a:cxn ang="0">
                    <a:pos x="54" y="18"/>
                  </a:cxn>
                  <a:cxn ang="0">
                    <a:pos x="57" y="17"/>
                  </a:cxn>
                  <a:cxn ang="0">
                    <a:pos x="59" y="17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8" y="21"/>
                  </a:cxn>
                  <a:cxn ang="0">
                    <a:pos x="73" y="18"/>
                  </a:cxn>
                  <a:cxn ang="0">
                    <a:pos x="81" y="19"/>
                  </a:cxn>
                  <a:cxn ang="0">
                    <a:pos x="83" y="20"/>
                  </a:cxn>
                  <a:cxn ang="0">
                    <a:pos x="86" y="21"/>
                  </a:cxn>
                  <a:cxn ang="0">
                    <a:pos x="87" y="22"/>
                  </a:cxn>
                  <a:cxn ang="0">
                    <a:pos x="81" y="25"/>
                  </a:cxn>
                  <a:cxn ang="0">
                    <a:pos x="78" y="27"/>
                  </a:cxn>
                  <a:cxn ang="0">
                    <a:pos x="73" y="30"/>
                  </a:cxn>
                  <a:cxn ang="0">
                    <a:pos x="59" y="44"/>
                  </a:cxn>
                  <a:cxn ang="0">
                    <a:pos x="57" y="45"/>
                  </a:cxn>
                  <a:cxn ang="0">
                    <a:pos x="57" y="56"/>
                  </a:cxn>
                  <a:cxn ang="0">
                    <a:pos x="52" y="59"/>
                  </a:cxn>
                  <a:cxn ang="0">
                    <a:pos x="52" y="61"/>
                  </a:cxn>
                  <a:cxn ang="0">
                    <a:pos x="53" y="65"/>
                  </a:cxn>
                  <a:cxn ang="0">
                    <a:pos x="53" y="69"/>
                  </a:cxn>
                  <a:cxn ang="0">
                    <a:pos x="53" y="73"/>
                  </a:cxn>
                  <a:cxn ang="0">
                    <a:pos x="53" y="79"/>
                  </a:cxn>
                  <a:cxn ang="0">
                    <a:pos x="55" y="80"/>
                  </a:cxn>
                  <a:cxn ang="0">
                    <a:pos x="59" y="81"/>
                  </a:cxn>
                  <a:cxn ang="0">
                    <a:pos x="60" y="83"/>
                  </a:cxn>
                  <a:cxn ang="0">
                    <a:pos x="65" y="87"/>
                  </a:cxn>
                  <a:cxn ang="0">
                    <a:pos x="72" y="92"/>
                  </a:cxn>
                  <a:cxn ang="0">
                    <a:pos x="72" y="95"/>
                  </a:cxn>
                  <a:cxn ang="0">
                    <a:pos x="8" y="100"/>
                  </a:cxn>
                </a:cxnLst>
                <a:rect l="0" t="0" r="r" b="b"/>
                <a:pathLst>
                  <a:path w="89" h="100">
                    <a:moveTo>
                      <a:pt x="8" y="100"/>
                    </a:moveTo>
                    <a:lnTo>
                      <a:pt x="8" y="69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8" y="12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2" y="19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78" y="27"/>
                    </a:lnTo>
                    <a:lnTo>
                      <a:pt x="74" y="29"/>
                    </a:lnTo>
                    <a:lnTo>
                      <a:pt x="73" y="30"/>
                    </a:lnTo>
                    <a:lnTo>
                      <a:pt x="67" y="36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1" y="64"/>
                    </a:lnTo>
                    <a:lnTo>
                      <a:pt x="53" y="65"/>
                    </a:lnTo>
                    <a:lnTo>
                      <a:pt x="54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3" y="73"/>
                    </a:lnTo>
                    <a:lnTo>
                      <a:pt x="53" y="78"/>
                    </a:lnTo>
                    <a:lnTo>
                      <a:pt x="53" y="79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8" y="81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3"/>
                    </a:lnTo>
                    <a:lnTo>
                      <a:pt x="63" y="84"/>
                    </a:lnTo>
                    <a:lnTo>
                      <a:pt x="65" y="87"/>
                    </a:lnTo>
                    <a:lnTo>
                      <a:pt x="68" y="89"/>
                    </a:lnTo>
                    <a:lnTo>
                      <a:pt x="72" y="92"/>
                    </a:lnTo>
                    <a:lnTo>
                      <a:pt x="72" y="93"/>
                    </a:lnTo>
                    <a:lnTo>
                      <a:pt x="72" y="95"/>
                    </a:lnTo>
                    <a:lnTo>
                      <a:pt x="73" y="98"/>
                    </a:lnTo>
                    <a:lnTo>
                      <a:pt x="8" y="10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370" y="1269"/>
                <a:ext cx="492" cy="32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9" y="4"/>
                  </a:cxn>
                  <a:cxn ang="0">
                    <a:pos x="68" y="6"/>
                  </a:cxn>
                  <a:cxn ang="0">
                    <a:pos x="69" y="13"/>
                  </a:cxn>
                  <a:cxn ang="0">
                    <a:pos x="75" y="16"/>
                  </a:cxn>
                  <a:cxn ang="0">
                    <a:pos x="76" y="18"/>
                  </a:cxn>
                  <a:cxn ang="0">
                    <a:pos x="79" y="22"/>
                  </a:cxn>
                  <a:cxn ang="0">
                    <a:pos x="82" y="26"/>
                  </a:cxn>
                  <a:cxn ang="0">
                    <a:pos x="81" y="29"/>
                  </a:cxn>
                  <a:cxn ang="0">
                    <a:pos x="80" y="31"/>
                  </a:cxn>
                  <a:cxn ang="0">
                    <a:pos x="76" y="35"/>
                  </a:cxn>
                  <a:cxn ang="0">
                    <a:pos x="72" y="35"/>
                  </a:cxn>
                  <a:cxn ang="0">
                    <a:pos x="70" y="38"/>
                  </a:cxn>
                  <a:cxn ang="0">
                    <a:pos x="72" y="41"/>
                  </a:cxn>
                  <a:cxn ang="0">
                    <a:pos x="72" y="45"/>
                  </a:cxn>
                  <a:cxn ang="0">
                    <a:pos x="68" y="50"/>
                  </a:cxn>
                  <a:cxn ang="0">
                    <a:pos x="68" y="53"/>
                  </a:cxn>
                  <a:cxn ang="0">
                    <a:pos x="63" y="50"/>
                  </a:cxn>
                  <a:cxn ang="0">
                    <a:pos x="11" y="51"/>
                  </a:cxn>
                  <a:cxn ang="0">
                    <a:pos x="11" y="48"/>
                  </a:cxn>
                  <a:cxn ang="0">
                    <a:pos x="9" y="45"/>
                  </a:cxn>
                  <a:cxn ang="0">
                    <a:pos x="10" y="43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5" y="31"/>
                  </a:cxn>
                  <a:cxn ang="0">
                    <a:pos x="3" y="27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2"/>
                  </a:cxn>
                </a:cxnLst>
                <a:rect l="0" t="0" r="r" b="b"/>
                <a:pathLst>
                  <a:path w="82" h="54">
                    <a:moveTo>
                      <a:pt x="2" y="2"/>
                    </a:moveTo>
                    <a:lnTo>
                      <a:pt x="67" y="0"/>
                    </a:lnTo>
                    <a:lnTo>
                      <a:pt x="67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8" y="9"/>
                    </a:lnTo>
                    <a:lnTo>
                      <a:pt x="69" y="13"/>
                    </a:lnTo>
                    <a:lnTo>
                      <a:pt x="73" y="15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8" y="20"/>
                    </a:lnTo>
                    <a:lnTo>
                      <a:pt x="79" y="22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8" y="34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5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8" y="53"/>
                    </a:lnTo>
                    <a:lnTo>
                      <a:pt x="67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8" y="42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436" y="1569"/>
                <a:ext cx="546" cy="474"/>
              </a:xfrm>
              <a:custGeom>
                <a:avLst/>
                <a:gdLst/>
                <a:ahLst/>
                <a:cxnLst>
                  <a:cxn ang="0">
                    <a:pos x="76" y="70"/>
                  </a:cxn>
                  <a:cxn ang="0">
                    <a:pos x="77" y="71"/>
                  </a:cxn>
                  <a:cxn ang="0">
                    <a:pos x="78" y="74"/>
                  </a:cxn>
                  <a:cxn ang="0">
                    <a:pos x="74" y="78"/>
                  </a:cxn>
                  <a:cxn ang="0">
                    <a:pos x="83" y="78"/>
                  </a:cxn>
                  <a:cxn ang="0">
                    <a:pos x="84" y="75"/>
                  </a:cxn>
                  <a:cxn ang="0">
                    <a:pos x="85" y="69"/>
                  </a:cxn>
                  <a:cxn ang="0">
                    <a:pos x="88" y="67"/>
                  </a:cxn>
                  <a:cxn ang="0">
                    <a:pos x="89" y="67"/>
                  </a:cxn>
                  <a:cxn ang="0">
                    <a:pos x="90" y="61"/>
                  </a:cxn>
                  <a:cxn ang="0">
                    <a:pos x="89" y="61"/>
                  </a:cxn>
                  <a:cxn ang="0">
                    <a:pos x="89" y="60"/>
                  </a:cxn>
                  <a:cxn ang="0">
                    <a:pos x="88" y="61"/>
                  </a:cxn>
                  <a:cxn ang="0">
                    <a:pos x="84" y="56"/>
                  </a:cxn>
                  <a:cxn ang="0">
                    <a:pos x="85" y="54"/>
                  </a:cxn>
                  <a:cxn ang="0">
                    <a:pos x="84" y="52"/>
                  </a:cxn>
                  <a:cxn ang="0">
                    <a:pos x="80" y="46"/>
                  </a:cxn>
                  <a:cxn ang="0">
                    <a:pos x="74" y="43"/>
                  </a:cxn>
                  <a:cxn ang="0">
                    <a:pos x="71" y="39"/>
                  </a:cxn>
                  <a:cxn ang="0">
                    <a:pos x="74" y="35"/>
                  </a:cxn>
                  <a:cxn ang="0">
                    <a:pos x="74" y="30"/>
                  </a:cxn>
                  <a:cxn ang="0">
                    <a:pos x="70" y="28"/>
                  </a:cxn>
                  <a:cxn ang="0">
                    <a:pos x="68" y="29"/>
                  </a:cxn>
                  <a:cxn ang="0">
                    <a:pos x="65" y="23"/>
                  </a:cxn>
                  <a:cxn ang="0">
                    <a:pos x="60" y="19"/>
                  </a:cxn>
                  <a:cxn ang="0">
                    <a:pos x="56" y="13"/>
                  </a:cxn>
                  <a:cxn ang="0">
                    <a:pos x="55" y="7"/>
                  </a:cxn>
                  <a:cxn ang="0">
                    <a:pos x="56" y="4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5" y="9"/>
                  </a:cxn>
                  <a:cxn ang="0">
                    <a:pos x="5" y="12"/>
                  </a:cxn>
                  <a:cxn ang="0">
                    <a:pos x="11" y="16"/>
                  </a:cxn>
                  <a:cxn ang="0">
                    <a:pos x="9" y="21"/>
                  </a:cxn>
                  <a:cxn ang="0">
                    <a:pos x="11" y="22"/>
                  </a:cxn>
                  <a:cxn ang="0">
                    <a:pos x="13" y="26"/>
                  </a:cxn>
                  <a:cxn ang="0">
                    <a:pos x="15" y="27"/>
                  </a:cxn>
                  <a:cxn ang="0">
                    <a:pos x="16" y="73"/>
                  </a:cxn>
                </a:cxnLst>
                <a:rect l="0" t="0" r="r" b="b"/>
                <a:pathLst>
                  <a:path w="91" h="79">
                    <a:moveTo>
                      <a:pt x="16" y="73"/>
                    </a:moveTo>
                    <a:lnTo>
                      <a:pt x="76" y="70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78" y="73"/>
                    </a:lnTo>
                    <a:lnTo>
                      <a:pt x="78" y="74"/>
                    </a:lnTo>
                    <a:lnTo>
                      <a:pt x="76" y="76"/>
                    </a:lnTo>
                    <a:lnTo>
                      <a:pt x="74" y="78"/>
                    </a:lnTo>
                    <a:lnTo>
                      <a:pt x="74" y="79"/>
                    </a:lnTo>
                    <a:lnTo>
                      <a:pt x="83" y="78"/>
                    </a:lnTo>
                    <a:lnTo>
                      <a:pt x="84" y="76"/>
                    </a:lnTo>
                    <a:lnTo>
                      <a:pt x="84" y="75"/>
                    </a:lnTo>
                    <a:lnTo>
                      <a:pt x="84" y="72"/>
                    </a:lnTo>
                    <a:lnTo>
                      <a:pt x="85" y="69"/>
                    </a:lnTo>
                    <a:lnTo>
                      <a:pt x="86" y="68"/>
                    </a:lnTo>
                    <a:lnTo>
                      <a:pt x="88" y="67"/>
                    </a:lnTo>
                    <a:lnTo>
                      <a:pt x="89" y="68"/>
                    </a:lnTo>
                    <a:lnTo>
                      <a:pt x="89" y="67"/>
                    </a:lnTo>
                    <a:lnTo>
                      <a:pt x="91" y="63"/>
                    </a:lnTo>
                    <a:lnTo>
                      <a:pt x="90" y="61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80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1"/>
                    </a:lnTo>
                    <a:lnTo>
                      <a:pt x="71" y="39"/>
                    </a:lnTo>
                    <a:lnTo>
                      <a:pt x="71" y="38"/>
                    </a:lnTo>
                    <a:lnTo>
                      <a:pt x="74" y="35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5" y="23"/>
                    </a:lnTo>
                    <a:lnTo>
                      <a:pt x="64" y="22"/>
                    </a:lnTo>
                    <a:lnTo>
                      <a:pt x="60" y="19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64"/>
                    </a:lnTo>
                    <a:lnTo>
                      <a:pt x="16" y="7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586" y="2355"/>
                <a:ext cx="456" cy="402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44" y="10"/>
                  </a:cxn>
                  <a:cxn ang="0">
                    <a:pos x="43" y="13"/>
                  </a:cxn>
                  <a:cxn ang="0">
                    <a:pos x="39" y="22"/>
                  </a:cxn>
                  <a:cxn ang="0">
                    <a:pos x="63" y="33"/>
                  </a:cxn>
                  <a:cxn ang="0">
                    <a:pos x="63" y="40"/>
                  </a:cxn>
                  <a:cxn ang="0">
                    <a:pos x="62" y="45"/>
                  </a:cxn>
                  <a:cxn ang="0">
                    <a:pos x="57" y="44"/>
                  </a:cxn>
                  <a:cxn ang="0">
                    <a:pos x="56" y="49"/>
                  </a:cxn>
                  <a:cxn ang="0">
                    <a:pos x="61" y="48"/>
                  </a:cxn>
                  <a:cxn ang="0">
                    <a:pos x="65" y="47"/>
                  </a:cxn>
                  <a:cxn ang="0">
                    <a:pos x="64" y="50"/>
                  </a:cxn>
                  <a:cxn ang="0">
                    <a:pos x="66" y="51"/>
                  </a:cxn>
                  <a:cxn ang="0">
                    <a:pos x="71" y="48"/>
                  </a:cxn>
                  <a:cxn ang="0">
                    <a:pos x="73" y="48"/>
                  </a:cxn>
                  <a:cxn ang="0">
                    <a:pos x="73" y="51"/>
                  </a:cxn>
                  <a:cxn ang="0">
                    <a:pos x="67" y="56"/>
                  </a:cxn>
                  <a:cxn ang="0">
                    <a:pos x="71" y="61"/>
                  </a:cxn>
                  <a:cxn ang="0">
                    <a:pos x="76" y="65"/>
                  </a:cxn>
                  <a:cxn ang="0">
                    <a:pos x="71" y="63"/>
                  </a:cxn>
                  <a:cxn ang="0">
                    <a:pos x="63" y="59"/>
                  </a:cxn>
                  <a:cxn ang="0">
                    <a:pos x="61" y="62"/>
                  </a:cxn>
                  <a:cxn ang="0">
                    <a:pos x="59" y="65"/>
                  </a:cxn>
                  <a:cxn ang="0">
                    <a:pos x="56" y="63"/>
                  </a:cxn>
                  <a:cxn ang="0">
                    <a:pos x="53" y="63"/>
                  </a:cxn>
                  <a:cxn ang="0">
                    <a:pos x="48" y="65"/>
                  </a:cxn>
                  <a:cxn ang="0">
                    <a:pos x="40" y="59"/>
                  </a:cxn>
                  <a:cxn ang="0">
                    <a:pos x="37" y="57"/>
                  </a:cxn>
                  <a:cxn ang="0">
                    <a:pos x="37" y="56"/>
                  </a:cxn>
                  <a:cxn ang="0">
                    <a:pos x="34" y="55"/>
                  </a:cxn>
                  <a:cxn ang="0">
                    <a:pos x="32" y="54"/>
                  </a:cxn>
                  <a:cxn ang="0">
                    <a:pos x="30" y="59"/>
                  </a:cxn>
                  <a:cxn ang="0">
                    <a:pos x="14" y="56"/>
                  </a:cxn>
                  <a:cxn ang="0">
                    <a:pos x="3" y="55"/>
                  </a:cxn>
                  <a:cxn ang="0">
                    <a:pos x="5" y="53"/>
                  </a:cxn>
                  <a:cxn ang="0">
                    <a:pos x="5" y="46"/>
                  </a:cxn>
                  <a:cxn ang="0">
                    <a:pos x="6" y="42"/>
                  </a:cxn>
                  <a:cxn ang="0">
                    <a:pos x="8" y="37"/>
                  </a:cxn>
                  <a:cxn ang="0">
                    <a:pos x="6" y="30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1" y="19"/>
                  </a:cxn>
                </a:cxnLst>
                <a:rect l="0" t="0" r="r" b="b"/>
                <a:pathLst>
                  <a:path w="76" h="67">
                    <a:moveTo>
                      <a:pt x="0" y="1"/>
                    </a:moveTo>
                    <a:lnTo>
                      <a:pt x="41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1" y="17"/>
                    </a:lnTo>
                    <a:lnTo>
                      <a:pt x="39" y="22"/>
                    </a:lnTo>
                    <a:lnTo>
                      <a:pt x="36" y="29"/>
                    </a:lnTo>
                    <a:lnTo>
                      <a:pt x="36" y="34"/>
                    </a:lnTo>
                    <a:lnTo>
                      <a:pt x="63" y="33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3" y="40"/>
                    </a:lnTo>
                    <a:lnTo>
                      <a:pt x="66" y="43"/>
                    </a:lnTo>
                    <a:lnTo>
                      <a:pt x="66" y="46"/>
                    </a:lnTo>
                    <a:lnTo>
                      <a:pt x="62" y="45"/>
                    </a:lnTo>
                    <a:lnTo>
                      <a:pt x="59" y="44"/>
                    </a:lnTo>
                    <a:lnTo>
                      <a:pt x="58" y="43"/>
                    </a:lnTo>
                    <a:lnTo>
                      <a:pt x="57" y="44"/>
                    </a:lnTo>
                    <a:lnTo>
                      <a:pt x="55" y="46"/>
                    </a:lnTo>
                    <a:lnTo>
                      <a:pt x="54" y="48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3" y="48"/>
                    </a:lnTo>
                    <a:lnTo>
                      <a:pt x="73" y="49"/>
                    </a:lnTo>
                    <a:lnTo>
                      <a:pt x="73" y="50"/>
                    </a:lnTo>
                    <a:lnTo>
                      <a:pt x="73" y="51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8" y="59"/>
                    </a:lnTo>
                    <a:lnTo>
                      <a:pt x="71" y="61"/>
                    </a:lnTo>
                    <a:lnTo>
                      <a:pt x="76" y="63"/>
                    </a:lnTo>
                    <a:lnTo>
                      <a:pt x="76" y="64"/>
                    </a:lnTo>
                    <a:lnTo>
                      <a:pt x="76" y="65"/>
                    </a:lnTo>
                    <a:lnTo>
                      <a:pt x="75" y="65"/>
                    </a:lnTo>
                    <a:lnTo>
                      <a:pt x="71" y="67"/>
                    </a:lnTo>
                    <a:lnTo>
                      <a:pt x="71" y="63"/>
                    </a:lnTo>
                    <a:lnTo>
                      <a:pt x="68" y="62"/>
                    </a:lnTo>
                    <a:lnTo>
                      <a:pt x="64" y="61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4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1" y="65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6" y="64"/>
                    </a:lnTo>
                    <a:lnTo>
                      <a:pt x="42" y="60"/>
                    </a:lnTo>
                    <a:lnTo>
                      <a:pt x="40" y="59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6"/>
                    </a:lnTo>
                    <a:lnTo>
                      <a:pt x="34" y="55"/>
                    </a:lnTo>
                    <a:lnTo>
                      <a:pt x="33" y="55"/>
                    </a:lnTo>
                    <a:lnTo>
                      <a:pt x="33" y="54"/>
                    </a:lnTo>
                    <a:lnTo>
                      <a:pt x="32" y="54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0" y="59"/>
                    </a:lnTo>
                    <a:lnTo>
                      <a:pt x="26" y="59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640" y="915"/>
                <a:ext cx="423" cy="456"/>
              </a:xfrm>
              <a:custGeom>
                <a:avLst/>
                <a:gdLst/>
                <a:ahLst/>
                <a:cxnLst>
                  <a:cxn ang="0">
                    <a:pos x="30" y="75"/>
                  </a:cxn>
                  <a:cxn ang="0">
                    <a:pos x="24" y="72"/>
                  </a:cxn>
                  <a:cxn ang="0">
                    <a:pos x="23" y="65"/>
                  </a:cxn>
                  <a:cxn ang="0">
                    <a:pos x="24" y="63"/>
                  </a:cxn>
                  <a:cxn ang="0">
                    <a:pos x="22" y="59"/>
                  </a:cxn>
                  <a:cxn ang="0">
                    <a:pos x="21" y="54"/>
                  </a:cxn>
                  <a:cxn ang="0">
                    <a:pos x="17" y="50"/>
                  </a:cxn>
                  <a:cxn ang="0">
                    <a:pos x="12" y="45"/>
                  </a:cxn>
                  <a:cxn ang="0">
                    <a:pos x="8" y="43"/>
                  </a:cxn>
                  <a:cxn ang="0">
                    <a:pos x="7" y="42"/>
                  </a:cxn>
                  <a:cxn ang="0">
                    <a:pos x="4" y="41"/>
                  </a:cxn>
                  <a:cxn ang="0">
                    <a:pos x="2" y="39"/>
                  </a:cxn>
                  <a:cxn ang="0">
                    <a:pos x="2" y="31"/>
                  </a:cxn>
                  <a:cxn ang="0">
                    <a:pos x="3" y="28"/>
                  </a:cxn>
                  <a:cxn ang="0">
                    <a:pos x="0" y="25"/>
                  </a:cxn>
                  <a:cxn ang="0">
                    <a:pos x="1" y="22"/>
                  </a:cxn>
                  <a:cxn ang="0">
                    <a:pos x="5" y="17"/>
                  </a:cxn>
                  <a:cxn ang="0">
                    <a:pos x="7" y="16"/>
                  </a:cxn>
                  <a:cxn ang="0">
                    <a:pos x="7" y="6"/>
                  </a:cxn>
                  <a:cxn ang="0">
                    <a:pos x="9" y="5"/>
                  </a:cxn>
                  <a:cxn ang="0">
                    <a:pos x="13" y="5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3" y="3"/>
                  </a:cxn>
                  <a:cxn ang="0">
                    <a:pos x="22" y="6"/>
                  </a:cxn>
                  <a:cxn ang="0">
                    <a:pos x="26" y="5"/>
                  </a:cxn>
                  <a:cxn ang="0">
                    <a:pos x="29" y="6"/>
                  </a:cxn>
                  <a:cxn ang="0">
                    <a:pos x="31" y="7"/>
                  </a:cxn>
                  <a:cxn ang="0">
                    <a:pos x="32" y="10"/>
                  </a:cxn>
                  <a:cxn ang="0">
                    <a:pos x="44" y="13"/>
                  </a:cxn>
                  <a:cxn ang="0">
                    <a:pos x="48" y="15"/>
                  </a:cxn>
                  <a:cxn ang="0">
                    <a:pos x="50" y="15"/>
                  </a:cxn>
                  <a:cxn ang="0">
                    <a:pos x="52" y="15"/>
                  </a:cxn>
                  <a:cxn ang="0">
                    <a:pos x="56" y="16"/>
                  </a:cxn>
                  <a:cxn ang="0">
                    <a:pos x="57" y="17"/>
                  </a:cxn>
                  <a:cxn ang="0">
                    <a:pos x="58" y="18"/>
                  </a:cxn>
                  <a:cxn ang="0">
                    <a:pos x="61" y="21"/>
                  </a:cxn>
                  <a:cxn ang="0">
                    <a:pos x="61" y="25"/>
                  </a:cxn>
                  <a:cxn ang="0">
                    <a:pos x="63" y="25"/>
                  </a:cxn>
                  <a:cxn ang="0">
                    <a:pos x="62" y="27"/>
                  </a:cxn>
                  <a:cxn ang="0">
                    <a:pos x="64" y="30"/>
                  </a:cxn>
                  <a:cxn ang="0">
                    <a:pos x="62" y="32"/>
                  </a:cxn>
                  <a:cxn ang="0">
                    <a:pos x="59" y="38"/>
                  </a:cxn>
                  <a:cxn ang="0">
                    <a:pos x="60" y="39"/>
                  </a:cxn>
                  <a:cxn ang="0">
                    <a:pos x="64" y="35"/>
                  </a:cxn>
                  <a:cxn ang="0">
                    <a:pos x="67" y="32"/>
                  </a:cxn>
                  <a:cxn ang="0">
                    <a:pos x="68" y="31"/>
                  </a:cxn>
                  <a:cxn ang="0">
                    <a:pos x="68" y="28"/>
                  </a:cxn>
                  <a:cxn ang="0">
                    <a:pos x="69" y="27"/>
                  </a:cxn>
                  <a:cxn ang="0">
                    <a:pos x="70" y="25"/>
                  </a:cxn>
                  <a:cxn ang="0">
                    <a:pos x="71" y="26"/>
                  </a:cxn>
                  <a:cxn ang="0">
                    <a:pos x="69" y="32"/>
                  </a:cxn>
                  <a:cxn ang="0">
                    <a:pos x="68" y="35"/>
                  </a:cxn>
                  <a:cxn ang="0">
                    <a:pos x="66" y="40"/>
                  </a:cxn>
                  <a:cxn ang="0">
                    <a:pos x="66" y="45"/>
                  </a:cxn>
                  <a:cxn ang="0">
                    <a:pos x="64" y="47"/>
                  </a:cxn>
                  <a:cxn ang="0">
                    <a:pos x="65" y="54"/>
                  </a:cxn>
                  <a:cxn ang="0">
                    <a:pos x="63" y="59"/>
                  </a:cxn>
                  <a:cxn ang="0">
                    <a:pos x="66" y="70"/>
                  </a:cxn>
                  <a:cxn ang="0">
                    <a:pos x="65" y="71"/>
                  </a:cxn>
                  <a:cxn ang="0">
                    <a:pos x="65" y="74"/>
                  </a:cxn>
                </a:cxnLst>
                <a:rect l="0" t="0" r="r" b="b"/>
                <a:pathLst>
                  <a:path w="71" h="76">
                    <a:moveTo>
                      <a:pt x="30" y="76"/>
                    </a:moveTo>
                    <a:lnTo>
                      <a:pt x="30" y="75"/>
                    </a:lnTo>
                    <a:lnTo>
                      <a:pt x="28" y="74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5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17" y="50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9" y="44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2" y="32"/>
                    </a:lnTo>
                    <a:lnTo>
                      <a:pt x="60" y="36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0" y="39"/>
                    </a:lnTo>
                    <a:lnTo>
                      <a:pt x="62" y="38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70" y="26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69" y="32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6" y="40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5" y="50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9"/>
                    </a:lnTo>
                    <a:lnTo>
                      <a:pt x="64" y="65"/>
                    </a:lnTo>
                    <a:lnTo>
                      <a:pt x="66" y="70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30" y="7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766" y="1359"/>
                <a:ext cx="324" cy="5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5"/>
                  </a:cxn>
                  <a:cxn ang="0">
                    <a:pos x="15" y="8"/>
                  </a:cxn>
                  <a:cxn ang="0">
                    <a:pos x="16" y="12"/>
                  </a:cxn>
                  <a:cxn ang="0">
                    <a:pos x="14" y="15"/>
                  </a:cxn>
                  <a:cxn ang="0">
                    <a:pos x="12" y="19"/>
                  </a:cxn>
                  <a:cxn ang="0">
                    <a:pos x="9" y="20"/>
                  </a:cxn>
                  <a:cxn ang="0">
                    <a:pos x="5" y="21"/>
                  </a:cxn>
                  <a:cxn ang="0">
                    <a:pos x="4" y="24"/>
                  </a:cxn>
                  <a:cxn ang="0">
                    <a:pos x="6" y="27"/>
                  </a:cxn>
                  <a:cxn ang="0">
                    <a:pos x="4" y="34"/>
                  </a:cxn>
                  <a:cxn ang="0">
                    <a:pos x="1" y="36"/>
                  </a:cxn>
                  <a:cxn ang="0">
                    <a:pos x="1" y="39"/>
                  </a:cxn>
                  <a:cxn ang="0">
                    <a:pos x="0" y="42"/>
                  </a:cxn>
                  <a:cxn ang="0">
                    <a:pos x="1" y="48"/>
                  </a:cxn>
                  <a:cxn ang="0">
                    <a:pos x="5" y="54"/>
                  </a:cxn>
                  <a:cxn ang="0">
                    <a:pos x="10" y="58"/>
                  </a:cxn>
                  <a:cxn ang="0">
                    <a:pos x="13" y="64"/>
                  </a:cxn>
                  <a:cxn ang="0">
                    <a:pos x="15" y="63"/>
                  </a:cxn>
                  <a:cxn ang="0">
                    <a:pos x="19" y="65"/>
                  </a:cxn>
                  <a:cxn ang="0">
                    <a:pos x="19" y="70"/>
                  </a:cxn>
                  <a:cxn ang="0">
                    <a:pos x="16" y="74"/>
                  </a:cxn>
                  <a:cxn ang="0">
                    <a:pos x="19" y="78"/>
                  </a:cxn>
                  <a:cxn ang="0">
                    <a:pos x="25" y="81"/>
                  </a:cxn>
                  <a:cxn ang="0">
                    <a:pos x="29" y="87"/>
                  </a:cxn>
                  <a:cxn ang="0">
                    <a:pos x="30" y="89"/>
                  </a:cxn>
                  <a:cxn ang="0">
                    <a:pos x="29" y="91"/>
                  </a:cxn>
                  <a:cxn ang="0">
                    <a:pos x="33" y="96"/>
                  </a:cxn>
                  <a:cxn ang="0">
                    <a:pos x="34" y="95"/>
                  </a:cxn>
                  <a:cxn ang="0">
                    <a:pos x="35" y="92"/>
                  </a:cxn>
                  <a:cxn ang="0">
                    <a:pos x="39" y="92"/>
                  </a:cxn>
                  <a:cxn ang="0">
                    <a:pos x="42" y="94"/>
                  </a:cxn>
                  <a:cxn ang="0">
                    <a:pos x="43" y="90"/>
                  </a:cxn>
                  <a:cxn ang="0">
                    <a:pos x="44" y="87"/>
                  </a:cxn>
                  <a:cxn ang="0">
                    <a:pos x="48" y="86"/>
                  </a:cxn>
                  <a:cxn ang="0">
                    <a:pos x="47" y="83"/>
                  </a:cxn>
                  <a:cxn ang="0">
                    <a:pos x="48" y="82"/>
                  </a:cxn>
                  <a:cxn ang="0">
                    <a:pos x="48" y="80"/>
                  </a:cxn>
                  <a:cxn ang="0">
                    <a:pos x="48" y="79"/>
                  </a:cxn>
                  <a:cxn ang="0">
                    <a:pos x="49" y="74"/>
                  </a:cxn>
                  <a:cxn ang="0">
                    <a:pos x="52" y="69"/>
                  </a:cxn>
                  <a:cxn ang="0">
                    <a:pos x="54" y="64"/>
                  </a:cxn>
                  <a:cxn ang="0">
                    <a:pos x="52" y="58"/>
                  </a:cxn>
                  <a:cxn ang="0">
                    <a:pos x="52" y="54"/>
                  </a:cxn>
                  <a:cxn ang="0">
                    <a:pos x="49" y="13"/>
                  </a:cxn>
                  <a:cxn ang="0">
                    <a:pos x="48" y="11"/>
                  </a:cxn>
                  <a:cxn ang="0">
                    <a:pos x="47" y="7"/>
                  </a:cxn>
                  <a:cxn ang="0">
                    <a:pos x="44" y="3"/>
                  </a:cxn>
                </a:cxnLst>
                <a:rect l="0" t="0" r="r" b="b"/>
                <a:pathLst>
                  <a:path w="54" h="96">
                    <a:moveTo>
                      <a:pt x="44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4"/>
                    </a:lnTo>
                    <a:lnTo>
                      <a:pt x="9" y="57"/>
                    </a:lnTo>
                    <a:lnTo>
                      <a:pt x="10" y="58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9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70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7" y="76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5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6"/>
                    </a:lnTo>
                    <a:lnTo>
                      <a:pt x="33" y="96"/>
                    </a:lnTo>
                    <a:lnTo>
                      <a:pt x="33" y="95"/>
                    </a:lnTo>
                    <a:lnTo>
                      <a:pt x="34" y="95"/>
                    </a:lnTo>
                    <a:lnTo>
                      <a:pt x="34" y="95"/>
                    </a:lnTo>
                    <a:lnTo>
                      <a:pt x="35" y="92"/>
                    </a:lnTo>
                    <a:lnTo>
                      <a:pt x="36" y="91"/>
                    </a:lnTo>
                    <a:lnTo>
                      <a:pt x="39" y="92"/>
                    </a:lnTo>
                    <a:lnTo>
                      <a:pt x="40" y="93"/>
                    </a:lnTo>
                    <a:lnTo>
                      <a:pt x="42" y="94"/>
                    </a:lnTo>
                    <a:lnTo>
                      <a:pt x="44" y="93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7" y="84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6"/>
                    </a:lnTo>
                    <a:lnTo>
                      <a:pt x="49" y="74"/>
                    </a:lnTo>
                    <a:lnTo>
                      <a:pt x="51" y="72"/>
                    </a:lnTo>
                    <a:lnTo>
                      <a:pt x="52" y="69"/>
                    </a:lnTo>
                    <a:lnTo>
                      <a:pt x="52" y="68"/>
                    </a:lnTo>
                    <a:lnTo>
                      <a:pt x="54" y="64"/>
                    </a:lnTo>
                    <a:lnTo>
                      <a:pt x="53" y="61"/>
                    </a:lnTo>
                    <a:lnTo>
                      <a:pt x="52" y="58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7" y="7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4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108" y="999"/>
                <a:ext cx="318" cy="432"/>
              </a:xfrm>
              <a:custGeom>
                <a:avLst/>
                <a:gdLst/>
                <a:ahLst/>
                <a:cxnLst>
                  <a:cxn ang="0">
                    <a:pos x="27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6" y="59"/>
                  </a:cxn>
                  <a:cxn ang="0">
                    <a:pos x="49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3" y="50"/>
                  </a:cxn>
                  <a:cxn ang="0">
                    <a:pos x="52" y="47"/>
                  </a:cxn>
                  <a:cxn ang="0">
                    <a:pos x="52" y="42"/>
                  </a:cxn>
                  <a:cxn ang="0">
                    <a:pos x="48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7" y="26"/>
                  </a:cxn>
                  <a:cxn ang="0">
                    <a:pos x="38" y="24"/>
                  </a:cxn>
                  <a:cxn ang="0">
                    <a:pos x="39" y="17"/>
                  </a:cxn>
                  <a:cxn ang="0">
                    <a:pos x="38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17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5" y="19"/>
                  </a:cxn>
                  <a:cxn ang="0">
                    <a:pos x="3" y="23"/>
                  </a:cxn>
                  <a:cxn ang="0">
                    <a:pos x="3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7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3" y="69"/>
                  </a:cxn>
                  <a:cxn ang="0">
                    <a:pos x="0" y="72"/>
                  </a:cxn>
                </a:cxnLst>
                <a:rect l="0" t="0" r="r" b="b"/>
                <a:pathLst>
                  <a:path w="53" h="72">
                    <a:moveTo>
                      <a:pt x="0" y="72"/>
                    </a:moveTo>
                    <a:lnTo>
                      <a:pt x="27" y="68"/>
                    </a:lnTo>
                    <a:lnTo>
                      <a:pt x="27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2" y="51"/>
                    </a:lnTo>
                    <a:lnTo>
                      <a:pt x="53" y="50"/>
                    </a:lnTo>
                    <a:lnTo>
                      <a:pt x="53" y="49"/>
                    </a:lnTo>
                    <a:lnTo>
                      <a:pt x="52" y="47"/>
                    </a:lnTo>
                    <a:lnTo>
                      <a:pt x="53" y="44"/>
                    </a:lnTo>
                    <a:lnTo>
                      <a:pt x="52" y="42"/>
                    </a:lnTo>
                    <a:lnTo>
                      <a:pt x="51" y="37"/>
                    </a:lnTo>
                    <a:lnTo>
                      <a:pt x="48" y="28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4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34" y="29"/>
                    </a:lnTo>
                    <a:lnTo>
                      <a:pt x="36" y="28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9" y="22"/>
                    </a:lnTo>
                    <a:lnTo>
                      <a:pt x="39" y="17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7" y="50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5" y="65"/>
                    </a:lnTo>
                    <a:lnTo>
                      <a:pt x="3" y="69"/>
                    </a:lnTo>
                    <a:lnTo>
                      <a:pt x="1" y="71"/>
                    </a:lnTo>
                    <a:lnTo>
                      <a:pt x="0" y="7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814" y="849"/>
                <a:ext cx="492" cy="243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7" y="13"/>
                  </a:cxn>
                  <a:cxn ang="0">
                    <a:pos x="19" y="6"/>
                  </a:cxn>
                  <a:cxn ang="0">
                    <a:pos x="25" y="1"/>
                  </a:cxn>
                  <a:cxn ang="0">
                    <a:pos x="30" y="1"/>
                  </a:cxn>
                  <a:cxn ang="0">
                    <a:pos x="27" y="4"/>
                  </a:cxn>
                  <a:cxn ang="0">
                    <a:pos x="23" y="8"/>
                  </a:cxn>
                  <a:cxn ang="0">
                    <a:pos x="23" y="12"/>
                  </a:cxn>
                  <a:cxn ang="0">
                    <a:pos x="27" y="10"/>
                  </a:cxn>
                  <a:cxn ang="0">
                    <a:pos x="39" y="15"/>
                  </a:cxn>
                  <a:cxn ang="0">
                    <a:pos x="42" y="16"/>
                  </a:cxn>
                  <a:cxn ang="0">
                    <a:pos x="44" y="17"/>
                  </a:cxn>
                  <a:cxn ang="0">
                    <a:pos x="48" y="13"/>
                  </a:cxn>
                  <a:cxn ang="0">
                    <a:pos x="63" y="8"/>
                  </a:cxn>
                  <a:cxn ang="0">
                    <a:pos x="63" y="11"/>
                  </a:cxn>
                  <a:cxn ang="0">
                    <a:pos x="65" y="14"/>
                  </a:cxn>
                  <a:cxn ang="0">
                    <a:pos x="71" y="13"/>
                  </a:cxn>
                  <a:cxn ang="0">
                    <a:pos x="75" y="18"/>
                  </a:cxn>
                  <a:cxn ang="0">
                    <a:pos x="81" y="18"/>
                  </a:cxn>
                  <a:cxn ang="0">
                    <a:pos x="81" y="21"/>
                  </a:cxn>
                  <a:cxn ang="0">
                    <a:pos x="78" y="20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8" y="24"/>
                  </a:cxn>
                  <a:cxn ang="0">
                    <a:pos x="61" y="21"/>
                  </a:cxn>
                  <a:cxn ang="0">
                    <a:pos x="56" y="23"/>
                  </a:cxn>
                  <a:cxn ang="0">
                    <a:pos x="54" y="25"/>
                  </a:cxn>
                  <a:cxn ang="0">
                    <a:pos x="50" y="25"/>
                  </a:cxn>
                  <a:cxn ang="0">
                    <a:pos x="45" y="30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1" y="27"/>
                  </a:cxn>
                  <a:cxn ang="0">
                    <a:pos x="39" y="31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4" y="36"/>
                  </a:cxn>
                  <a:cxn ang="0">
                    <a:pos x="31" y="36"/>
                  </a:cxn>
                  <a:cxn ang="0">
                    <a:pos x="29" y="29"/>
                  </a:cxn>
                  <a:cxn ang="0">
                    <a:pos x="28" y="27"/>
                  </a:cxn>
                  <a:cxn ang="0">
                    <a:pos x="23" y="26"/>
                  </a:cxn>
                  <a:cxn ang="0">
                    <a:pos x="21" y="26"/>
                  </a:cxn>
                  <a:cxn ang="0">
                    <a:pos x="15" y="24"/>
                  </a:cxn>
                  <a:cxn ang="0">
                    <a:pos x="3" y="19"/>
                  </a:cxn>
                  <a:cxn ang="0">
                    <a:pos x="0" y="17"/>
                  </a:cxn>
                </a:cxnLst>
                <a:rect l="0" t="0" r="r" b="b"/>
                <a:pathLst>
                  <a:path w="82" h="41">
                    <a:moveTo>
                      <a:pt x="0" y="17"/>
                    </a:moveTo>
                    <a:lnTo>
                      <a:pt x="2" y="17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5"/>
                    </a:lnTo>
                    <a:lnTo>
                      <a:pt x="48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8" y="13"/>
                    </a:lnTo>
                    <a:lnTo>
                      <a:pt x="71" y="13"/>
                    </a:lnTo>
                    <a:lnTo>
                      <a:pt x="73" y="14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8" y="19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8" y="21"/>
                    </a:lnTo>
                    <a:lnTo>
                      <a:pt x="69" y="23"/>
                    </a:lnTo>
                    <a:lnTo>
                      <a:pt x="68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8"/>
                    </a:lnTo>
                    <a:lnTo>
                      <a:pt x="42" y="29"/>
                    </a:lnTo>
                    <a:lnTo>
                      <a:pt x="41" y="28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0" y="29"/>
                    </a:lnTo>
                    <a:lnTo>
                      <a:pt x="39" y="31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3054" y="1407"/>
                <a:ext cx="246" cy="437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5" y="45"/>
                  </a:cxn>
                  <a:cxn ang="0">
                    <a:pos x="4" y="46"/>
                  </a:cxn>
                  <a:cxn ang="0">
                    <a:pos x="4" y="48"/>
                  </a:cxn>
                  <a:cxn ang="0">
                    <a:pos x="4" y="50"/>
                  </a:cxn>
                  <a:cxn ang="0">
                    <a:pos x="5" y="53"/>
                  </a:cxn>
                  <a:cxn ang="0">
                    <a:pos x="6" y="56"/>
                  </a:cxn>
                  <a:cxn ang="0">
                    <a:pos x="4" y="60"/>
                  </a:cxn>
                  <a:cxn ang="0">
                    <a:pos x="4" y="61"/>
                  </a:cxn>
                  <a:cxn ang="0">
                    <a:pos x="3" y="64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3"/>
                  </a:cxn>
                  <a:cxn ang="0">
                    <a:pos x="2" y="72"/>
                  </a:cxn>
                  <a:cxn ang="0">
                    <a:pos x="2" y="72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8" y="69"/>
                  </a:cxn>
                  <a:cxn ang="0">
                    <a:pos x="12" y="71"/>
                  </a:cxn>
                  <a:cxn ang="0">
                    <a:pos x="13" y="72"/>
                  </a:cxn>
                  <a:cxn ang="0">
                    <a:pos x="13" y="71"/>
                  </a:cxn>
                  <a:cxn ang="0">
                    <a:pos x="14" y="69"/>
                  </a:cxn>
                  <a:cxn ang="0">
                    <a:pos x="16" y="68"/>
                  </a:cxn>
                  <a:cxn ang="0">
                    <a:pos x="17" y="69"/>
                  </a:cxn>
                  <a:cxn ang="0">
                    <a:pos x="19" y="70"/>
                  </a:cxn>
                  <a:cxn ang="0">
                    <a:pos x="20" y="69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5"/>
                  </a:cxn>
                  <a:cxn ang="0">
                    <a:pos x="24" y="67"/>
                  </a:cxn>
                  <a:cxn ang="0">
                    <a:pos x="28" y="66"/>
                  </a:cxn>
                  <a:cxn ang="0">
                    <a:pos x="28" y="63"/>
                  </a:cxn>
                  <a:cxn ang="0">
                    <a:pos x="34" y="56"/>
                  </a:cxn>
                  <a:cxn ang="0">
                    <a:pos x="34" y="54"/>
                  </a:cxn>
                  <a:cxn ang="0">
                    <a:pos x="35" y="53"/>
                  </a:cxn>
                  <a:cxn ang="0">
                    <a:pos x="37" y="53"/>
                  </a:cxn>
                  <a:cxn ang="0">
                    <a:pos x="39" y="52"/>
                  </a:cxn>
                  <a:cxn ang="0">
                    <a:pos x="40" y="52"/>
                  </a:cxn>
                  <a:cxn ang="0">
                    <a:pos x="41" y="51"/>
                  </a:cxn>
                  <a:cxn ang="0">
                    <a:pos x="40" y="48"/>
                  </a:cxn>
                  <a:cxn ang="0">
                    <a:pos x="40" y="47"/>
                  </a:cxn>
                  <a:cxn ang="0">
                    <a:pos x="41" y="46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</a:cxnLst>
                <a:rect l="0" t="0" r="r" b="b"/>
                <a:pathLst>
                  <a:path w="41" h="73">
                    <a:moveTo>
                      <a:pt x="1" y="5"/>
                    </a:moveTo>
                    <a:lnTo>
                      <a:pt x="5" y="45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5" y="53"/>
                    </a:lnTo>
                    <a:lnTo>
                      <a:pt x="6" y="56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3" y="72"/>
                    </a:lnTo>
                    <a:lnTo>
                      <a:pt x="13" y="71"/>
                    </a:lnTo>
                    <a:lnTo>
                      <a:pt x="14" y="69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9" y="70"/>
                    </a:lnTo>
                    <a:lnTo>
                      <a:pt x="20" y="69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5"/>
                    </a:lnTo>
                    <a:lnTo>
                      <a:pt x="24" y="67"/>
                    </a:lnTo>
                    <a:lnTo>
                      <a:pt x="28" y="66"/>
                    </a:lnTo>
                    <a:lnTo>
                      <a:pt x="28" y="63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7" y="53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1" y="51"/>
                    </a:lnTo>
                    <a:lnTo>
                      <a:pt x="40" y="48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946" y="1677"/>
                <a:ext cx="600" cy="306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47"/>
                  </a:cxn>
                  <a:cxn ang="0">
                    <a:pos x="23" y="48"/>
                  </a:cxn>
                  <a:cxn ang="0">
                    <a:pos x="80" y="42"/>
                  </a:cxn>
                  <a:cxn ang="0">
                    <a:pos x="86" y="38"/>
                  </a:cxn>
                  <a:cxn ang="0">
                    <a:pos x="89" y="35"/>
                  </a:cxn>
                  <a:cxn ang="0">
                    <a:pos x="90" y="33"/>
                  </a:cxn>
                  <a:cxn ang="0">
                    <a:pos x="91" y="31"/>
                  </a:cxn>
                  <a:cxn ang="0">
                    <a:pos x="99" y="24"/>
                  </a:cxn>
                  <a:cxn ang="0">
                    <a:pos x="99" y="23"/>
                  </a:cxn>
                  <a:cxn ang="0">
                    <a:pos x="97" y="22"/>
                  </a:cxn>
                  <a:cxn ang="0">
                    <a:pos x="96" y="21"/>
                  </a:cxn>
                  <a:cxn ang="0">
                    <a:pos x="95" y="21"/>
                  </a:cxn>
                  <a:cxn ang="0">
                    <a:pos x="90" y="14"/>
                  </a:cxn>
                  <a:cxn ang="0">
                    <a:pos x="90" y="12"/>
                  </a:cxn>
                  <a:cxn ang="0">
                    <a:pos x="90" y="9"/>
                  </a:cxn>
                  <a:cxn ang="0">
                    <a:pos x="88" y="7"/>
                  </a:cxn>
                  <a:cxn ang="0">
                    <a:pos x="85" y="5"/>
                  </a:cxn>
                  <a:cxn ang="0">
                    <a:pos x="82" y="5"/>
                  </a:cxn>
                  <a:cxn ang="0">
                    <a:pos x="81" y="6"/>
                  </a:cxn>
                  <a:cxn ang="0">
                    <a:pos x="79" y="7"/>
                  </a:cxn>
                  <a:cxn ang="0">
                    <a:pos x="76" y="6"/>
                  </a:cxn>
                  <a:cxn ang="0">
                    <a:pos x="72" y="5"/>
                  </a:cxn>
                  <a:cxn ang="0">
                    <a:pos x="67" y="5"/>
                  </a:cxn>
                  <a:cxn ang="0">
                    <a:pos x="63" y="0"/>
                  </a:cxn>
                  <a:cxn ang="0">
                    <a:pos x="61" y="1"/>
                  </a:cxn>
                  <a:cxn ang="0">
                    <a:pos x="59" y="1"/>
                  </a:cxn>
                  <a:cxn ang="0">
                    <a:pos x="58" y="3"/>
                  </a:cxn>
                  <a:cxn ang="0">
                    <a:pos x="58" y="7"/>
                  </a:cxn>
                  <a:cxn ang="0">
                    <a:pos x="55" y="8"/>
                  </a:cxn>
                  <a:cxn ang="0">
                    <a:pos x="52" y="9"/>
                  </a:cxn>
                  <a:cxn ang="0">
                    <a:pos x="46" y="18"/>
                  </a:cxn>
                  <a:cxn ang="0">
                    <a:pos x="42" y="22"/>
                  </a:cxn>
                  <a:cxn ang="0">
                    <a:pos x="40" y="20"/>
                  </a:cxn>
                  <a:cxn ang="0">
                    <a:pos x="38" y="24"/>
                  </a:cxn>
                  <a:cxn ang="0">
                    <a:pos x="35" y="24"/>
                  </a:cxn>
                  <a:cxn ang="0">
                    <a:pos x="32" y="24"/>
                  </a:cxn>
                  <a:cxn ang="0">
                    <a:pos x="31" y="27"/>
                  </a:cxn>
                  <a:cxn ang="0">
                    <a:pos x="26" y="24"/>
                  </a:cxn>
                  <a:cxn ang="0">
                    <a:pos x="21" y="26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17" y="30"/>
                  </a:cxn>
                  <a:cxn ang="0">
                    <a:pos x="17" y="31"/>
                  </a:cxn>
                  <a:cxn ang="0">
                    <a:pos x="18" y="33"/>
                  </a:cxn>
                  <a:cxn ang="0">
                    <a:pos x="13" y="35"/>
                  </a:cxn>
                  <a:cxn ang="0">
                    <a:pos x="14" y="40"/>
                  </a:cxn>
                  <a:cxn ang="0">
                    <a:pos x="10" y="40"/>
                  </a:cxn>
                  <a:cxn ang="0">
                    <a:pos x="6" y="38"/>
                  </a:cxn>
                  <a:cxn ang="0">
                    <a:pos x="4" y="42"/>
                  </a:cxn>
                  <a:cxn ang="0">
                    <a:pos x="5" y="43"/>
                  </a:cxn>
                  <a:cxn ang="0">
                    <a:pos x="6" y="45"/>
                  </a:cxn>
                  <a:cxn ang="0">
                    <a:pos x="4" y="50"/>
                  </a:cxn>
                  <a:cxn ang="0">
                    <a:pos x="1" y="50"/>
                  </a:cxn>
                </a:cxnLst>
                <a:rect l="0" t="0" r="r" b="b"/>
                <a:pathLst>
                  <a:path w="100" h="51">
                    <a:moveTo>
                      <a:pt x="0" y="51"/>
                    </a:moveTo>
                    <a:lnTo>
                      <a:pt x="20" y="50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3" y="48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1"/>
                    </a:lnTo>
                    <a:lnTo>
                      <a:pt x="86" y="38"/>
                    </a:lnTo>
                    <a:lnTo>
                      <a:pt x="87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90" y="33"/>
                    </a:lnTo>
                    <a:lnTo>
                      <a:pt x="91" y="33"/>
                    </a:lnTo>
                    <a:lnTo>
                      <a:pt x="91" y="31"/>
                    </a:lnTo>
                    <a:lnTo>
                      <a:pt x="92" y="30"/>
                    </a:lnTo>
                    <a:lnTo>
                      <a:pt x="99" y="24"/>
                    </a:lnTo>
                    <a:lnTo>
                      <a:pt x="100" y="23"/>
                    </a:lnTo>
                    <a:lnTo>
                      <a:pt x="99" y="23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6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3" y="18"/>
                    </a:lnTo>
                    <a:lnTo>
                      <a:pt x="90" y="14"/>
                    </a:lnTo>
                    <a:lnTo>
                      <a:pt x="90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2" y="5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79" y="7"/>
                    </a:lnTo>
                    <a:lnTo>
                      <a:pt x="77" y="6"/>
                    </a:lnTo>
                    <a:lnTo>
                      <a:pt x="76" y="6"/>
                    </a:lnTo>
                    <a:lnTo>
                      <a:pt x="75" y="7"/>
                    </a:lnTo>
                    <a:lnTo>
                      <a:pt x="72" y="5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9" y="6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46" y="18"/>
                    </a:lnTo>
                    <a:lnTo>
                      <a:pt x="46" y="21"/>
                    </a:lnTo>
                    <a:lnTo>
                      <a:pt x="42" y="22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1"/>
                    </a:lnTo>
                    <a:lnTo>
                      <a:pt x="38" y="24"/>
                    </a:lnTo>
                    <a:lnTo>
                      <a:pt x="37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4" y="49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898" y="1911"/>
                <a:ext cx="666" cy="232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8" y="3"/>
                  </a:cxn>
                  <a:cxn ang="0">
                    <a:pos x="87" y="3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8" y="12"/>
                  </a:cxn>
                  <a:cxn ang="0">
                    <a:pos x="7" y="15"/>
                  </a:cxn>
                  <a:cxn ang="0">
                    <a:pos x="7" y="18"/>
                  </a:cxn>
                  <a:cxn ang="0">
                    <a:pos x="7" y="19"/>
                  </a:cxn>
                  <a:cxn ang="0">
                    <a:pos x="6" y="21"/>
                  </a:cxn>
                  <a:cxn ang="0">
                    <a:pos x="6" y="22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4" y="26"/>
                  </a:cxn>
                  <a:cxn ang="0">
                    <a:pos x="3" y="30"/>
                  </a:cxn>
                  <a:cxn ang="0">
                    <a:pos x="1" y="32"/>
                  </a:cxn>
                  <a:cxn ang="0">
                    <a:pos x="2" y="34"/>
                  </a:cxn>
                  <a:cxn ang="0">
                    <a:pos x="2" y="37"/>
                  </a:cxn>
                  <a:cxn ang="0">
                    <a:pos x="1" y="37"/>
                  </a:cxn>
                  <a:cxn ang="0">
                    <a:pos x="0" y="39"/>
                  </a:cxn>
                  <a:cxn ang="0">
                    <a:pos x="28" y="37"/>
                  </a:cxn>
                  <a:cxn ang="0">
                    <a:pos x="64" y="34"/>
                  </a:cxn>
                  <a:cxn ang="0">
                    <a:pos x="78" y="32"/>
                  </a:cxn>
                  <a:cxn ang="0">
                    <a:pos x="78" y="28"/>
                  </a:cxn>
                  <a:cxn ang="0">
                    <a:pos x="79" y="28"/>
                  </a:cxn>
                  <a:cxn ang="0">
                    <a:pos x="80" y="28"/>
                  </a:cxn>
                  <a:cxn ang="0">
                    <a:pos x="81" y="27"/>
                  </a:cxn>
                  <a:cxn ang="0">
                    <a:pos x="81" y="26"/>
                  </a:cxn>
                  <a:cxn ang="0">
                    <a:pos x="81" y="25"/>
                  </a:cxn>
                  <a:cxn ang="0">
                    <a:pos x="81" y="24"/>
                  </a:cxn>
                  <a:cxn ang="0">
                    <a:pos x="83" y="23"/>
                  </a:cxn>
                  <a:cxn ang="0">
                    <a:pos x="85" y="22"/>
                  </a:cxn>
                  <a:cxn ang="0">
                    <a:pos x="89" y="21"/>
                  </a:cxn>
                  <a:cxn ang="0">
                    <a:pos x="92" y="18"/>
                  </a:cxn>
                  <a:cxn ang="0">
                    <a:pos x="93" y="17"/>
                  </a:cxn>
                  <a:cxn ang="0">
                    <a:pos x="95" y="16"/>
                  </a:cxn>
                  <a:cxn ang="0">
                    <a:pos x="95" y="14"/>
                  </a:cxn>
                  <a:cxn ang="0">
                    <a:pos x="96" y="14"/>
                  </a:cxn>
                  <a:cxn ang="0">
                    <a:pos x="97" y="14"/>
                  </a:cxn>
                  <a:cxn ang="0">
                    <a:pos x="97" y="13"/>
                  </a:cxn>
                  <a:cxn ang="0">
                    <a:pos x="97" y="13"/>
                  </a:cxn>
                  <a:cxn ang="0">
                    <a:pos x="98" y="12"/>
                  </a:cxn>
                  <a:cxn ang="0">
                    <a:pos x="99" y="12"/>
                  </a:cxn>
                  <a:cxn ang="0">
                    <a:pos x="100" y="12"/>
                  </a:cxn>
                  <a:cxn ang="0">
                    <a:pos x="101" y="12"/>
                  </a:cxn>
                  <a:cxn ang="0">
                    <a:pos x="101" y="11"/>
                  </a:cxn>
                  <a:cxn ang="0">
                    <a:pos x="103" y="10"/>
                  </a:cxn>
                  <a:cxn ang="0">
                    <a:pos x="104" y="9"/>
                  </a:cxn>
                  <a:cxn ang="0">
                    <a:pos x="106" y="9"/>
                  </a:cxn>
                  <a:cxn ang="0">
                    <a:pos x="108" y="6"/>
                  </a:cxn>
                  <a:cxn ang="0">
                    <a:pos x="110" y="4"/>
                  </a:cxn>
                  <a:cxn ang="0">
                    <a:pos x="110" y="3"/>
                  </a:cxn>
                  <a:cxn ang="0">
                    <a:pos x="111" y="2"/>
                  </a:cxn>
                  <a:cxn ang="0">
                    <a:pos x="110" y="1"/>
                  </a:cxn>
                  <a:cxn ang="0">
                    <a:pos x="111" y="0"/>
                  </a:cxn>
                </a:cxnLst>
                <a:rect l="0" t="0" r="r" b="b"/>
                <a:pathLst>
                  <a:path w="111" h="39">
                    <a:moveTo>
                      <a:pt x="111" y="0"/>
                    </a:moveTo>
                    <a:lnTo>
                      <a:pt x="88" y="3"/>
                    </a:lnTo>
                    <a:lnTo>
                      <a:pt x="87" y="3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4" y="26"/>
                    </a:lnTo>
                    <a:lnTo>
                      <a:pt x="3" y="30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28" y="37"/>
                    </a:lnTo>
                    <a:lnTo>
                      <a:pt x="64" y="34"/>
                    </a:lnTo>
                    <a:lnTo>
                      <a:pt x="78" y="32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1" y="25"/>
                    </a:lnTo>
                    <a:lnTo>
                      <a:pt x="81" y="24"/>
                    </a:lnTo>
                    <a:lnTo>
                      <a:pt x="83" y="23"/>
                    </a:lnTo>
                    <a:lnTo>
                      <a:pt x="85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7"/>
                    </a:lnTo>
                    <a:lnTo>
                      <a:pt x="95" y="16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3" y="10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8" y="6"/>
                    </a:lnTo>
                    <a:lnTo>
                      <a:pt x="110" y="4"/>
                    </a:lnTo>
                    <a:lnTo>
                      <a:pt x="110" y="3"/>
                    </a:lnTo>
                    <a:lnTo>
                      <a:pt x="111" y="2"/>
                    </a:lnTo>
                    <a:lnTo>
                      <a:pt x="110" y="1"/>
                    </a:lnTo>
                    <a:lnTo>
                      <a:pt x="111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802" y="2133"/>
                <a:ext cx="288" cy="49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6" y="2"/>
                  </a:cxn>
                  <a:cxn ang="0">
                    <a:pos x="15" y="3"/>
                  </a:cxn>
                  <a:cxn ang="0">
                    <a:pos x="13" y="5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7"/>
                  </a:cxn>
                  <a:cxn ang="0">
                    <a:pos x="7" y="19"/>
                  </a:cxn>
                  <a:cxn ang="0">
                    <a:pos x="5" y="21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5" y="31"/>
                  </a:cxn>
                  <a:cxn ang="0">
                    <a:pos x="5" y="32"/>
                  </a:cxn>
                  <a:cxn ang="0">
                    <a:pos x="6" y="33"/>
                  </a:cxn>
                  <a:cxn ang="0">
                    <a:pos x="6" y="34"/>
                  </a:cxn>
                  <a:cxn ang="0">
                    <a:pos x="5" y="34"/>
                  </a:cxn>
                  <a:cxn ang="0">
                    <a:pos x="5" y="36"/>
                  </a:cxn>
                  <a:cxn ang="0">
                    <a:pos x="5" y="37"/>
                  </a:cxn>
                  <a:cxn ang="0">
                    <a:pos x="5" y="38"/>
                  </a:cxn>
                  <a:cxn ang="0">
                    <a:pos x="7" y="42"/>
                  </a:cxn>
                  <a:cxn ang="0">
                    <a:pos x="7" y="45"/>
                  </a:cxn>
                  <a:cxn ang="0">
                    <a:pos x="8" y="47"/>
                  </a:cxn>
                  <a:cxn ang="0">
                    <a:pos x="9" y="48"/>
                  </a:cxn>
                  <a:cxn ang="0">
                    <a:pos x="9" y="49"/>
                  </a:cxn>
                  <a:cxn ang="0">
                    <a:pos x="7" y="50"/>
                  </a:cxn>
                  <a:cxn ang="0">
                    <a:pos x="6" y="51"/>
                  </a:cxn>
                  <a:cxn ang="0">
                    <a:pos x="5" y="54"/>
                  </a:cxn>
                  <a:cxn ang="0">
                    <a:pos x="3" y="59"/>
                  </a:cxn>
                  <a:cxn ang="0">
                    <a:pos x="0" y="66"/>
                  </a:cxn>
                  <a:cxn ang="0">
                    <a:pos x="0" y="71"/>
                  </a:cxn>
                  <a:cxn ang="0">
                    <a:pos x="27" y="70"/>
                  </a:cxn>
                  <a:cxn ang="0">
                    <a:pos x="27" y="71"/>
                  </a:cxn>
                  <a:cxn ang="0">
                    <a:pos x="27" y="73"/>
                  </a:cxn>
                  <a:cxn ang="0">
                    <a:pos x="27" y="77"/>
                  </a:cxn>
                  <a:cxn ang="0">
                    <a:pos x="30" y="80"/>
                  </a:cxn>
                  <a:cxn ang="0">
                    <a:pos x="30" y="83"/>
                  </a:cxn>
                  <a:cxn ang="0">
                    <a:pos x="32" y="83"/>
                  </a:cxn>
                  <a:cxn ang="0">
                    <a:pos x="35" y="81"/>
                  </a:cxn>
                  <a:cxn ang="0">
                    <a:pos x="42" y="79"/>
                  </a:cxn>
                  <a:cxn ang="0">
                    <a:pos x="43" y="79"/>
                  </a:cxn>
                  <a:cxn ang="0">
                    <a:pos x="45" y="79"/>
                  </a:cxn>
                  <a:cxn ang="0">
                    <a:pos x="46" y="79"/>
                  </a:cxn>
                  <a:cxn ang="0">
                    <a:pos x="47" y="80"/>
                  </a:cxn>
                  <a:cxn ang="0">
                    <a:pos x="48" y="79"/>
                  </a:cxn>
                  <a:cxn ang="0">
                    <a:pos x="45" y="54"/>
                  </a:cxn>
                  <a:cxn ang="0">
                    <a:pos x="45" y="52"/>
                  </a:cxn>
                  <a:cxn ang="0">
                    <a:pos x="45" y="1"/>
                  </a:cxn>
                  <a:cxn ang="0">
                    <a:pos x="44" y="0"/>
                  </a:cxn>
                </a:cxnLst>
                <a:rect l="0" t="0" r="r" b="b"/>
                <a:pathLst>
                  <a:path w="48" h="83">
                    <a:moveTo>
                      <a:pt x="44" y="0"/>
                    </a:moveTo>
                    <a:lnTo>
                      <a:pt x="16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0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8" y="79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5" y="1"/>
                    </a:lnTo>
                    <a:lnTo>
                      <a:pt x="44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3066" y="2114"/>
                <a:ext cx="312" cy="4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55"/>
                  </a:cxn>
                  <a:cxn ang="0">
                    <a:pos x="1" y="57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5" y="81"/>
                  </a:cxn>
                  <a:cxn ang="0">
                    <a:pos x="8" y="82"/>
                  </a:cxn>
                  <a:cxn ang="0">
                    <a:pos x="8" y="81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11" y="77"/>
                  </a:cxn>
                  <a:cxn ang="0">
                    <a:pos x="11" y="78"/>
                  </a:cxn>
                  <a:cxn ang="0">
                    <a:pos x="11" y="80"/>
                  </a:cxn>
                  <a:cxn ang="0">
                    <a:pos x="13" y="83"/>
                  </a:cxn>
                  <a:cxn ang="0">
                    <a:pos x="14" y="83"/>
                  </a:cxn>
                  <a:cxn ang="0">
                    <a:pos x="16" y="83"/>
                  </a:cxn>
                  <a:cxn ang="0">
                    <a:pos x="17" y="81"/>
                  </a:cxn>
                  <a:cxn ang="0">
                    <a:pos x="18" y="81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8" y="79"/>
                  </a:cxn>
                  <a:cxn ang="0">
                    <a:pos x="18" y="79"/>
                  </a:cxn>
                  <a:cxn ang="0">
                    <a:pos x="18" y="78"/>
                  </a:cxn>
                  <a:cxn ang="0">
                    <a:pos x="18" y="77"/>
                  </a:cxn>
                  <a:cxn ang="0">
                    <a:pos x="18" y="76"/>
                  </a:cxn>
                  <a:cxn ang="0">
                    <a:pos x="17" y="75"/>
                  </a:cxn>
                  <a:cxn ang="0">
                    <a:pos x="16" y="75"/>
                  </a:cxn>
                  <a:cxn ang="0">
                    <a:pos x="16" y="75"/>
                  </a:cxn>
                  <a:cxn ang="0">
                    <a:pos x="15" y="73"/>
                  </a:cxn>
                  <a:cxn ang="0">
                    <a:pos x="14" y="72"/>
                  </a:cxn>
                  <a:cxn ang="0">
                    <a:pos x="15" y="71"/>
                  </a:cxn>
                  <a:cxn ang="0">
                    <a:pos x="15" y="71"/>
                  </a:cxn>
                  <a:cxn ang="0">
                    <a:pos x="15" y="70"/>
                  </a:cxn>
                  <a:cxn ang="0">
                    <a:pos x="52" y="67"/>
                  </a:cxn>
                  <a:cxn ang="0">
                    <a:pos x="52" y="65"/>
                  </a:cxn>
                  <a:cxn ang="0">
                    <a:pos x="50" y="63"/>
                  </a:cxn>
                  <a:cxn ang="0">
                    <a:pos x="51" y="58"/>
                  </a:cxn>
                  <a:cxn ang="0">
                    <a:pos x="49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0" y="47"/>
                  </a:cxn>
                  <a:cxn ang="0">
                    <a:pos x="51" y="45"/>
                  </a:cxn>
                  <a:cxn ang="0">
                    <a:pos x="51" y="45"/>
                  </a:cxn>
                  <a:cxn ang="0">
                    <a:pos x="50" y="43"/>
                  </a:cxn>
                  <a:cxn ang="0">
                    <a:pos x="50" y="42"/>
                  </a:cxn>
                  <a:cxn ang="0">
                    <a:pos x="49" y="41"/>
                  </a:cxn>
                  <a:cxn ang="0">
                    <a:pos x="48" y="40"/>
                  </a:cxn>
                  <a:cxn ang="0">
                    <a:pos x="48" y="39"/>
                  </a:cxn>
                  <a:cxn ang="0">
                    <a:pos x="47" y="36"/>
                  </a:cxn>
                  <a:cxn ang="0">
                    <a:pos x="46" y="36"/>
                  </a:cxn>
                  <a:cxn ang="0">
                    <a:pos x="36" y="0"/>
                  </a:cxn>
                  <a:cxn ang="0">
                    <a:pos x="0" y="3"/>
                  </a:cxn>
                </a:cxnLst>
                <a:rect l="0" t="0" r="r" b="b"/>
                <a:pathLst>
                  <a:path w="52" h="83">
                    <a:moveTo>
                      <a:pt x="0" y="3"/>
                    </a:moveTo>
                    <a:lnTo>
                      <a:pt x="1" y="4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8" y="82"/>
                    </a:lnTo>
                    <a:lnTo>
                      <a:pt x="8" y="81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7"/>
                    </a:lnTo>
                    <a:lnTo>
                      <a:pt x="11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6" y="83"/>
                    </a:lnTo>
                    <a:lnTo>
                      <a:pt x="17" y="81"/>
                    </a:lnTo>
                    <a:lnTo>
                      <a:pt x="18" y="81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52" y="67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1" y="58"/>
                    </a:lnTo>
                    <a:lnTo>
                      <a:pt x="49" y="55"/>
                    </a:lnTo>
                    <a:lnTo>
                      <a:pt x="49" y="52"/>
                    </a:lnTo>
                    <a:lnTo>
                      <a:pt x="50" y="50"/>
                    </a:lnTo>
                    <a:lnTo>
                      <a:pt x="50" y="47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0" y="43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36" y="0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270" y="1347"/>
                <a:ext cx="336" cy="384"/>
              </a:xfrm>
              <a:custGeom>
                <a:avLst/>
                <a:gdLst/>
                <a:ahLst/>
                <a:cxnLst>
                  <a:cxn ang="0">
                    <a:pos x="5" y="56"/>
                  </a:cxn>
                  <a:cxn ang="0">
                    <a:pos x="7" y="56"/>
                  </a:cxn>
                  <a:cxn ang="0">
                    <a:pos x="9" y="55"/>
                  </a:cxn>
                  <a:cxn ang="0">
                    <a:pos x="13" y="60"/>
                  </a:cxn>
                  <a:cxn ang="0">
                    <a:pos x="18" y="60"/>
                  </a:cxn>
                  <a:cxn ang="0">
                    <a:pos x="22" y="61"/>
                  </a:cxn>
                  <a:cxn ang="0">
                    <a:pos x="25" y="62"/>
                  </a:cxn>
                  <a:cxn ang="0">
                    <a:pos x="27" y="61"/>
                  </a:cxn>
                  <a:cxn ang="0">
                    <a:pos x="28" y="60"/>
                  </a:cxn>
                  <a:cxn ang="0">
                    <a:pos x="31" y="60"/>
                  </a:cxn>
                  <a:cxn ang="0">
                    <a:pos x="34" y="62"/>
                  </a:cxn>
                  <a:cxn ang="0">
                    <a:pos x="36" y="64"/>
                  </a:cxn>
                  <a:cxn ang="0">
                    <a:pos x="39" y="61"/>
                  </a:cxn>
                  <a:cxn ang="0">
                    <a:pos x="40" y="59"/>
                  </a:cxn>
                  <a:cxn ang="0">
                    <a:pos x="41" y="53"/>
                  </a:cxn>
                  <a:cxn ang="0">
                    <a:pos x="43" y="55"/>
                  </a:cxn>
                  <a:cxn ang="0">
                    <a:pos x="44" y="51"/>
                  </a:cxn>
                  <a:cxn ang="0">
                    <a:pos x="47" y="47"/>
                  </a:cxn>
                  <a:cxn ang="0">
                    <a:pos x="48" y="45"/>
                  </a:cxn>
                  <a:cxn ang="0">
                    <a:pos x="50" y="45"/>
                  </a:cxn>
                  <a:cxn ang="0">
                    <a:pos x="53" y="41"/>
                  </a:cxn>
                  <a:cxn ang="0">
                    <a:pos x="55" y="40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4" y="26"/>
                  </a:cxn>
                  <a:cxn ang="0">
                    <a:pos x="55" y="23"/>
                  </a:cxn>
                  <a:cxn ang="0">
                    <a:pos x="56" y="23"/>
                  </a:cxn>
                  <a:cxn ang="0">
                    <a:pos x="46" y="3"/>
                  </a:cxn>
                  <a:cxn ang="0">
                    <a:pos x="42" y="6"/>
                  </a:cxn>
                  <a:cxn ang="0">
                    <a:pos x="37" y="10"/>
                  </a:cxn>
                  <a:cxn ang="0">
                    <a:pos x="34" y="10"/>
                  </a:cxn>
                  <a:cxn ang="0">
                    <a:pos x="30" y="13"/>
                  </a:cxn>
                  <a:cxn ang="0">
                    <a:pos x="26" y="12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0" y="11"/>
                  </a:cxn>
                </a:cxnLst>
                <a:rect l="0" t="0" r="r" b="b"/>
                <a:pathLst>
                  <a:path w="56" h="64">
                    <a:moveTo>
                      <a:pt x="0" y="11"/>
                    </a:moveTo>
                    <a:lnTo>
                      <a:pt x="5" y="56"/>
                    </a:lnTo>
                    <a:lnTo>
                      <a:pt x="6" y="55"/>
                    </a:lnTo>
                    <a:lnTo>
                      <a:pt x="7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2" y="57"/>
                    </a:lnTo>
                    <a:lnTo>
                      <a:pt x="13" y="60"/>
                    </a:lnTo>
                    <a:lnTo>
                      <a:pt x="15" y="61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61"/>
                    </a:lnTo>
                    <a:lnTo>
                      <a:pt x="23" y="61"/>
                    </a:lnTo>
                    <a:lnTo>
                      <a:pt x="25" y="62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8" y="60"/>
                    </a:lnTo>
                    <a:lnTo>
                      <a:pt x="30" y="59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5" y="63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9" y="61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4" y="51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3"/>
                    </a:lnTo>
                    <a:lnTo>
                      <a:pt x="52" y="0"/>
                    </a:lnTo>
                    <a:lnTo>
                      <a:pt x="46" y="3"/>
                    </a:lnTo>
                    <a:lnTo>
                      <a:pt x="43" y="5"/>
                    </a:lnTo>
                    <a:lnTo>
                      <a:pt x="42" y="6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10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0" y="1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636" y="933"/>
                <a:ext cx="612" cy="469"/>
              </a:xfrm>
              <a:custGeom>
                <a:avLst/>
                <a:gdLst/>
                <a:ahLst/>
                <a:cxnLst>
                  <a:cxn ang="0">
                    <a:pos x="78" y="70"/>
                  </a:cxn>
                  <a:cxn ang="0">
                    <a:pos x="76" y="73"/>
                  </a:cxn>
                  <a:cxn ang="0">
                    <a:pos x="75" y="75"/>
                  </a:cxn>
                  <a:cxn ang="0">
                    <a:pos x="74" y="78"/>
                  </a:cxn>
                  <a:cxn ang="0">
                    <a:pos x="77" y="76"/>
                  </a:cxn>
                  <a:cxn ang="0">
                    <a:pos x="81" y="75"/>
                  </a:cxn>
                  <a:cxn ang="0">
                    <a:pos x="87" y="73"/>
                  </a:cxn>
                  <a:cxn ang="0">
                    <a:pos x="96" y="66"/>
                  </a:cxn>
                  <a:cxn ang="0">
                    <a:pos x="99" y="64"/>
                  </a:cxn>
                  <a:cxn ang="0">
                    <a:pos x="102" y="61"/>
                  </a:cxn>
                  <a:cxn ang="0">
                    <a:pos x="100" y="62"/>
                  </a:cxn>
                  <a:cxn ang="0">
                    <a:pos x="97" y="64"/>
                  </a:cxn>
                  <a:cxn ang="0">
                    <a:pos x="94" y="65"/>
                  </a:cxn>
                  <a:cxn ang="0">
                    <a:pos x="97" y="61"/>
                  </a:cxn>
                  <a:cxn ang="0">
                    <a:pos x="95" y="63"/>
                  </a:cxn>
                  <a:cxn ang="0">
                    <a:pos x="86" y="68"/>
                  </a:cxn>
                  <a:cxn ang="0">
                    <a:pos x="80" y="72"/>
                  </a:cxn>
                  <a:cxn ang="0">
                    <a:pos x="79" y="68"/>
                  </a:cxn>
                  <a:cxn ang="0">
                    <a:pos x="81" y="64"/>
                  </a:cxn>
                  <a:cxn ang="0">
                    <a:pos x="79" y="50"/>
                  </a:cxn>
                  <a:cxn ang="0">
                    <a:pos x="77" y="34"/>
                  </a:cxn>
                  <a:cxn ang="0">
                    <a:pos x="75" y="25"/>
                  </a:cxn>
                  <a:cxn ang="0">
                    <a:pos x="73" y="24"/>
                  </a:cxn>
                  <a:cxn ang="0">
                    <a:pos x="73" y="21"/>
                  </a:cxn>
                  <a:cxn ang="0">
                    <a:pos x="71" y="12"/>
                  </a:cxn>
                  <a:cxn ang="0">
                    <a:pos x="69" y="3"/>
                  </a:cxn>
                  <a:cxn ang="0">
                    <a:pos x="68" y="0"/>
                  </a:cxn>
                  <a:cxn ang="0">
                    <a:pos x="51" y="4"/>
                  </a:cxn>
                  <a:cxn ang="0">
                    <a:pos x="45" y="8"/>
                  </a:cxn>
                  <a:cxn ang="0">
                    <a:pos x="41" y="16"/>
                  </a:cxn>
                  <a:cxn ang="0">
                    <a:pos x="36" y="22"/>
                  </a:cxn>
                  <a:cxn ang="0">
                    <a:pos x="36" y="25"/>
                  </a:cxn>
                  <a:cxn ang="0">
                    <a:pos x="38" y="26"/>
                  </a:cxn>
                  <a:cxn ang="0">
                    <a:pos x="39" y="30"/>
                  </a:cxn>
                  <a:cxn ang="0">
                    <a:pos x="32" y="38"/>
                  </a:cxn>
                  <a:cxn ang="0">
                    <a:pos x="21" y="40"/>
                  </a:cxn>
                  <a:cxn ang="0">
                    <a:pos x="12" y="40"/>
                  </a:cxn>
                  <a:cxn ang="0">
                    <a:pos x="6" y="45"/>
                  </a:cxn>
                  <a:cxn ang="0">
                    <a:pos x="9" y="51"/>
                  </a:cxn>
                  <a:cxn ang="0">
                    <a:pos x="7" y="55"/>
                  </a:cxn>
                  <a:cxn ang="0">
                    <a:pos x="1" y="66"/>
                  </a:cxn>
                  <a:cxn ang="0">
                    <a:pos x="57" y="57"/>
                  </a:cxn>
                  <a:cxn ang="0">
                    <a:pos x="58" y="58"/>
                  </a:cxn>
                  <a:cxn ang="0">
                    <a:pos x="61" y="62"/>
                  </a:cxn>
                  <a:cxn ang="0">
                    <a:pos x="65" y="64"/>
                  </a:cxn>
                </a:cxnLst>
                <a:rect l="0" t="0" r="r" b="b"/>
                <a:pathLst>
                  <a:path w="102" h="78">
                    <a:moveTo>
                      <a:pt x="66" y="65"/>
                    </a:moveTo>
                    <a:lnTo>
                      <a:pt x="77" y="68"/>
                    </a:lnTo>
                    <a:lnTo>
                      <a:pt x="78" y="70"/>
                    </a:lnTo>
                    <a:lnTo>
                      <a:pt x="77" y="71"/>
                    </a:lnTo>
                    <a:lnTo>
                      <a:pt x="77" y="72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78" y="76"/>
                    </a:lnTo>
                    <a:lnTo>
                      <a:pt x="80" y="76"/>
                    </a:lnTo>
                    <a:lnTo>
                      <a:pt x="81" y="75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7" y="73"/>
                    </a:lnTo>
                    <a:lnTo>
                      <a:pt x="88" y="72"/>
                    </a:lnTo>
                    <a:lnTo>
                      <a:pt x="94" y="68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8" y="65"/>
                    </a:lnTo>
                    <a:lnTo>
                      <a:pt x="99" y="64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7" y="64"/>
                    </a:lnTo>
                    <a:lnTo>
                      <a:pt x="96" y="65"/>
                    </a:lnTo>
                    <a:lnTo>
                      <a:pt x="94" y="66"/>
                    </a:lnTo>
                    <a:lnTo>
                      <a:pt x="94" y="65"/>
                    </a:lnTo>
                    <a:lnTo>
                      <a:pt x="95" y="64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7" y="60"/>
                    </a:lnTo>
                    <a:lnTo>
                      <a:pt x="95" y="61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0" y="65"/>
                    </a:lnTo>
                    <a:lnTo>
                      <a:pt x="86" y="68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2"/>
                    </a:lnTo>
                    <a:lnTo>
                      <a:pt x="79" y="71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80" y="68"/>
                    </a:lnTo>
                    <a:lnTo>
                      <a:pt x="79" y="66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0" y="62"/>
                    </a:lnTo>
                    <a:lnTo>
                      <a:pt x="79" y="50"/>
                    </a:lnTo>
                    <a:lnTo>
                      <a:pt x="78" y="49"/>
                    </a:lnTo>
                    <a:lnTo>
                      <a:pt x="78" y="37"/>
                    </a:lnTo>
                    <a:lnTo>
                      <a:pt x="77" y="34"/>
                    </a:lnTo>
                    <a:lnTo>
                      <a:pt x="76" y="32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1" y="9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5" y="8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5" y="23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30" y="39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9" y="39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5" y="64"/>
                    </a:lnTo>
                    <a:lnTo>
                      <a:pt x="66" y="6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3582" y="1263"/>
                <a:ext cx="480" cy="311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56" y="42"/>
                  </a:cxn>
                  <a:cxn ang="0">
                    <a:pos x="67" y="40"/>
                  </a:cxn>
                  <a:cxn ang="0">
                    <a:pos x="67" y="40"/>
                  </a:cxn>
                  <a:cxn ang="0">
                    <a:pos x="68" y="40"/>
                  </a:cxn>
                  <a:cxn ang="0">
                    <a:pos x="68" y="39"/>
                  </a:cxn>
                  <a:cxn ang="0">
                    <a:pos x="69" y="37"/>
                  </a:cxn>
                  <a:cxn ang="0">
                    <a:pos x="70" y="37"/>
                  </a:cxn>
                  <a:cxn ang="0">
                    <a:pos x="72" y="37"/>
                  </a:cxn>
                  <a:cxn ang="0">
                    <a:pos x="75" y="35"/>
                  </a:cxn>
                  <a:cxn ang="0">
                    <a:pos x="75" y="33"/>
                  </a:cxn>
                  <a:cxn ang="0">
                    <a:pos x="77" y="31"/>
                  </a:cxn>
                  <a:cxn ang="0">
                    <a:pos x="79" y="30"/>
                  </a:cxn>
                  <a:cxn ang="0">
                    <a:pos x="80" y="30"/>
                  </a:cxn>
                  <a:cxn ang="0">
                    <a:pos x="78" y="28"/>
                  </a:cxn>
                  <a:cxn ang="0">
                    <a:pos x="77" y="27"/>
                  </a:cxn>
                  <a:cxn ang="0">
                    <a:pos x="76" y="27"/>
                  </a:cxn>
                  <a:cxn ang="0">
                    <a:pos x="76" y="27"/>
                  </a:cxn>
                  <a:cxn ang="0">
                    <a:pos x="74" y="26"/>
                  </a:cxn>
                  <a:cxn ang="0">
                    <a:pos x="74" y="24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1" y="21"/>
                  </a:cxn>
                  <a:cxn ang="0">
                    <a:pos x="72" y="20"/>
                  </a:cxn>
                  <a:cxn ang="0">
                    <a:pos x="72" y="18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1" y="16"/>
                  </a:cxn>
                  <a:cxn ang="0">
                    <a:pos x="73" y="15"/>
                  </a:cxn>
                  <a:cxn ang="0">
                    <a:pos x="73" y="12"/>
                  </a:cxn>
                  <a:cxn ang="0">
                    <a:pos x="73" y="11"/>
                  </a:cxn>
                  <a:cxn ang="0">
                    <a:pos x="74" y="10"/>
                  </a:cxn>
                  <a:cxn ang="0">
                    <a:pos x="75" y="10"/>
                  </a:cxn>
                  <a:cxn ang="0">
                    <a:pos x="74" y="9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0" y="7"/>
                  </a:cxn>
                  <a:cxn ang="0">
                    <a:pos x="70" y="6"/>
                  </a:cxn>
                  <a:cxn ang="0">
                    <a:pos x="68" y="3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5" y="0"/>
                  </a:cxn>
                  <a:cxn ang="0">
                    <a:pos x="10" y="11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11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4" y="37"/>
                  </a:cxn>
                  <a:cxn ang="0">
                    <a:pos x="7" y="52"/>
                  </a:cxn>
                  <a:cxn ang="0">
                    <a:pos x="20" y="49"/>
                  </a:cxn>
                </a:cxnLst>
                <a:rect l="0" t="0" r="r" b="b"/>
                <a:pathLst>
                  <a:path w="80" h="52">
                    <a:moveTo>
                      <a:pt x="20" y="49"/>
                    </a:moveTo>
                    <a:lnTo>
                      <a:pt x="56" y="42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8" y="39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1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6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6"/>
                    </a:lnTo>
                    <a:lnTo>
                      <a:pt x="73" y="15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9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10" y="11"/>
                    </a:lnTo>
                    <a:lnTo>
                      <a:pt x="9" y="7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4" y="37"/>
                    </a:lnTo>
                    <a:lnTo>
                      <a:pt x="7" y="52"/>
                    </a:lnTo>
                    <a:lnTo>
                      <a:pt x="20" y="4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3426" y="1569"/>
                <a:ext cx="618" cy="360"/>
              </a:xfrm>
              <a:custGeom>
                <a:avLst/>
                <a:gdLst/>
                <a:ahLst/>
                <a:cxnLst>
                  <a:cxn ang="0">
                    <a:pos x="32" y="56"/>
                  </a:cxn>
                  <a:cxn ang="0">
                    <a:pos x="26" y="56"/>
                  </a:cxn>
                  <a:cxn ang="0">
                    <a:pos x="23" y="57"/>
                  </a:cxn>
                  <a:cxn ang="0">
                    <a:pos x="6" y="56"/>
                  </a:cxn>
                  <a:cxn ang="0">
                    <a:pos x="9" y="52"/>
                  </a:cxn>
                  <a:cxn ang="0">
                    <a:pos x="11" y="49"/>
                  </a:cxn>
                  <a:cxn ang="0">
                    <a:pos x="20" y="41"/>
                  </a:cxn>
                  <a:cxn ang="0">
                    <a:pos x="22" y="44"/>
                  </a:cxn>
                  <a:cxn ang="0">
                    <a:pos x="28" y="44"/>
                  </a:cxn>
                  <a:cxn ang="0">
                    <a:pos x="30" y="44"/>
                  </a:cxn>
                  <a:cxn ang="0">
                    <a:pos x="35" y="42"/>
                  </a:cxn>
                  <a:cxn ang="0">
                    <a:pos x="37" y="41"/>
                  </a:cxn>
                  <a:cxn ang="0">
                    <a:pos x="43" y="36"/>
                  </a:cxn>
                  <a:cxn ang="0">
                    <a:pos x="45" y="29"/>
                  </a:cxn>
                  <a:cxn ang="0">
                    <a:pos x="50" y="19"/>
                  </a:cxn>
                  <a:cxn ang="0">
                    <a:pos x="53" y="20"/>
                  </a:cxn>
                  <a:cxn ang="0">
                    <a:pos x="56" y="12"/>
                  </a:cxn>
                  <a:cxn ang="0">
                    <a:pos x="59" y="10"/>
                  </a:cxn>
                  <a:cxn ang="0">
                    <a:pos x="62" y="6"/>
                  </a:cxn>
                  <a:cxn ang="0">
                    <a:pos x="62" y="1"/>
                  </a:cxn>
                  <a:cxn ang="0">
                    <a:pos x="69" y="4"/>
                  </a:cxn>
                  <a:cxn ang="0">
                    <a:pos x="70" y="1"/>
                  </a:cxn>
                  <a:cxn ang="0">
                    <a:pos x="74" y="2"/>
                  </a:cxn>
                  <a:cxn ang="0">
                    <a:pos x="77" y="5"/>
                  </a:cxn>
                  <a:cxn ang="0">
                    <a:pos x="81" y="8"/>
                  </a:cxn>
                  <a:cxn ang="0">
                    <a:pos x="78" y="14"/>
                  </a:cxn>
                  <a:cxn ang="0">
                    <a:pos x="82" y="15"/>
                  </a:cxn>
                  <a:cxn ang="0">
                    <a:pos x="85" y="18"/>
                  </a:cxn>
                  <a:cxn ang="0">
                    <a:pos x="88" y="18"/>
                  </a:cxn>
                  <a:cxn ang="0">
                    <a:pos x="93" y="20"/>
                  </a:cxn>
                  <a:cxn ang="0">
                    <a:pos x="94" y="23"/>
                  </a:cxn>
                  <a:cxn ang="0">
                    <a:pos x="93" y="26"/>
                  </a:cxn>
                  <a:cxn ang="0">
                    <a:pos x="96" y="29"/>
                  </a:cxn>
                  <a:cxn ang="0">
                    <a:pos x="94" y="30"/>
                  </a:cxn>
                  <a:cxn ang="0">
                    <a:pos x="94" y="31"/>
                  </a:cxn>
                  <a:cxn ang="0">
                    <a:pos x="93" y="32"/>
                  </a:cxn>
                  <a:cxn ang="0">
                    <a:pos x="95" y="34"/>
                  </a:cxn>
                  <a:cxn ang="0">
                    <a:pos x="95" y="37"/>
                  </a:cxn>
                  <a:cxn ang="0">
                    <a:pos x="93" y="37"/>
                  </a:cxn>
                  <a:cxn ang="0">
                    <a:pos x="96" y="38"/>
                  </a:cxn>
                  <a:cxn ang="0">
                    <a:pos x="101" y="37"/>
                  </a:cxn>
                  <a:cxn ang="0">
                    <a:pos x="102" y="43"/>
                  </a:cxn>
                </a:cxnLst>
                <a:rect l="0" t="0" r="r" b="b"/>
                <a:pathLst>
                  <a:path w="103" h="60">
                    <a:moveTo>
                      <a:pt x="102" y="44"/>
                    </a:moveTo>
                    <a:lnTo>
                      <a:pt x="68" y="50"/>
                    </a:lnTo>
                    <a:lnTo>
                      <a:pt x="32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2" y="48"/>
                    </a:lnTo>
                    <a:lnTo>
                      <a:pt x="19" y="42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5" y="42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7" y="41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43" y="36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4" y="18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13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2"/>
                    </a:lnTo>
                    <a:lnTo>
                      <a:pt x="73" y="3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79" y="12"/>
                    </a:lnTo>
                    <a:lnTo>
                      <a:pt x="78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5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5" y="27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6" y="34"/>
                    </a:lnTo>
                    <a:lnTo>
                      <a:pt x="97" y="35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3" y="36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3" y="42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2" y="4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3365" y="1833"/>
                <a:ext cx="715" cy="306"/>
              </a:xfrm>
              <a:custGeom>
                <a:avLst/>
                <a:gdLst/>
                <a:ahLst/>
                <a:cxnLst>
                  <a:cxn ang="0">
                    <a:pos x="1" y="41"/>
                  </a:cxn>
                  <a:cxn ang="0">
                    <a:pos x="3" y="39"/>
                  </a:cxn>
                  <a:cxn ang="0">
                    <a:pos x="5" y="36"/>
                  </a:cxn>
                  <a:cxn ang="0">
                    <a:pos x="14" y="31"/>
                  </a:cxn>
                  <a:cxn ang="0">
                    <a:pos x="17" y="27"/>
                  </a:cxn>
                  <a:cxn ang="0">
                    <a:pos x="19" y="26"/>
                  </a:cxn>
                  <a:cxn ang="0">
                    <a:pos x="21" y="25"/>
                  </a:cxn>
                  <a:cxn ang="0">
                    <a:pos x="23" y="24"/>
                  </a:cxn>
                  <a:cxn ang="0">
                    <a:pos x="28" y="22"/>
                  </a:cxn>
                  <a:cxn ang="0">
                    <a:pos x="32" y="16"/>
                  </a:cxn>
                  <a:cxn ang="0">
                    <a:pos x="33" y="13"/>
                  </a:cxn>
                  <a:cxn ang="0">
                    <a:pos x="36" y="12"/>
                  </a:cxn>
                  <a:cxn ang="0">
                    <a:pos x="42" y="12"/>
                  </a:cxn>
                  <a:cxn ang="0">
                    <a:pos x="112" y="0"/>
                  </a:cxn>
                  <a:cxn ang="0">
                    <a:pos x="114" y="1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09" y="8"/>
                  </a:cxn>
                  <a:cxn ang="0">
                    <a:pos x="105" y="11"/>
                  </a:cxn>
                  <a:cxn ang="0">
                    <a:pos x="106" y="11"/>
                  </a:cxn>
                  <a:cxn ang="0">
                    <a:pos x="112" y="9"/>
                  </a:cxn>
                  <a:cxn ang="0">
                    <a:pos x="114" y="10"/>
                  </a:cxn>
                  <a:cxn ang="0">
                    <a:pos x="115" y="11"/>
                  </a:cxn>
                  <a:cxn ang="0">
                    <a:pos x="118" y="9"/>
                  </a:cxn>
                  <a:cxn ang="0">
                    <a:pos x="119" y="14"/>
                  </a:cxn>
                  <a:cxn ang="0">
                    <a:pos x="117" y="17"/>
                  </a:cxn>
                  <a:cxn ang="0">
                    <a:pos x="114" y="19"/>
                  </a:cxn>
                  <a:cxn ang="0">
                    <a:pos x="110" y="19"/>
                  </a:cxn>
                  <a:cxn ang="0">
                    <a:pos x="109" y="18"/>
                  </a:cxn>
                  <a:cxn ang="0">
                    <a:pos x="108" y="17"/>
                  </a:cxn>
                  <a:cxn ang="0">
                    <a:pos x="108" y="20"/>
                  </a:cxn>
                  <a:cxn ang="0">
                    <a:pos x="109" y="21"/>
                  </a:cxn>
                  <a:cxn ang="0">
                    <a:pos x="110" y="24"/>
                  </a:cxn>
                  <a:cxn ang="0">
                    <a:pos x="105" y="27"/>
                  </a:cxn>
                  <a:cxn ang="0">
                    <a:pos x="105" y="28"/>
                  </a:cxn>
                  <a:cxn ang="0">
                    <a:pos x="112" y="26"/>
                  </a:cxn>
                  <a:cxn ang="0">
                    <a:pos x="114" y="26"/>
                  </a:cxn>
                  <a:cxn ang="0">
                    <a:pos x="108" y="31"/>
                  </a:cxn>
                  <a:cxn ang="0">
                    <a:pos x="102" y="36"/>
                  </a:cxn>
                  <a:cxn ang="0">
                    <a:pos x="101" y="37"/>
                  </a:cxn>
                  <a:cxn ang="0">
                    <a:pos x="96" y="44"/>
                  </a:cxn>
                  <a:cxn ang="0">
                    <a:pos x="93" y="49"/>
                  </a:cxn>
                  <a:cxn ang="0">
                    <a:pos x="69" y="38"/>
                  </a:cxn>
                  <a:cxn ang="0">
                    <a:pos x="50" y="36"/>
                  </a:cxn>
                  <a:cxn ang="0">
                    <a:pos x="48" y="35"/>
                  </a:cxn>
                  <a:cxn ang="0">
                    <a:pos x="30" y="37"/>
                  </a:cxn>
                  <a:cxn ang="0">
                    <a:pos x="26" y="40"/>
                  </a:cxn>
                  <a:cxn ang="0">
                    <a:pos x="0" y="45"/>
                  </a:cxn>
                </a:cxnLst>
                <a:rect l="0" t="0" r="r" b="b"/>
                <a:pathLst>
                  <a:path w="119" h="51">
                    <a:moveTo>
                      <a:pt x="0" y="45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78" y="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3" y="4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09" y="7"/>
                    </a:lnTo>
                    <a:lnTo>
                      <a:pt x="109" y="8"/>
                    </a:lnTo>
                    <a:lnTo>
                      <a:pt x="107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5" y="10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8" y="10"/>
                    </a:lnTo>
                    <a:lnTo>
                      <a:pt x="119" y="13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08" y="17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10" y="22"/>
                    </a:lnTo>
                    <a:lnTo>
                      <a:pt x="109" y="23"/>
                    </a:lnTo>
                    <a:lnTo>
                      <a:pt x="110" y="24"/>
                    </a:lnTo>
                    <a:lnTo>
                      <a:pt x="107" y="27"/>
                    </a:lnTo>
                    <a:lnTo>
                      <a:pt x="106" y="27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9" y="27"/>
                    </a:lnTo>
                    <a:lnTo>
                      <a:pt x="112" y="26"/>
                    </a:lnTo>
                    <a:lnTo>
                      <a:pt x="112" y="25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8" y="31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2" y="36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99" y="39"/>
                    </a:lnTo>
                    <a:lnTo>
                      <a:pt x="97" y="40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69" y="38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9" y="38"/>
                    </a:lnTo>
                    <a:lnTo>
                      <a:pt x="26" y="39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0" y="42"/>
                    </a:lnTo>
                    <a:lnTo>
                      <a:pt x="0" y="4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474" y="2043"/>
                <a:ext cx="414" cy="312"/>
              </a:xfrm>
              <a:custGeom>
                <a:avLst/>
                <a:gdLst/>
                <a:ahLst/>
                <a:cxnLst>
                  <a:cxn ang="0">
                    <a:pos x="40" y="52"/>
                  </a:cxn>
                  <a:cxn ang="0">
                    <a:pos x="38" y="52"/>
                  </a:cxn>
                  <a:cxn ang="0">
                    <a:pos x="37" y="48"/>
                  </a:cxn>
                  <a:cxn ang="0">
                    <a:pos x="33" y="44"/>
                  </a:cxn>
                  <a:cxn ang="0">
                    <a:pos x="30" y="39"/>
                  </a:cxn>
                  <a:cxn ang="0">
                    <a:pos x="28" y="37"/>
                  </a:cxn>
                  <a:cxn ang="0">
                    <a:pos x="25" y="34"/>
                  </a:cxn>
                  <a:cxn ang="0">
                    <a:pos x="23" y="32"/>
                  </a:cxn>
                  <a:cxn ang="0">
                    <a:pos x="21" y="30"/>
                  </a:cxn>
                  <a:cxn ang="0">
                    <a:pos x="15" y="25"/>
                  </a:cxn>
                  <a:cxn ang="0">
                    <a:pos x="12" y="23"/>
                  </a:cxn>
                  <a:cxn ang="0">
                    <a:pos x="9" y="18"/>
                  </a:cxn>
                  <a:cxn ang="0">
                    <a:pos x="7" y="16"/>
                  </a:cxn>
                  <a:cxn ang="0">
                    <a:pos x="1" y="14"/>
                  </a:cxn>
                  <a:cxn ang="0">
                    <a:pos x="1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8" y="5"/>
                  </a:cxn>
                  <a:cxn ang="0">
                    <a:pos x="11" y="3"/>
                  </a:cxn>
                  <a:cxn ang="0">
                    <a:pos x="12" y="2"/>
                  </a:cxn>
                  <a:cxn ang="0">
                    <a:pos x="30" y="0"/>
                  </a:cxn>
                  <a:cxn ang="0">
                    <a:pos x="31" y="2"/>
                  </a:cxn>
                  <a:cxn ang="0">
                    <a:pos x="35" y="3"/>
                  </a:cxn>
                  <a:cxn ang="0">
                    <a:pos x="51" y="3"/>
                  </a:cxn>
                  <a:cxn ang="0">
                    <a:pos x="68" y="16"/>
                  </a:cxn>
                  <a:cxn ang="0">
                    <a:pos x="65" y="19"/>
                  </a:cxn>
                  <a:cxn ang="0">
                    <a:pos x="63" y="24"/>
                  </a:cxn>
                  <a:cxn ang="0">
                    <a:pos x="62" y="28"/>
                  </a:cxn>
                  <a:cxn ang="0">
                    <a:pos x="61" y="30"/>
                  </a:cxn>
                  <a:cxn ang="0">
                    <a:pos x="60" y="31"/>
                  </a:cxn>
                  <a:cxn ang="0">
                    <a:pos x="58" y="32"/>
                  </a:cxn>
                  <a:cxn ang="0">
                    <a:pos x="57" y="35"/>
                  </a:cxn>
                  <a:cxn ang="0">
                    <a:pos x="53" y="39"/>
                  </a:cxn>
                  <a:cxn ang="0">
                    <a:pos x="50" y="41"/>
                  </a:cxn>
                  <a:cxn ang="0">
                    <a:pos x="48" y="43"/>
                  </a:cxn>
                  <a:cxn ang="0">
                    <a:pos x="46" y="44"/>
                  </a:cxn>
                  <a:cxn ang="0">
                    <a:pos x="46" y="45"/>
                  </a:cxn>
                  <a:cxn ang="0">
                    <a:pos x="45" y="46"/>
                  </a:cxn>
                  <a:cxn ang="0">
                    <a:pos x="43" y="48"/>
                  </a:cxn>
                  <a:cxn ang="0">
                    <a:pos x="43" y="48"/>
                  </a:cxn>
                  <a:cxn ang="0">
                    <a:pos x="43" y="49"/>
                  </a:cxn>
                  <a:cxn ang="0">
                    <a:pos x="43" y="50"/>
                  </a:cxn>
                  <a:cxn ang="0">
                    <a:pos x="42" y="51"/>
                  </a:cxn>
                  <a:cxn ang="0">
                    <a:pos x="41" y="52"/>
                  </a:cxn>
                </a:cxnLst>
                <a:rect l="0" t="0" r="r" b="b"/>
                <a:pathLst>
                  <a:path w="69" h="52">
                    <a:moveTo>
                      <a:pt x="41" y="52"/>
                    </a:moveTo>
                    <a:lnTo>
                      <a:pt x="40" y="52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51" y="3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8" y="32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4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49" y="42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5" y="46"/>
                    </a:lnTo>
                    <a:lnTo>
                      <a:pt x="44" y="47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1" y="5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282" y="2085"/>
                <a:ext cx="444" cy="462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12" y="44"/>
                  </a:cxn>
                  <a:cxn ang="0">
                    <a:pos x="13" y="46"/>
                  </a:cxn>
                  <a:cxn ang="0">
                    <a:pos x="14" y="48"/>
                  </a:cxn>
                  <a:cxn ang="0">
                    <a:pos x="15" y="50"/>
                  </a:cxn>
                  <a:cxn ang="0">
                    <a:pos x="14" y="55"/>
                  </a:cxn>
                  <a:cxn ang="0">
                    <a:pos x="13" y="60"/>
                  </a:cxn>
                  <a:cxn ang="0">
                    <a:pos x="14" y="68"/>
                  </a:cxn>
                  <a:cxn ang="0">
                    <a:pos x="16" y="72"/>
                  </a:cxn>
                  <a:cxn ang="0">
                    <a:pos x="18" y="74"/>
                  </a:cxn>
                  <a:cxn ang="0">
                    <a:pos x="19" y="76"/>
                  </a:cxn>
                  <a:cxn ang="0">
                    <a:pos x="58" y="76"/>
                  </a:cxn>
                  <a:cxn ang="0">
                    <a:pos x="61" y="77"/>
                  </a:cxn>
                  <a:cxn ang="0">
                    <a:pos x="60" y="71"/>
                  </a:cxn>
                  <a:cxn ang="0">
                    <a:pos x="61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67" y="65"/>
                  </a:cxn>
                  <a:cxn ang="0">
                    <a:pos x="68" y="62"/>
                  </a:cxn>
                  <a:cxn ang="0">
                    <a:pos x="70" y="53"/>
                  </a:cxn>
                  <a:cxn ang="0">
                    <a:pos x="72" y="48"/>
                  </a:cxn>
                  <a:cxn ang="0">
                    <a:pos x="74" y="47"/>
                  </a:cxn>
                  <a:cxn ang="0">
                    <a:pos x="73" y="46"/>
                  </a:cxn>
                  <a:cxn ang="0">
                    <a:pos x="72" y="45"/>
                  </a:cxn>
                  <a:cxn ang="0">
                    <a:pos x="70" y="45"/>
                  </a:cxn>
                  <a:cxn ang="0">
                    <a:pos x="69" y="41"/>
                  </a:cxn>
                  <a:cxn ang="0">
                    <a:pos x="65" y="37"/>
                  </a:cxn>
                  <a:cxn ang="0">
                    <a:pos x="62" y="32"/>
                  </a:cxn>
                  <a:cxn ang="0">
                    <a:pos x="60" y="30"/>
                  </a:cxn>
                  <a:cxn ang="0">
                    <a:pos x="57" y="27"/>
                  </a:cxn>
                  <a:cxn ang="0">
                    <a:pos x="55" y="25"/>
                  </a:cxn>
                  <a:cxn ang="0">
                    <a:pos x="53" y="23"/>
                  </a:cxn>
                  <a:cxn ang="0">
                    <a:pos x="47" y="18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9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74" h="77">
                    <a:moveTo>
                      <a:pt x="0" y="5"/>
                    </a:moveTo>
                    <a:lnTo>
                      <a:pt x="10" y="41"/>
                    </a:lnTo>
                    <a:lnTo>
                      <a:pt x="11" y="41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4" y="52"/>
                    </a:lnTo>
                    <a:lnTo>
                      <a:pt x="14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7" y="72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9" y="76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9" y="76"/>
                    </a:lnTo>
                    <a:lnTo>
                      <a:pt x="61" y="77"/>
                    </a:lnTo>
                    <a:lnTo>
                      <a:pt x="61" y="75"/>
                    </a:lnTo>
                    <a:lnTo>
                      <a:pt x="60" y="71"/>
                    </a:lnTo>
                    <a:lnTo>
                      <a:pt x="60" y="70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4" y="69"/>
                    </a:lnTo>
                    <a:lnTo>
                      <a:pt x="67" y="69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8" y="62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3" y="47"/>
                    </a:lnTo>
                    <a:lnTo>
                      <a:pt x="74" y="47"/>
                    </a:lnTo>
                    <a:lnTo>
                      <a:pt x="74" y="46"/>
                    </a:lnTo>
                    <a:lnTo>
                      <a:pt x="73" y="46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5"/>
                    </a:lnTo>
                    <a:lnTo>
                      <a:pt x="69" y="44"/>
                    </a:lnTo>
                    <a:lnTo>
                      <a:pt x="69" y="41"/>
                    </a:lnTo>
                    <a:lnTo>
                      <a:pt x="67" y="38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58" y="29"/>
                    </a:lnTo>
                    <a:lnTo>
                      <a:pt x="57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2" y="6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14" y="3"/>
                    </a:lnTo>
                    <a:lnTo>
                      <a:pt x="0" y="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150" y="2493"/>
                <a:ext cx="744" cy="56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4" y="15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7" y="18"/>
                  </a:cxn>
                  <a:cxn ang="0">
                    <a:pos x="9" y="15"/>
                  </a:cxn>
                  <a:cxn ang="0">
                    <a:pos x="11" y="15"/>
                  </a:cxn>
                  <a:cxn ang="0">
                    <a:pos x="10" y="17"/>
                  </a:cxn>
                  <a:cxn ang="0">
                    <a:pos x="19" y="14"/>
                  </a:cxn>
                  <a:cxn ang="0">
                    <a:pos x="19" y="16"/>
                  </a:cxn>
                  <a:cxn ang="0">
                    <a:pos x="25" y="17"/>
                  </a:cxn>
                  <a:cxn ang="0">
                    <a:pos x="29" y="18"/>
                  </a:cxn>
                  <a:cxn ang="0">
                    <a:pos x="32" y="19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35" y="25"/>
                  </a:cxn>
                  <a:cxn ang="0">
                    <a:pos x="35" y="26"/>
                  </a:cxn>
                  <a:cxn ang="0">
                    <a:pos x="41" y="24"/>
                  </a:cxn>
                  <a:cxn ang="0">
                    <a:pos x="50" y="21"/>
                  </a:cxn>
                  <a:cxn ang="0">
                    <a:pos x="51" y="18"/>
                  </a:cxn>
                  <a:cxn ang="0">
                    <a:pos x="62" y="21"/>
                  </a:cxn>
                  <a:cxn ang="0">
                    <a:pos x="69" y="28"/>
                  </a:cxn>
                  <a:cxn ang="0">
                    <a:pos x="74" y="30"/>
                  </a:cxn>
                  <a:cxn ang="0">
                    <a:pos x="77" y="36"/>
                  </a:cxn>
                  <a:cxn ang="0">
                    <a:pos x="77" y="48"/>
                  </a:cxn>
                  <a:cxn ang="0">
                    <a:pos x="80" y="55"/>
                  </a:cxn>
                  <a:cxn ang="0">
                    <a:pos x="79" y="50"/>
                  </a:cxn>
                  <a:cxn ang="0">
                    <a:pos x="82" y="52"/>
                  </a:cxn>
                  <a:cxn ang="0">
                    <a:pos x="84" y="50"/>
                  </a:cxn>
                  <a:cxn ang="0">
                    <a:pos x="83" y="53"/>
                  </a:cxn>
                  <a:cxn ang="0">
                    <a:pos x="81" y="57"/>
                  </a:cxn>
                  <a:cxn ang="0">
                    <a:pos x="83" y="61"/>
                  </a:cxn>
                  <a:cxn ang="0">
                    <a:pos x="90" y="68"/>
                  </a:cxn>
                  <a:cxn ang="0">
                    <a:pos x="92" y="69"/>
                  </a:cxn>
                  <a:cxn ang="0">
                    <a:pos x="94" y="74"/>
                  </a:cxn>
                  <a:cxn ang="0">
                    <a:pos x="99" y="82"/>
                  </a:cxn>
                  <a:cxn ang="0">
                    <a:pos x="109" y="89"/>
                  </a:cxn>
                  <a:cxn ang="0">
                    <a:pos x="112" y="91"/>
                  </a:cxn>
                  <a:cxn ang="0">
                    <a:pos x="111" y="91"/>
                  </a:cxn>
                  <a:cxn ang="0">
                    <a:pos x="110" y="92"/>
                  </a:cxn>
                  <a:cxn ang="0">
                    <a:pos x="113" y="93"/>
                  </a:cxn>
                  <a:cxn ang="0">
                    <a:pos x="122" y="88"/>
                  </a:cxn>
                  <a:cxn ang="0">
                    <a:pos x="122" y="83"/>
                  </a:cxn>
                  <a:cxn ang="0">
                    <a:pos x="122" y="74"/>
                  </a:cxn>
                  <a:cxn ang="0">
                    <a:pos x="121" y="61"/>
                  </a:cxn>
                  <a:cxn ang="0">
                    <a:pos x="114" y="48"/>
                  </a:cxn>
                  <a:cxn ang="0">
                    <a:pos x="111" y="43"/>
                  </a:cxn>
                  <a:cxn ang="0">
                    <a:pos x="111" y="38"/>
                  </a:cxn>
                  <a:cxn ang="0">
                    <a:pos x="104" y="29"/>
                  </a:cxn>
                  <a:cxn ang="0">
                    <a:pos x="99" y="24"/>
                  </a:cxn>
                  <a:cxn ang="0">
                    <a:pos x="93" y="8"/>
                  </a:cxn>
                  <a:cxn ang="0">
                    <a:pos x="91" y="6"/>
                  </a:cxn>
                  <a:cxn ang="0">
                    <a:pos x="89" y="1"/>
                  </a:cxn>
                  <a:cxn ang="0">
                    <a:pos x="83" y="1"/>
                  </a:cxn>
                  <a:cxn ang="0">
                    <a:pos x="83" y="7"/>
                  </a:cxn>
                  <a:cxn ang="0">
                    <a:pos x="80" y="8"/>
                  </a:cxn>
                  <a:cxn ang="0">
                    <a:pos x="40" y="7"/>
                  </a:cxn>
                  <a:cxn ang="0">
                    <a:pos x="38" y="4"/>
                  </a:cxn>
                </a:cxnLst>
                <a:rect l="0" t="0" r="r" b="b"/>
                <a:pathLst>
                  <a:path w="124" h="94">
                    <a:moveTo>
                      <a:pt x="38" y="4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3" y="16"/>
                    </a:lnTo>
                    <a:lnTo>
                      <a:pt x="25" y="17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55" y="17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5"/>
                    </a:lnTo>
                    <a:lnTo>
                      <a:pt x="69" y="28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4" y="30"/>
                    </a:lnTo>
                    <a:lnTo>
                      <a:pt x="77" y="34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8" y="44"/>
                    </a:lnTo>
                    <a:lnTo>
                      <a:pt x="77" y="48"/>
                    </a:lnTo>
                    <a:lnTo>
                      <a:pt x="77" y="52"/>
                    </a:lnTo>
                    <a:lnTo>
                      <a:pt x="78" y="53"/>
                    </a:lnTo>
                    <a:lnTo>
                      <a:pt x="80" y="55"/>
                    </a:lnTo>
                    <a:lnTo>
                      <a:pt x="81" y="53"/>
                    </a:lnTo>
                    <a:lnTo>
                      <a:pt x="80" y="52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49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3" y="54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9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6" y="66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2" y="69"/>
                    </a:lnTo>
                    <a:lnTo>
                      <a:pt x="92" y="70"/>
                    </a:lnTo>
                    <a:lnTo>
                      <a:pt x="93" y="73"/>
                    </a:lnTo>
                    <a:lnTo>
                      <a:pt x="94" y="74"/>
                    </a:lnTo>
                    <a:lnTo>
                      <a:pt x="96" y="74"/>
                    </a:lnTo>
                    <a:lnTo>
                      <a:pt x="99" y="82"/>
                    </a:lnTo>
                    <a:lnTo>
                      <a:pt x="99" y="82"/>
                    </a:lnTo>
                    <a:lnTo>
                      <a:pt x="103" y="83"/>
                    </a:lnTo>
                    <a:lnTo>
                      <a:pt x="104" y="84"/>
                    </a:lnTo>
                    <a:lnTo>
                      <a:pt x="109" y="89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2" y="91"/>
                    </a:lnTo>
                    <a:lnTo>
                      <a:pt x="112" y="92"/>
                    </a:lnTo>
                    <a:lnTo>
                      <a:pt x="111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2" y="94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21" y="90"/>
                    </a:lnTo>
                    <a:lnTo>
                      <a:pt x="122" y="88"/>
                    </a:lnTo>
                    <a:lnTo>
                      <a:pt x="122" y="88"/>
                    </a:lnTo>
                    <a:lnTo>
                      <a:pt x="121" y="84"/>
                    </a:lnTo>
                    <a:lnTo>
                      <a:pt x="122" y="83"/>
                    </a:lnTo>
                    <a:lnTo>
                      <a:pt x="123" y="80"/>
                    </a:lnTo>
                    <a:lnTo>
                      <a:pt x="124" y="80"/>
                    </a:lnTo>
                    <a:lnTo>
                      <a:pt x="122" y="74"/>
                    </a:lnTo>
                    <a:lnTo>
                      <a:pt x="123" y="71"/>
                    </a:lnTo>
                    <a:lnTo>
                      <a:pt x="123" y="66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17" y="54"/>
                    </a:lnTo>
                    <a:lnTo>
                      <a:pt x="114" y="48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11" y="38"/>
                    </a:lnTo>
                    <a:lnTo>
                      <a:pt x="111" y="37"/>
                    </a:lnTo>
                    <a:lnTo>
                      <a:pt x="106" y="31"/>
                    </a:lnTo>
                    <a:lnTo>
                      <a:pt x="104" y="29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99" y="24"/>
                    </a:lnTo>
                    <a:lnTo>
                      <a:pt x="96" y="17"/>
                    </a:lnTo>
                    <a:lnTo>
                      <a:pt x="95" y="14"/>
                    </a:lnTo>
                    <a:lnTo>
                      <a:pt x="93" y="8"/>
                    </a:lnTo>
                    <a:lnTo>
                      <a:pt x="93" y="7"/>
                    </a:lnTo>
                    <a:lnTo>
                      <a:pt x="92" y="7"/>
                    </a:lnTo>
                    <a:lnTo>
                      <a:pt x="91" y="6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6" y="1"/>
                    </a:lnTo>
                    <a:lnTo>
                      <a:pt x="84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41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4"/>
                    </a:lnTo>
                    <a:lnTo>
                      <a:pt x="38" y="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702" y="1503"/>
                <a:ext cx="372" cy="180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10"/>
                  </a:cxn>
                  <a:cxn ang="0">
                    <a:pos x="14" y="10"/>
                  </a:cxn>
                  <a:cxn ang="0">
                    <a:pos x="19" y="7"/>
                  </a:cxn>
                  <a:cxn ang="0">
                    <a:pos x="21" y="8"/>
                  </a:cxn>
                  <a:cxn ang="0">
                    <a:pos x="22" y="9"/>
                  </a:cxn>
                  <a:cxn ang="0">
                    <a:pos x="24" y="12"/>
                  </a:cxn>
                  <a:cxn ang="0">
                    <a:pos x="25" y="12"/>
                  </a:cxn>
                  <a:cxn ang="0">
                    <a:pos x="28" y="13"/>
                  </a:cxn>
                  <a:cxn ang="0">
                    <a:pos x="29" y="16"/>
                  </a:cxn>
                  <a:cxn ang="0">
                    <a:pos x="32" y="17"/>
                  </a:cxn>
                  <a:cxn ang="0">
                    <a:pos x="35" y="19"/>
                  </a:cxn>
                  <a:cxn ang="0">
                    <a:pos x="33" y="23"/>
                  </a:cxn>
                  <a:cxn ang="0">
                    <a:pos x="33" y="27"/>
                  </a:cxn>
                  <a:cxn ang="0">
                    <a:pos x="36" y="26"/>
                  </a:cxn>
                  <a:cxn ang="0">
                    <a:pos x="38" y="28"/>
                  </a:cxn>
                  <a:cxn ang="0">
                    <a:pos x="40" y="28"/>
                  </a:cxn>
                  <a:cxn ang="0">
                    <a:pos x="45" y="29"/>
                  </a:cxn>
                  <a:cxn ang="0">
                    <a:pos x="47" y="29"/>
                  </a:cxn>
                  <a:cxn ang="0">
                    <a:pos x="46" y="28"/>
                  </a:cxn>
                  <a:cxn ang="0">
                    <a:pos x="44" y="26"/>
                  </a:cxn>
                  <a:cxn ang="0">
                    <a:pos x="44" y="25"/>
                  </a:cxn>
                  <a:cxn ang="0">
                    <a:pos x="45" y="24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41" y="13"/>
                  </a:cxn>
                  <a:cxn ang="0">
                    <a:pos x="41" y="12"/>
                  </a:cxn>
                  <a:cxn ang="0">
                    <a:pos x="41" y="10"/>
                  </a:cxn>
                  <a:cxn ang="0">
                    <a:pos x="42" y="8"/>
                  </a:cxn>
                  <a:cxn ang="0">
                    <a:pos x="44" y="6"/>
                  </a:cxn>
                  <a:cxn ang="0">
                    <a:pos x="46" y="4"/>
                  </a:cxn>
                  <a:cxn ang="0">
                    <a:pos x="46" y="7"/>
                  </a:cxn>
                  <a:cxn ang="0">
                    <a:pos x="44" y="9"/>
                  </a:cxn>
                  <a:cxn ang="0">
                    <a:pos x="44" y="12"/>
                  </a:cxn>
                  <a:cxn ang="0">
                    <a:pos x="46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6" y="20"/>
                  </a:cxn>
                  <a:cxn ang="0">
                    <a:pos x="46" y="22"/>
                  </a:cxn>
                  <a:cxn ang="0">
                    <a:pos x="49" y="25"/>
                  </a:cxn>
                  <a:cxn ang="0">
                    <a:pos x="50" y="25"/>
                  </a:cxn>
                  <a:cxn ang="0">
                    <a:pos x="52" y="25"/>
                  </a:cxn>
                  <a:cxn ang="0">
                    <a:pos x="53" y="28"/>
                  </a:cxn>
                  <a:cxn ang="0">
                    <a:pos x="53" y="30"/>
                  </a:cxn>
                  <a:cxn ang="0">
                    <a:pos x="55" y="30"/>
                  </a:cxn>
                  <a:cxn ang="0">
                    <a:pos x="61" y="27"/>
                  </a:cxn>
                  <a:cxn ang="0">
                    <a:pos x="61" y="25"/>
                  </a:cxn>
                  <a:cxn ang="0">
                    <a:pos x="62" y="19"/>
                  </a:cxn>
                  <a:cxn ang="0">
                    <a:pos x="47" y="0"/>
                  </a:cxn>
                </a:cxnLst>
                <a:rect l="0" t="0" r="r" b="b"/>
                <a:pathLst>
                  <a:path w="62" h="30">
                    <a:moveTo>
                      <a:pt x="47" y="0"/>
                    </a:moveTo>
                    <a:lnTo>
                      <a:pt x="36" y="2"/>
                    </a:lnTo>
                    <a:lnTo>
                      <a:pt x="0" y="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4" y="18"/>
                    </a:lnTo>
                    <a:lnTo>
                      <a:pt x="35" y="19"/>
                    </a:lnTo>
                    <a:lnTo>
                      <a:pt x="35" y="20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6" y="26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2" y="22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7" y="24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6" y="29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53" y="21"/>
                    </a:lnTo>
                    <a:lnTo>
                      <a:pt x="47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984" y="1485"/>
                <a:ext cx="90" cy="144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21"/>
                  </a:cxn>
                  <a:cxn ang="0">
                    <a:pos x="14" y="18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7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4"/>
                  </a:cxn>
                  <a:cxn ang="0">
                    <a:pos x="15" y="22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lnTo>
                      <a:pt x="15" y="21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4"/>
                    </a:lnTo>
                    <a:lnTo>
                      <a:pt x="15" y="2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008" y="1323"/>
                <a:ext cx="108" cy="24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2" y="34"/>
                  </a:cxn>
                  <a:cxn ang="0">
                    <a:pos x="6" y="36"/>
                  </a:cxn>
                  <a:cxn ang="0">
                    <a:pos x="9" y="37"/>
                  </a:cxn>
                  <a:cxn ang="0">
                    <a:pos x="10" y="39"/>
                  </a:cxn>
                  <a:cxn ang="0">
                    <a:pos x="11" y="41"/>
                  </a:cxn>
                  <a:cxn ang="0">
                    <a:pos x="13" y="38"/>
                  </a:cxn>
                  <a:cxn ang="0">
                    <a:pos x="14" y="34"/>
                  </a:cxn>
                  <a:cxn ang="0">
                    <a:pos x="17" y="29"/>
                  </a:cxn>
                  <a:cxn ang="0">
                    <a:pos x="18" y="25"/>
                  </a:cxn>
                  <a:cxn ang="0">
                    <a:pos x="18" y="18"/>
                  </a:cxn>
                  <a:cxn ang="0">
                    <a:pos x="17" y="13"/>
                  </a:cxn>
                  <a:cxn ang="0">
                    <a:pos x="14" y="14"/>
                  </a:cxn>
                  <a:cxn ang="0">
                    <a:pos x="13" y="13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4" y="10"/>
                  </a:cxn>
                  <a:cxn ang="0">
                    <a:pos x="15" y="7"/>
                  </a:cxn>
                  <a:cxn ang="0">
                    <a:pos x="16" y="5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5" y="17"/>
                  </a:cxn>
                  <a:cxn ang="0">
                    <a:pos x="7" y="18"/>
                  </a:cxn>
                  <a:cxn ang="0">
                    <a:pos x="8" y="20"/>
                  </a:cxn>
                  <a:cxn ang="0">
                    <a:pos x="4" y="23"/>
                  </a:cxn>
                  <a:cxn ang="0">
                    <a:pos x="1" y="27"/>
                  </a:cxn>
                </a:cxnLst>
                <a:rect l="0" t="0" r="r" b="b"/>
                <a:pathLst>
                  <a:path w="18" h="41">
                    <a:moveTo>
                      <a:pt x="1" y="27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4" y="34"/>
                    </a:lnTo>
                    <a:lnTo>
                      <a:pt x="15" y="32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1" y="2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4110" y="1203"/>
                <a:ext cx="138" cy="1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20" y="0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2" y="10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1" y="12"/>
                  </a:cxn>
                  <a:cxn ang="0">
                    <a:pos x="17" y="13"/>
                  </a:cxn>
                  <a:cxn ang="0">
                    <a:pos x="16" y="13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5" y="14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3" y="22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1" y="17"/>
                  </a:cxn>
                  <a:cxn ang="0">
                    <a:pos x="0" y="5"/>
                  </a:cxn>
                </a:cxnLst>
                <a:rect l="0" t="0" r="r" b="b"/>
                <a:pathLst>
                  <a:path w="23" h="23">
                    <a:moveTo>
                      <a:pt x="0" y="5"/>
                    </a:move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20" y="0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104" y="1101"/>
                <a:ext cx="267" cy="136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24" y="3"/>
                  </a:cxn>
                  <a:cxn ang="0">
                    <a:pos x="25" y="3"/>
                  </a:cxn>
                  <a:cxn ang="0">
                    <a:pos x="25" y="2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3"/>
                  </a:cxn>
                  <a:cxn ang="0">
                    <a:pos x="32" y="5"/>
                  </a:cxn>
                  <a:cxn ang="0">
                    <a:pos x="30" y="7"/>
                  </a:cxn>
                  <a:cxn ang="0">
                    <a:pos x="29" y="10"/>
                  </a:cxn>
                  <a:cxn ang="0">
                    <a:pos x="33" y="10"/>
                  </a:cxn>
                  <a:cxn ang="0">
                    <a:pos x="36" y="15"/>
                  </a:cxn>
                  <a:cxn ang="0">
                    <a:pos x="41" y="16"/>
                  </a:cxn>
                  <a:cxn ang="0">
                    <a:pos x="43" y="14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42" y="11"/>
                  </a:cxn>
                  <a:cxn ang="0">
                    <a:pos x="45" y="16"/>
                  </a:cxn>
                  <a:cxn ang="0">
                    <a:pos x="44" y="17"/>
                  </a:cxn>
                  <a:cxn ang="0">
                    <a:pos x="40" y="19"/>
                  </a:cxn>
                  <a:cxn ang="0">
                    <a:pos x="37" y="21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3" y="22"/>
                  </a:cxn>
                  <a:cxn ang="0">
                    <a:pos x="32" y="22"/>
                  </a:cxn>
                  <a:cxn ang="0">
                    <a:pos x="31" y="21"/>
                  </a:cxn>
                  <a:cxn ang="0">
                    <a:pos x="30" y="20"/>
                  </a:cxn>
                  <a:cxn ang="0">
                    <a:pos x="28" y="19"/>
                  </a:cxn>
                  <a:cxn ang="0">
                    <a:pos x="27" y="17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0" y="21"/>
                  </a:cxn>
                </a:cxnLst>
                <a:rect l="0" t="0" r="r" b="b"/>
                <a:pathLst>
                  <a:path w="45" h="23">
                    <a:moveTo>
                      <a:pt x="0" y="9"/>
                    </a:moveTo>
                    <a:lnTo>
                      <a:pt x="9" y="7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2" y="12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0" y="19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1" y="17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4230" y="1191"/>
                <a:ext cx="71" cy="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6" y="12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1" y="8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044" y="897"/>
                <a:ext cx="138" cy="25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3" y="20"/>
                  </a:cxn>
                  <a:cxn ang="0">
                    <a:pos x="3" y="22"/>
                  </a:cxn>
                  <a:cxn ang="0">
                    <a:pos x="5" y="27"/>
                  </a:cxn>
                  <a:cxn ang="0">
                    <a:pos x="5" y="29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29"/>
                  </a:cxn>
                  <a:cxn ang="0">
                    <a:pos x="6" y="29"/>
                  </a:cxn>
                  <a:cxn ang="0">
                    <a:pos x="7" y="31"/>
                  </a:cxn>
                  <a:cxn ang="0">
                    <a:pos x="8" y="35"/>
                  </a:cxn>
                  <a:cxn ang="0">
                    <a:pos x="8" y="38"/>
                  </a:cxn>
                  <a:cxn ang="0">
                    <a:pos x="9" y="40"/>
                  </a:cxn>
                  <a:cxn ang="0">
                    <a:pos x="10" y="43"/>
                  </a:cxn>
                  <a:cxn ang="0">
                    <a:pos x="19" y="41"/>
                  </a:cxn>
                  <a:cxn ang="0">
                    <a:pos x="19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9" y="37"/>
                  </a:cxn>
                  <a:cxn ang="0">
                    <a:pos x="18" y="35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8" y="22"/>
                  </a:cxn>
                  <a:cxn ang="0">
                    <a:pos x="19" y="20"/>
                  </a:cxn>
                  <a:cxn ang="0">
                    <a:pos x="19" y="18"/>
                  </a:cxn>
                  <a:cxn ang="0">
                    <a:pos x="18" y="16"/>
                  </a:cxn>
                  <a:cxn ang="0">
                    <a:pos x="18" y="15"/>
                  </a:cxn>
                  <a:cxn ang="0">
                    <a:pos x="19" y="14"/>
                  </a:cxn>
                  <a:cxn ang="0">
                    <a:pos x="22" y="11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22" y="4"/>
                  </a:cxn>
                  <a:cxn ang="0">
                    <a:pos x="22" y="3"/>
                  </a:cxn>
                  <a:cxn ang="0">
                    <a:pos x="21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3" h="43">
                    <a:moveTo>
                      <a:pt x="0" y="6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31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9" y="40"/>
                    </a:lnTo>
                    <a:lnTo>
                      <a:pt x="10" y="43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8" y="35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2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146" y="862"/>
                <a:ext cx="132" cy="281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21" y="40"/>
                  </a:cxn>
                  <a:cxn ang="0">
                    <a:pos x="20" y="40"/>
                  </a:cxn>
                  <a:cxn ang="0">
                    <a:pos x="19" y="42"/>
                  </a:cxn>
                  <a:cxn ang="0">
                    <a:pos x="18" y="42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17" y="43"/>
                  </a:cxn>
                  <a:cxn ang="0">
                    <a:pos x="17" y="44"/>
                  </a:cxn>
                  <a:cxn ang="0">
                    <a:pos x="2" y="47"/>
                  </a:cxn>
                  <a:cxn ang="0">
                    <a:pos x="2" y="46"/>
                  </a:cxn>
                  <a:cxn ang="0">
                    <a:pos x="1" y="45"/>
                  </a:cxn>
                  <a:cxn ang="0">
                    <a:pos x="1" y="44"/>
                  </a:cxn>
                  <a:cxn ang="0">
                    <a:pos x="2" y="43"/>
                  </a:cxn>
                  <a:cxn ang="0">
                    <a:pos x="1" y="41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2" y="20"/>
                  </a:cxn>
                  <a:cxn ang="0">
                    <a:pos x="5" y="17"/>
                  </a:cxn>
                  <a:cxn ang="0">
                    <a:pos x="6" y="14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8" y="31"/>
                  </a:cxn>
                  <a:cxn ang="0">
                    <a:pos x="18" y="31"/>
                  </a:cxn>
                  <a:cxn ang="0">
                    <a:pos x="20" y="33"/>
                  </a:cxn>
                  <a:cxn ang="0">
                    <a:pos x="21" y="33"/>
                  </a:cxn>
                  <a:cxn ang="0">
                    <a:pos x="21" y="34"/>
                  </a:cxn>
                  <a:cxn ang="0">
                    <a:pos x="21" y="35"/>
                  </a:cxn>
                  <a:cxn ang="0">
                    <a:pos x="22" y="37"/>
                  </a:cxn>
                  <a:cxn ang="0">
                    <a:pos x="22" y="38"/>
                  </a:cxn>
                  <a:cxn ang="0">
                    <a:pos x="22" y="39"/>
                  </a:cxn>
                  <a:cxn ang="0">
                    <a:pos x="22" y="40"/>
                  </a:cxn>
                </a:cxnLst>
                <a:rect l="0" t="0" r="r" b="b"/>
                <a:pathLst>
                  <a:path w="22" h="47">
                    <a:moveTo>
                      <a:pt x="22" y="40"/>
                    </a:moveTo>
                    <a:lnTo>
                      <a:pt x="21" y="40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7" y="44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2" y="43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3486" y="1479"/>
                <a:ext cx="360" cy="36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8" y="19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1" y="24"/>
                  </a:cxn>
                  <a:cxn ang="0">
                    <a:pos x="10" y="26"/>
                  </a:cxn>
                  <a:cxn ang="0">
                    <a:pos x="9" y="31"/>
                  </a:cxn>
                  <a:cxn ang="0">
                    <a:pos x="6" y="31"/>
                  </a:cxn>
                  <a:cxn ang="0">
                    <a:pos x="4" y="35"/>
                  </a:cxn>
                  <a:cxn ang="0">
                    <a:pos x="4" y="38"/>
                  </a:cxn>
                  <a:cxn ang="0">
                    <a:pos x="1" y="41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3" y="51"/>
                  </a:cxn>
                  <a:cxn ang="0">
                    <a:pos x="5" y="54"/>
                  </a:cxn>
                  <a:cxn ang="0">
                    <a:pos x="7" y="54"/>
                  </a:cxn>
                  <a:cxn ang="0">
                    <a:pos x="8" y="55"/>
                  </a:cxn>
                  <a:cxn ang="0">
                    <a:pos x="10" y="56"/>
                  </a:cxn>
                  <a:cxn ang="0">
                    <a:pos x="10" y="57"/>
                  </a:cxn>
                  <a:cxn ang="0">
                    <a:pos x="15" y="60"/>
                  </a:cxn>
                  <a:cxn ang="0">
                    <a:pos x="18" y="59"/>
                  </a:cxn>
                  <a:cxn ang="0">
                    <a:pos x="19" y="58"/>
                  </a:cxn>
                  <a:cxn ang="0">
                    <a:pos x="21" y="59"/>
                  </a:cxn>
                  <a:cxn ang="0">
                    <a:pos x="25" y="57"/>
                  </a:cxn>
                  <a:cxn ang="0">
                    <a:pos x="26" y="55"/>
                  </a:cxn>
                  <a:cxn ang="0">
                    <a:pos x="29" y="54"/>
                  </a:cxn>
                  <a:cxn ang="0">
                    <a:pos x="33" y="51"/>
                  </a:cxn>
                  <a:cxn ang="0">
                    <a:pos x="32" y="48"/>
                  </a:cxn>
                  <a:cxn ang="0">
                    <a:pos x="38" y="33"/>
                  </a:cxn>
                  <a:cxn ang="0">
                    <a:pos x="40" y="34"/>
                  </a:cxn>
                  <a:cxn ang="0">
                    <a:pos x="41" y="35"/>
                  </a:cxn>
                  <a:cxn ang="0">
                    <a:pos x="44" y="33"/>
                  </a:cxn>
                  <a:cxn ang="0">
                    <a:pos x="46" y="27"/>
                  </a:cxn>
                  <a:cxn ang="0">
                    <a:pos x="48" y="25"/>
                  </a:cxn>
                  <a:cxn ang="0">
                    <a:pos x="50" y="24"/>
                  </a:cxn>
                  <a:cxn ang="0">
                    <a:pos x="52" y="21"/>
                  </a:cxn>
                  <a:cxn ang="0">
                    <a:pos x="51" y="20"/>
                  </a:cxn>
                  <a:cxn ang="0">
                    <a:pos x="52" y="16"/>
                  </a:cxn>
                  <a:cxn ang="0">
                    <a:pos x="59" y="19"/>
                  </a:cxn>
                  <a:cxn ang="0">
                    <a:pos x="60" y="19"/>
                  </a:cxn>
                  <a:cxn ang="0">
                    <a:pos x="60" y="16"/>
                  </a:cxn>
                  <a:cxn ang="0">
                    <a:pos x="58" y="13"/>
                  </a:cxn>
                  <a:cxn ang="0">
                    <a:pos x="57" y="12"/>
                  </a:cxn>
                  <a:cxn ang="0">
                    <a:pos x="55" y="11"/>
                  </a:cxn>
                  <a:cxn ang="0">
                    <a:pos x="50" y="14"/>
                  </a:cxn>
                  <a:cxn ang="0">
                    <a:pos x="47" y="14"/>
                  </a:cxn>
                  <a:cxn ang="0">
                    <a:pos x="45" y="15"/>
                  </a:cxn>
                  <a:cxn ang="0">
                    <a:pos x="43" y="17"/>
                  </a:cxn>
                  <a:cxn ang="0">
                    <a:pos x="39" y="20"/>
                  </a:cxn>
                  <a:cxn ang="0">
                    <a:pos x="38" y="22"/>
                  </a:cxn>
                  <a:cxn ang="0">
                    <a:pos x="23" y="16"/>
                  </a:cxn>
                </a:cxnLst>
                <a:rect l="0" t="0" r="r" b="b"/>
                <a:pathLst>
                  <a:path w="60" h="60">
                    <a:moveTo>
                      <a:pt x="20" y="1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8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5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1" y="41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3" y="51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5" y="44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5" y="29"/>
                    </a:lnTo>
                    <a:lnTo>
                      <a:pt x="46" y="27"/>
                    </a:lnTo>
                    <a:lnTo>
                      <a:pt x="47" y="28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50" y="24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9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2"/>
                    </a:lnTo>
                    <a:lnTo>
                      <a:pt x="36" y="13"/>
                    </a:lnTo>
                    <a:lnTo>
                      <a:pt x="23" y="16"/>
                    </a:lnTo>
                    <a:lnTo>
                      <a:pt x="20" y="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532" y="1990"/>
                <a:ext cx="402" cy="37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61" y="1"/>
                  </a:cxn>
                  <a:cxn ang="0">
                    <a:pos x="62" y="3"/>
                  </a:cxn>
                  <a:cxn ang="0">
                    <a:pos x="62" y="4"/>
                  </a:cxn>
                  <a:cxn ang="0">
                    <a:pos x="60" y="6"/>
                  </a:cxn>
                  <a:cxn ang="0">
                    <a:pos x="58" y="8"/>
                  </a:cxn>
                  <a:cxn ang="0">
                    <a:pos x="58" y="9"/>
                  </a:cxn>
                  <a:cxn ang="0">
                    <a:pos x="67" y="8"/>
                  </a:cxn>
                  <a:cxn ang="0">
                    <a:pos x="67" y="9"/>
                  </a:cxn>
                  <a:cxn ang="0">
                    <a:pos x="67" y="10"/>
                  </a:cxn>
                  <a:cxn ang="0">
                    <a:pos x="66" y="11"/>
                  </a:cxn>
                  <a:cxn ang="0">
                    <a:pos x="65" y="13"/>
                  </a:cxn>
                  <a:cxn ang="0">
                    <a:pos x="64" y="17"/>
                  </a:cxn>
                  <a:cxn ang="0">
                    <a:pos x="62" y="19"/>
                  </a:cxn>
                  <a:cxn ang="0">
                    <a:pos x="63" y="21"/>
                  </a:cxn>
                  <a:cxn ang="0">
                    <a:pos x="63" y="24"/>
                  </a:cxn>
                  <a:cxn ang="0">
                    <a:pos x="62" y="24"/>
                  </a:cxn>
                  <a:cxn ang="0">
                    <a:pos x="61" y="26"/>
                  </a:cxn>
                  <a:cxn ang="0">
                    <a:pos x="60" y="27"/>
                  </a:cxn>
                  <a:cxn ang="0">
                    <a:pos x="58" y="29"/>
                  </a:cxn>
                  <a:cxn ang="0">
                    <a:pos x="57" y="32"/>
                  </a:cxn>
                  <a:cxn ang="0">
                    <a:pos x="57" y="34"/>
                  </a:cxn>
                  <a:cxn ang="0">
                    <a:pos x="57" y="36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2" y="41"/>
                  </a:cxn>
                  <a:cxn ang="0">
                    <a:pos x="52" y="43"/>
                  </a:cxn>
                  <a:cxn ang="0">
                    <a:pos x="50" y="45"/>
                  </a:cxn>
                  <a:cxn ang="0">
                    <a:pos x="50" y="46"/>
                  </a:cxn>
                  <a:cxn ang="0">
                    <a:pos x="50" y="48"/>
                  </a:cxn>
                  <a:cxn ang="0">
                    <a:pos x="48" y="51"/>
                  </a:cxn>
                  <a:cxn ang="0">
                    <a:pos x="49" y="53"/>
                  </a:cxn>
                  <a:cxn ang="0">
                    <a:pos x="50" y="55"/>
                  </a:cxn>
                  <a:cxn ang="0">
                    <a:pos x="50" y="56"/>
                  </a:cxn>
                  <a:cxn ang="0">
                    <a:pos x="51" y="57"/>
                  </a:cxn>
                  <a:cxn ang="0">
                    <a:pos x="51" y="58"/>
                  </a:cxn>
                  <a:cxn ang="0">
                    <a:pos x="50" y="58"/>
                  </a:cxn>
                  <a:cxn ang="0">
                    <a:pos x="50" y="60"/>
                  </a:cxn>
                  <a:cxn ang="0">
                    <a:pos x="50" y="61"/>
                  </a:cxn>
                  <a:cxn ang="0">
                    <a:pos x="9" y="62"/>
                  </a:cxn>
                  <a:cxn ang="0">
                    <a:pos x="9" y="53"/>
                  </a:cxn>
                  <a:cxn ang="0">
                    <a:pos x="6" y="52"/>
                  </a:cxn>
                  <a:cxn ang="0">
                    <a:pos x="5" y="53"/>
                  </a:cxn>
                  <a:cxn ang="0">
                    <a:pos x="4" y="53"/>
                  </a:cxn>
                  <a:cxn ang="0">
                    <a:pos x="2" y="51"/>
                  </a:cxn>
                  <a:cxn ang="0">
                    <a:pos x="2" y="21"/>
                  </a:cxn>
                  <a:cxn ang="0">
                    <a:pos x="0" y="3"/>
                  </a:cxn>
                </a:cxnLst>
                <a:rect l="0" t="0" r="r" b="b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1" y="26"/>
                    </a:lnTo>
                    <a:lnTo>
                      <a:pt x="60" y="27"/>
                    </a:lnTo>
                    <a:lnTo>
                      <a:pt x="58" y="29"/>
                    </a:lnTo>
                    <a:lnTo>
                      <a:pt x="57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51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6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9" y="62"/>
                    </a:lnTo>
                    <a:lnTo>
                      <a:pt x="9" y="53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1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960" y="1311"/>
                <a:ext cx="457" cy="570"/>
              </a:xfrm>
              <a:custGeom>
                <a:avLst/>
                <a:gdLst/>
                <a:ahLst/>
                <a:cxnLst>
                  <a:cxn ang="0">
                    <a:pos x="67" y="95"/>
                  </a:cxn>
                  <a:cxn ang="0">
                    <a:pos x="76" y="27"/>
                  </a:cxn>
                  <a:cxn ang="0">
                    <a:pos x="51" y="23"/>
                  </a:cxn>
                  <a:cxn ang="0">
                    <a:pos x="54" y="6"/>
                  </a:cxn>
                  <a:cxn ang="0">
                    <a:pos x="16" y="0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67" y="95"/>
                  </a:cxn>
                </a:cxnLst>
                <a:rect l="0" t="0" r="r" b="b"/>
                <a:pathLst>
                  <a:path w="76" h="95">
                    <a:moveTo>
                      <a:pt x="67" y="95"/>
                    </a:moveTo>
                    <a:lnTo>
                      <a:pt x="76" y="27"/>
                    </a:lnTo>
                    <a:lnTo>
                      <a:pt x="51" y="23"/>
                    </a:lnTo>
                    <a:lnTo>
                      <a:pt x="54" y="6"/>
                    </a:lnTo>
                    <a:lnTo>
                      <a:pt x="16" y="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67" y="9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3984" y="1485"/>
                <a:ext cx="90" cy="144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21"/>
                  </a:cxn>
                  <a:cxn ang="0">
                    <a:pos x="14" y="18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7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4"/>
                  </a:cxn>
                  <a:cxn ang="0">
                    <a:pos x="15" y="22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lnTo>
                      <a:pt x="15" y="21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4"/>
                    </a:lnTo>
                    <a:lnTo>
                      <a:pt x="15" y="2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194" y="603"/>
                <a:ext cx="294" cy="481"/>
              </a:xfrm>
              <a:custGeom>
                <a:avLst/>
                <a:gdLst/>
                <a:ahLst/>
                <a:cxnLst>
                  <a:cxn ang="0">
                    <a:pos x="10" y="72"/>
                  </a:cxn>
                  <a:cxn ang="0">
                    <a:pos x="10" y="74"/>
                  </a:cxn>
                  <a:cxn ang="0">
                    <a:pos x="12" y="76"/>
                  </a:cxn>
                  <a:cxn ang="0">
                    <a:pos x="13" y="77"/>
                  </a:cxn>
                  <a:cxn ang="0">
                    <a:pos x="14" y="80"/>
                  </a:cxn>
                  <a:cxn ang="0">
                    <a:pos x="15" y="78"/>
                  </a:cxn>
                  <a:cxn ang="0">
                    <a:pos x="16" y="74"/>
                  </a:cxn>
                  <a:cxn ang="0">
                    <a:pos x="18" y="69"/>
                  </a:cxn>
                  <a:cxn ang="0">
                    <a:pos x="18" y="68"/>
                  </a:cxn>
                  <a:cxn ang="0">
                    <a:pos x="20" y="63"/>
                  </a:cxn>
                  <a:cxn ang="0">
                    <a:pos x="21" y="65"/>
                  </a:cxn>
                  <a:cxn ang="0">
                    <a:pos x="22" y="65"/>
                  </a:cxn>
                  <a:cxn ang="0">
                    <a:pos x="22" y="63"/>
                  </a:cxn>
                  <a:cxn ang="0">
                    <a:pos x="26" y="61"/>
                  </a:cxn>
                  <a:cxn ang="0">
                    <a:pos x="26" y="60"/>
                  </a:cxn>
                  <a:cxn ang="0">
                    <a:pos x="28" y="59"/>
                  </a:cxn>
                  <a:cxn ang="0">
                    <a:pos x="29" y="57"/>
                  </a:cxn>
                  <a:cxn ang="0">
                    <a:pos x="31" y="53"/>
                  </a:cxn>
                  <a:cxn ang="0">
                    <a:pos x="31" y="52"/>
                  </a:cxn>
                  <a:cxn ang="0">
                    <a:pos x="34" y="52"/>
                  </a:cxn>
                  <a:cxn ang="0">
                    <a:pos x="35" y="50"/>
                  </a:cxn>
                  <a:cxn ang="0">
                    <a:pos x="37" y="47"/>
                  </a:cxn>
                  <a:cxn ang="0">
                    <a:pos x="40" y="49"/>
                  </a:cxn>
                  <a:cxn ang="0">
                    <a:pos x="43" y="45"/>
                  </a:cxn>
                  <a:cxn ang="0">
                    <a:pos x="47" y="41"/>
                  </a:cxn>
                  <a:cxn ang="0">
                    <a:pos x="48" y="41"/>
                  </a:cxn>
                  <a:cxn ang="0">
                    <a:pos x="49" y="39"/>
                  </a:cxn>
                  <a:cxn ang="0">
                    <a:pos x="48" y="37"/>
                  </a:cxn>
                  <a:cxn ang="0">
                    <a:pos x="47" y="37"/>
                  </a:cxn>
                  <a:cxn ang="0">
                    <a:pos x="48" y="36"/>
                  </a:cxn>
                  <a:cxn ang="0">
                    <a:pos x="47" y="33"/>
                  </a:cxn>
                  <a:cxn ang="0">
                    <a:pos x="45" y="32"/>
                  </a:cxn>
                  <a:cxn ang="0">
                    <a:pos x="43" y="33"/>
                  </a:cxn>
                  <a:cxn ang="0">
                    <a:pos x="41" y="28"/>
                  </a:cxn>
                  <a:cxn ang="0">
                    <a:pos x="41" y="27"/>
                  </a:cxn>
                  <a:cxn ang="0">
                    <a:pos x="40" y="26"/>
                  </a:cxn>
                  <a:cxn ang="0">
                    <a:pos x="38" y="26"/>
                  </a:cxn>
                  <a:cxn ang="0">
                    <a:pos x="36" y="26"/>
                  </a:cxn>
                  <a:cxn ang="0">
                    <a:pos x="35" y="23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3" y="2"/>
                  </a:cxn>
                  <a:cxn ang="0">
                    <a:pos x="6" y="17"/>
                  </a:cxn>
                  <a:cxn ang="0">
                    <a:pos x="7" y="20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6" y="33"/>
                  </a:cxn>
                  <a:cxn ang="0">
                    <a:pos x="4" y="37"/>
                  </a:cxn>
                  <a:cxn ang="0">
                    <a:pos x="4" y="40"/>
                  </a:cxn>
                  <a:cxn ang="0">
                    <a:pos x="3" y="40"/>
                  </a:cxn>
                  <a:cxn ang="0">
                    <a:pos x="3" y="43"/>
                  </a:cxn>
                  <a:cxn ang="0">
                    <a:pos x="1" y="42"/>
                  </a:cxn>
                </a:cxnLst>
                <a:rect l="0" t="0" r="r" b="b"/>
                <a:pathLst>
                  <a:path w="49" h="80">
                    <a:moveTo>
                      <a:pt x="0" y="43"/>
                    </a:moveTo>
                    <a:lnTo>
                      <a:pt x="10" y="72"/>
                    </a:lnTo>
                    <a:lnTo>
                      <a:pt x="10" y="73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4" y="80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6" y="74"/>
                    </a:lnTo>
                    <a:lnTo>
                      <a:pt x="17" y="71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7" y="66"/>
                    </a:lnTo>
                    <a:lnTo>
                      <a:pt x="20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5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59"/>
                    </a:lnTo>
                    <a:lnTo>
                      <a:pt x="29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4" y="51"/>
                    </a:lnTo>
                    <a:lnTo>
                      <a:pt x="35" y="50"/>
                    </a:lnTo>
                    <a:lnTo>
                      <a:pt x="36" y="49"/>
                    </a:lnTo>
                    <a:lnTo>
                      <a:pt x="37" y="47"/>
                    </a:lnTo>
                    <a:lnTo>
                      <a:pt x="39" y="48"/>
                    </a:lnTo>
                    <a:lnTo>
                      <a:pt x="40" y="49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6" y="43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0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7" y="33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29" y="4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1" y="42"/>
                    </a:lnTo>
                    <a:lnTo>
                      <a:pt x="0" y="4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08798" y="3692624"/>
              <a:ext cx="689507" cy="751200"/>
            </a:xfrm>
            <a:custGeom>
              <a:avLst/>
              <a:gdLst>
                <a:gd name="T0" fmla="*/ 2147483647 w 74"/>
                <a:gd name="T1" fmla="*/ 2147483647 h 77"/>
                <a:gd name="T2" fmla="*/ 2147483647 w 74"/>
                <a:gd name="T3" fmla="*/ 2147483647 h 77"/>
                <a:gd name="T4" fmla="*/ 2147483647 w 74"/>
                <a:gd name="T5" fmla="*/ 2147483647 h 77"/>
                <a:gd name="T6" fmla="*/ 2147483647 w 74"/>
                <a:gd name="T7" fmla="*/ 2147483647 h 77"/>
                <a:gd name="T8" fmla="*/ 2147483647 w 74"/>
                <a:gd name="T9" fmla="*/ 2147483647 h 77"/>
                <a:gd name="T10" fmla="*/ 2147483647 w 74"/>
                <a:gd name="T11" fmla="*/ 2147483647 h 77"/>
                <a:gd name="T12" fmla="*/ 2147483647 w 74"/>
                <a:gd name="T13" fmla="*/ 2147483647 h 77"/>
                <a:gd name="T14" fmla="*/ 2147483647 w 74"/>
                <a:gd name="T15" fmla="*/ 2147483647 h 77"/>
                <a:gd name="T16" fmla="*/ 2147483647 w 74"/>
                <a:gd name="T17" fmla="*/ 2147483647 h 77"/>
                <a:gd name="T18" fmla="*/ 2147483647 w 74"/>
                <a:gd name="T19" fmla="*/ 2147483647 h 77"/>
                <a:gd name="T20" fmla="*/ 2147483647 w 74"/>
                <a:gd name="T21" fmla="*/ 2147483647 h 77"/>
                <a:gd name="T22" fmla="*/ 2147483647 w 74"/>
                <a:gd name="T23" fmla="*/ 2147483647 h 77"/>
                <a:gd name="T24" fmla="*/ 2147483647 w 74"/>
                <a:gd name="T25" fmla="*/ 2147483647 h 77"/>
                <a:gd name="T26" fmla="*/ 2147483647 w 74"/>
                <a:gd name="T27" fmla="*/ 2147483647 h 77"/>
                <a:gd name="T28" fmla="*/ 2147483647 w 74"/>
                <a:gd name="T29" fmla="*/ 2147483647 h 77"/>
                <a:gd name="T30" fmla="*/ 2147483647 w 74"/>
                <a:gd name="T31" fmla="*/ 2147483647 h 77"/>
                <a:gd name="T32" fmla="*/ 2147483647 w 74"/>
                <a:gd name="T33" fmla="*/ 2147483647 h 77"/>
                <a:gd name="T34" fmla="*/ 2147483647 w 74"/>
                <a:gd name="T35" fmla="*/ 2147483647 h 77"/>
                <a:gd name="T36" fmla="*/ 2147483647 w 74"/>
                <a:gd name="T37" fmla="*/ 2147483647 h 77"/>
                <a:gd name="T38" fmla="*/ 2147483647 w 74"/>
                <a:gd name="T39" fmla="*/ 2147483647 h 77"/>
                <a:gd name="T40" fmla="*/ 2147483647 w 74"/>
                <a:gd name="T41" fmla="*/ 2147483647 h 77"/>
                <a:gd name="T42" fmla="*/ 2147483647 w 74"/>
                <a:gd name="T43" fmla="*/ 2147483647 h 77"/>
                <a:gd name="T44" fmla="*/ 2147483647 w 74"/>
                <a:gd name="T45" fmla="*/ 2147483647 h 77"/>
                <a:gd name="T46" fmla="*/ 2147483647 w 74"/>
                <a:gd name="T47" fmla="*/ 2147483647 h 77"/>
                <a:gd name="T48" fmla="*/ 2147483647 w 74"/>
                <a:gd name="T49" fmla="*/ 2147483647 h 77"/>
                <a:gd name="T50" fmla="*/ 2147483647 w 74"/>
                <a:gd name="T51" fmla="*/ 2147483647 h 77"/>
                <a:gd name="T52" fmla="*/ 2147483647 w 74"/>
                <a:gd name="T53" fmla="*/ 2147483647 h 77"/>
                <a:gd name="T54" fmla="*/ 2147483647 w 74"/>
                <a:gd name="T55" fmla="*/ 2147483647 h 77"/>
                <a:gd name="T56" fmla="*/ 2147483647 w 74"/>
                <a:gd name="T57" fmla="*/ 2147483647 h 77"/>
                <a:gd name="T58" fmla="*/ 2147483647 w 74"/>
                <a:gd name="T59" fmla="*/ 2147483647 h 77"/>
                <a:gd name="T60" fmla="*/ 2147483647 w 74"/>
                <a:gd name="T61" fmla="*/ 2147483647 h 77"/>
                <a:gd name="T62" fmla="*/ 2147483647 w 74"/>
                <a:gd name="T63" fmla="*/ 2147483647 h 77"/>
                <a:gd name="T64" fmla="*/ 2147483647 w 74"/>
                <a:gd name="T65" fmla="*/ 2147483647 h 77"/>
                <a:gd name="T66" fmla="*/ 2147483647 w 74"/>
                <a:gd name="T67" fmla="*/ 2147483647 h 77"/>
                <a:gd name="T68" fmla="*/ 2147483647 w 74"/>
                <a:gd name="T69" fmla="*/ 2147483647 h 77"/>
                <a:gd name="T70" fmla="*/ 2147483647 w 74"/>
                <a:gd name="T71" fmla="*/ 2147483647 h 77"/>
                <a:gd name="T72" fmla="*/ 2147483647 w 74"/>
                <a:gd name="T73" fmla="*/ 2147483647 h 77"/>
                <a:gd name="T74" fmla="*/ 2147483647 w 74"/>
                <a:gd name="T75" fmla="*/ 2147483647 h 77"/>
                <a:gd name="T76" fmla="*/ 2147483647 w 74"/>
                <a:gd name="T77" fmla="*/ 2147483647 h 77"/>
                <a:gd name="T78" fmla="*/ 2147483647 w 74"/>
                <a:gd name="T79" fmla="*/ 0 h 77"/>
                <a:gd name="T80" fmla="*/ 0 w 74"/>
                <a:gd name="T81" fmla="*/ 2147483647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"/>
                <a:gd name="T124" fmla="*/ 0 h 77"/>
                <a:gd name="T125" fmla="*/ 74 w 74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" h="77">
                  <a:moveTo>
                    <a:pt x="0" y="5"/>
                  </a:moveTo>
                  <a:lnTo>
                    <a:pt x="10" y="41"/>
                  </a:lnTo>
                  <a:lnTo>
                    <a:pt x="11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9" y="76"/>
                  </a:lnTo>
                  <a:lnTo>
                    <a:pt x="61" y="77"/>
                  </a:lnTo>
                  <a:lnTo>
                    <a:pt x="61" y="75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9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68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2" y="48"/>
                  </a:lnTo>
                  <a:lnTo>
                    <a:pt x="73" y="47"/>
                  </a:lnTo>
                  <a:lnTo>
                    <a:pt x="74" y="47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5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70" y="45"/>
                  </a:lnTo>
                  <a:lnTo>
                    <a:pt x="69" y="44"/>
                  </a:lnTo>
                  <a:lnTo>
                    <a:pt x="69" y="41"/>
                  </a:lnTo>
                  <a:lnTo>
                    <a:pt x="67" y="38"/>
                  </a:lnTo>
                  <a:lnTo>
                    <a:pt x="65" y="37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29"/>
                  </a:lnTo>
                  <a:lnTo>
                    <a:pt x="57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5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14" y="3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601397" y="1067054"/>
              <a:ext cx="838295" cy="645959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"/>
                <a:gd name="T181" fmla="*/ 0 h 66"/>
                <a:gd name="T182" fmla="*/ 90 w 90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" h="66">
                  <a:moveTo>
                    <a:pt x="3" y="41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4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5"/>
                  </a:lnTo>
                  <a:lnTo>
                    <a:pt x="81" y="58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7" y="60"/>
                  </a:lnTo>
                  <a:lnTo>
                    <a:pt x="55" y="61"/>
                  </a:lnTo>
                  <a:lnTo>
                    <a:pt x="54" y="61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59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15" y="57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6" y="42"/>
                  </a:lnTo>
                  <a:lnTo>
                    <a:pt x="3" y="4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376400" y="1469871"/>
              <a:ext cx="1008858" cy="885472"/>
            </a:xfrm>
            <a:custGeom>
              <a:avLst/>
              <a:gdLst>
                <a:gd name="T0" fmla="*/ 0 w 108"/>
                <a:gd name="T1" fmla="*/ 2147483647 h 91"/>
                <a:gd name="T2" fmla="*/ 0 w 108"/>
                <a:gd name="T3" fmla="*/ 2147483647 h 91"/>
                <a:gd name="T4" fmla="*/ 2147483647 w 108"/>
                <a:gd name="T5" fmla="*/ 2147483647 h 91"/>
                <a:gd name="T6" fmla="*/ 2147483647 w 108"/>
                <a:gd name="T7" fmla="*/ 2147483647 h 91"/>
                <a:gd name="T8" fmla="*/ 2147483647 w 108"/>
                <a:gd name="T9" fmla="*/ 2147483647 h 91"/>
                <a:gd name="T10" fmla="*/ 2147483647 w 108"/>
                <a:gd name="T11" fmla="*/ 2147483647 h 91"/>
                <a:gd name="T12" fmla="*/ 2147483647 w 108"/>
                <a:gd name="T13" fmla="*/ 2147483647 h 91"/>
                <a:gd name="T14" fmla="*/ 2147483647 w 108"/>
                <a:gd name="T15" fmla="*/ 2147483647 h 91"/>
                <a:gd name="T16" fmla="*/ 2147483647 w 108"/>
                <a:gd name="T17" fmla="*/ 2147483647 h 91"/>
                <a:gd name="T18" fmla="*/ 2147483647 w 108"/>
                <a:gd name="T19" fmla="*/ 2147483647 h 91"/>
                <a:gd name="T20" fmla="*/ 2147483647 w 108"/>
                <a:gd name="T21" fmla="*/ 2147483647 h 91"/>
                <a:gd name="T22" fmla="*/ 2147483647 w 108"/>
                <a:gd name="T23" fmla="*/ 2147483647 h 91"/>
                <a:gd name="T24" fmla="*/ 2147483647 w 108"/>
                <a:gd name="T25" fmla="*/ 2147483647 h 91"/>
                <a:gd name="T26" fmla="*/ 2147483647 w 108"/>
                <a:gd name="T27" fmla="*/ 2147483647 h 91"/>
                <a:gd name="T28" fmla="*/ 2147483647 w 108"/>
                <a:gd name="T29" fmla="*/ 2147483647 h 91"/>
                <a:gd name="T30" fmla="*/ 2147483647 w 108"/>
                <a:gd name="T31" fmla="*/ 2147483647 h 91"/>
                <a:gd name="T32" fmla="*/ 2147483647 w 108"/>
                <a:gd name="T33" fmla="*/ 2147483647 h 91"/>
                <a:gd name="T34" fmla="*/ 2147483647 w 108"/>
                <a:gd name="T35" fmla="*/ 2147483647 h 91"/>
                <a:gd name="T36" fmla="*/ 2147483647 w 108"/>
                <a:gd name="T37" fmla="*/ 2147483647 h 91"/>
                <a:gd name="T38" fmla="*/ 2147483647 w 108"/>
                <a:gd name="T39" fmla="*/ 2147483647 h 91"/>
                <a:gd name="T40" fmla="*/ 2147483647 w 108"/>
                <a:gd name="T41" fmla="*/ 2147483647 h 91"/>
                <a:gd name="T42" fmla="*/ 2147483647 w 108"/>
                <a:gd name="T43" fmla="*/ 2147483647 h 91"/>
                <a:gd name="T44" fmla="*/ 2147483647 w 108"/>
                <a:gd name="T45" fmla="*/ 2147483647 h 91"/>
                <a:gd name="T46" fmla="*/ 2147483647 w 108"/>
                <a:gd name="T47" fmla="*/ 2147483647 h 91"/>
                <a:gd name="T48" fmla="*/ 2147483647 w 108"/>
                <a:gd name="T49" fmla="*/ 2147483647 h 91"/>
                <a:gd name="T50" fmla="*/ 2147483647 w 108"/>
                <a:gd name="T51" fmla="*/ 2147483647 h 91"/>
                <a:gd name="T52" fmla="*/ 2147483647 w 108"/>
                <a:gd name="T53" fmla="*/ 2147483647 h 91"/>
                <a:gd name="T54" fmla="*/ 2147483647 w 108"/>
                <a:gd name="T55" fmla="*/ 2147483647 h 91"/>
                <a:gd name="T56" fmla="*/ 2147483647 w 108"/>
                <a:gd name="T57" fmla="*/ 2147483647 h 91"/>
                <a:gd name="T58" fmla="*/ 2147483647 w 108"/>
                <a:gd name="T59" fmla="*/ 2147483647 h 91"/>
                <a:gd name="T60" fmla="*/ 2147483647 w 108"/>
                <a:gd name="T61" fmla="*/ 2147483647 h 91"/>
                <a:gd name="T62" fmla="*/ 2147483647 w 108"/>
                <a:gd name="T63" fmla="*/ 2147483647 h 91"/>
                <a:gd name="T64" fmla="*/ 2147483647 w 108"/>
                <a:gd name="T65" fmla="*/ 2147483647 h 91"/>
                <a:gd name="T66" fmla="*/ 2147483647 w 108"/>
                <a:gd name="T67" fmla="*/ 2147483647 h 91"/>
                <a:gd name="T68" fmla="*/ 2147483647 w 108"/>
                <a:gd name="T69" fmla="*/ 2147483647 h 91"/>
                <a:gd name="T70" fmla="*/ 2147483647 w 108"/>
                <a:gd name="T71" fmla="*/ 2147483647 h 91"/>
                <a:gd name="T72" fmla="*/ 2147483647 w 108"/>
                <a:gd name="T73" fmla="*/ 2147483647 h 91"/>
                <a:gd name="T74" fmla="*/ 2147483647 w 108"/>
                <a:gd name="T75" fmla="*/ 2147483647 h 91"/>
                <a:gd name="T76" fmla="*/ 2147483647 w 108"/>
                <a:gd name="T77" fmla="*/ 2147483647 h 91"/>
                <a:gd name="T78" fmla="*/ 2147483647 w 108"/>
                <a:gd name="T79" fmla="*/ 2147483647 h 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"/>
                <a:gd name="T121" fmla="*/ 0 h 91"/>
                <a:gd name="T122" fmla="*/ 108 w 108"/>
                <a:gd name="T123" fmla="*/ 91 h 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" h="91">
                  <a:moveTo>
                    <a:pt x="1" y="69"/>
                  </a:moveTo>
                  <a:lnTo>
                    <a:pt x="0" y="68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3"/>
                  </a:lnTo>
                  <a:lnTo>
                    <a:pt x="2" y="52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9" y="42"/>
                  </a:lnTo>
                  <a:lnTo>
                    <a:pt x="10" y="38"/>
                  </a:lnTo>
                  <a:lnTo>
                    <a:pt x="13" y="33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53" y="18"/>
                  </a:lnTo>
                  <a:lnTo>
                    <a:pt x="54" y="19"/>
                  </a:lnTo>
                  <a:lnTo>
                    <a:pt x="59" y="18"/>
                  </a:lnTo>
                  <a:lnTo>
                    <a:pt x="61" y="19"/>
                  </a:lnTo>
                  <a:lnTo>
                    <a:pt x="62" y="20"/>
                  </a:lnTo>
                  <a:lnTo>
                    <a:pt x="65" y="20"/>
                  </a:lnTo>
                  <a:lnTo>
                    <a:pt x="66" y="20"/>
                  </a:lnTo>
                  <a:lnTo>
                    <a:pt x="68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81" y="19"/>
                  </a:lnTo>
                  <a:lnTo>
                    <a:pt x="104" y="25"/>
                  </a:lnTo>
                  <a:lnTo>
                    <a:pt x="105" y="26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3" y="41"/>
                  </a:lnTo>
                  <a:lnTo>
                    <a:pt x="102" y="42"/>
                  </a:lnTo>
                  <a:lnTo>
                    <a:pt x="101" y="43"/>
                  </a:lnTo>
                  <a:lnTo>
                    <a:pt x="100" y="44"/>
                  </a:lnTo>
                  <a:lnTo>
                    <a:pt x="98" y="45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95" y="53"/>
                  </a:lnTo>
                  <a:lnTo>
                    <a:pt x="97" y="54"/>
                  </a:lnTo>
                  <a:lnTo>
                    <a:pt x="98" y="55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5" y="61"/>
                  </a:lnTo>
                  <a:lnTo>
                    <a:pt x="88" y="91"/>
                  </a:lnTo>
                  <a:lnTo>
                    <a:pt x="52" y="83"/>
                  </a:lnTo>
                  <a:lnTo>
                    <a:pt x="1" y="69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292933" y="2141234"/>
              <a:ext cx="1007043" cy="1805419"/>
            </a:xfrm>
            <a:custGeom>
              <a:avLst/>
              <a:gdLst>
                <a:gd name="T0" fmla="*/ 2147483647 w 108"/>
                <a:gd name="T1" fmla="*/ 2147483647 h 185"/>
                <a:gd name="T2" fmla="*/ 2147483647 w 108"/>
                <a:gd name="T3" fmla="*/ 2147483647 h 185"/>
                <a:gd name="T4" fmla="*/ 2147483647 w 108"/>
                <a:gd name="T5" fmla="*/ 2147483647 h 185"/>
                <a:gd name="T6" fmla="*/ 2147483647 w 108"/>
                <a:gd name="T7" fmla="*/ 2147483647 h 185"/>
                <a:gd name="T8" fmla="*/ 2147483647 w 108"/>
                <a:gd name="T9" fmla="*/ 2147483647 h 185"/>
                <a:gd name="T10" fmla="*/ 2147483647 w 108"/>
                <a:gd name="T11" fmla="*/ 2147483647 h 185"/>
                <a:gd name="T12" fmla="*/ 2147483647 w 108"/>
                <a:gd name="T13" fmla="*/ 2147483647 h 185"/>
                <a:gd name="T14" fmla="*/ 2147483647 w 108"/>
                <a:gd name="T15" fmla="*/ 2147483647 h 185"/>
                <a:gd name="T16" fmla="*/ 2147483647 w 108"/>
                <a:gd name="T17" fmla="*/ 2147483647 h 185"/>
                <a:gd name="T18" fmla="*/ 2147483647 w 108"/>
                <a:gd name="T19" fmla="*/ 2147483647 h 185"/>
                <a:gd name="T20" fmla="*/ 2147483647 w 108"/>
                <a:gd name="T21" fmla="*/ 2147483647 h 185"/>
                <a:gd name="T22" fmla="*/ 2147483647 w 108"/>
                <a:gd name="T23" fmla="*/ 2147483647 h 185"/>
                <a:gd name="T24" fmla="*/ 2147483647 w 108"/>
                <a:gd name="T25" fmla="*/ 2147483647 h 185"/>
                <a:gd name="T26" fmla="*/ 2147483647 w 108"/>
                <a:gd name="T27" fmla="*/ 2147483647 h 185"/>
                <a:gd name="T28" fmla="*/ 2147483647 w 108"/>
                <a:gd name="T29" fmla="*/ 2147483647 h 185"/>
                <a:gd name="T30" fmla="*/ 2147483647 w 108"/>
                <a:gd name="T31" fmla="*/ 2147483647 h 185"/>
                <a:gd name="T32" fmla="*/ 2147483647 w 108"/>
                <a:gd name="T33" fmla="*/ 2147483647 h 185"/>
                <a:gd name="T34" fmla="*/ 2147483647 w 108"/>
                <a:gd name="T35" fmla="*/ 2147483647 h 185"/>
                <a:gd name="T36" fmla="*/ 2147483647 w 108"/>
                <a:gd name="T37" fmla="*/ 2147483647 h 185"/>
                <a:gd name="T38" fmla="*/ 2147483647 w 108"/>
                <a:gd name="T39" fmla="*/ 2147483647 h 185"/>
                <a:gd name="T40" fmla="*/ 2147483647 w 108"/>
                <a:gd name="T41" fmla="*/ 2147483647 h 185"/>
                <a:gd name="T42" fmla="*/ 2147483647 w 108"/>
                <a:gd name="T43" fmla="*/ 2147483647 h 185"/>
                <a:gd name="T44" fmla="*/ 2147483647 w 108"/>
                <a:gd name="T45" fmla="*/ 2147483647 h 185"/>
                <a:gd name="T46" fmla="*/ 2147483647 w 108"/>
                <a:gd name="T47" fmla="*/ 2147483647 h 185"/>
                <a:gd name="T48" fmla="*/ 2147483647 w 108"/>
                <a:gd name="T49" fmla="*/ 2147483647 h 185"/>
                <a:gd name="T50" fmla="*/ 2147483647 w 108"/>
                <a:gd name="T51" fmla="*/ 2147483647 h 185"/>
                <a:gd name="T52" fmla="*/ 2147483647 w 108"/>
                <a:gd name="T53" fmla="*/ 2147483647 h 185"/>
                <a:gd name="T54" fmla="*/ 2147483647 w 108"/>
                <a:gd name="T55" fmla="*/ 2147483647 h 185"/>
                <a:gd name="T56" fmla="*/ 2147483647 w 108"/>
                <a:gd name="T57" fmla="*/ 2147483647 h 185"/>
                <a:gd name="T58" fmla="*/ 2147483647 w 108"/>
                <a:gd name="T59" fmla="*/ 2147483647 h 185"/>
                <a:gd name="T60" fmla="*/ 2147483647 w 108"/>
                <a:gd name="T61" fmla="*/ 2147483647 h 185"/>
                <a:gd name="T62" fmla="*/ 0 w 108"/>
                <a:gd name="T63" fmla="*/ 2147483647 h 185"/>
                <a:gd name="T64" fmla="*/ 0 w 108"/>
                <a:gd name="T65" fmla="*/ 2147483647 h 185"/>
                <a:gd name="T66" fmla="*/ 2147483647 w 108"/>
                <a:gd name="T67" fmla="*/ 2147483647 h 185"/>
                <a:gd name="T68" fmla="*/ 2147483647 w 108"/>
                <a:gd name="T69" fmla="*/ 2147483647 h 185"/>
                <a:gd name="T70" fmla="*/ 2147483647 w 108"/>
                <a:gd name="T71" fmla="*/ 2147483647 h 185"/>
                <a:gd name="T72" fmla="*/ 2147483647 w 108"/>
                <a:gd name="T73" fmla="*/ 2147483647 h 185"/>
                <a:gd name="T74" fmla="*/ 2147483647 w 108"/>
                <a:gd name="T75" fmla="*/ 2147483647 h 185"/>
                <a:gd name="T76" fmla="*/ 2147483647 w 108"/>
                <a:gd name="T77" fmla="*/ 2147483647 h 185"/>
                <a:gd name="T78" fmla="*/ 2147483647 w 108"/>
                <a:gd name="T79" fmla="*/ 2147483647 h 185"/>
                <a:gd name="T80" fmla="*/ 2147483647 w 108"/>
                <a:gd name="T81" fmla="*/ 2147483647 h 185"/>
                <a:gd name="T82" fmla="*/ 2147483647 w 108"/>
                <a:gd name="T83" fmla="*/ 2147483647 h 185"/>
                <a:gd name="T84" fmla="*/ 2147483647 w 108"/>
                <a:gd name="T85" fmla="*/ 2147483647 h 185"/>
                <a:gd name="T86" fmla="*/ 2147483647 w 108"/>
                <a:gd name="T87" fmla="*/ 2147483647 h 185"/>
                <a:gd name="T88" fmla="*/ 2147483647 w 108"/>
                <a:gd name="T89" fmla="*/ 2147483647 h 185"/>
                <a:gd name="T90" fmla="*/ 2147483647 w 108"/>
                <a:gd name="T91" fmla="*/ 2147483647 h 185"/>
                <a:gd name="T92" fmla="*/ 2147483647 w 108"/>
                <a:gd name="T93" fmla="*/ 2147483647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5"/>
                <a:gd name="T143" fmla="*/ 108 w 108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5">
                  <a:moveTo>
                    <a:pt x="94" y="184"/>
                  </a:moveTo>
                  <a:lnTo>
                    <a:pt x="61" y="181"/>
                  </a:lnTo>
                  <a:lnTo>
                    <a:pt x="61" y="180"/>
                  </a:lnTo>
                  <a:lnTo>
                    <a:pt x="60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0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0"/>
                  </a:lnTo>
                  <a:lnTo>
                    <a:pt x="57" y="164"/>
                  </a:lnTo>
                  <a:lnTo>
                    <a:pt x="55" y="162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9" y="157"/>
                  </a:lnTo>
                  <a:lnTo>
                    <a:pt x="47" y="155"/>
                  </a:lnTo>
                  <a:lnTo>
                    <a:pt x="48" y="154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7" y="151"/>
                  </a:lnTo>
                  <a:lnTo>
                    <a:pt x="43" y="150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4"/>
                  </a:lnTo>
                  <a:lnTo>
                    <a:pt x="35" y="142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7"/>
                  </a:lnTo>
                  <a:lnTo>
                    <a:pt x="21" y="135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2" y="130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5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0" y="119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8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80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7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4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07" y="161"/>
                  </a:lnTo>
                  <a:lnTo>
                    <a:pt x="105" y="162"/>
                  </a:lnTo>
                  <a:lnTo>
                    <a:pt x="103" y="163"/>
                  </a:lnTo>
                  <a:lnTo>
                    <a:pt x="102" y="165"/>
                  </a:lnTo>
                  <a:lnTo>
                    <a:pt x="101" y="169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6" y="174"/>
                  </a:lnTo>
                  <a:lnTo>
                    <a:pt x="97" y="175"/>
                  </a:lnTo>
                  <a:lnTo>
                    <a:pt x="97" y="176"/>
                  </a:lnTo>
                  <a:lnTo>
                    <a:pt x="96" y="178"/>
                  </a:lnTo>
                  <a:lnTo>
                    <a:pt x="96" y="179"/>
                  </a:lnTo>
                  <a:lnTo>
                    <a:pt x="98" y="181"/>
                  </a:lnTo>
                  <a:lnTo>
                    <a:pt x="99" y="182"/>
                  </a:lnTo>
                  <a:lnTo>
                    <a:pt x="98" y="182"/>
                  </a:lnTo>
                  <a:lnTo>
                    <a:pt x="98" y="183"/>
                  </a:lnTo>
                  <a:lnTo>
                    <a:pt x="97" y="185"/>
                  </a:lnTo>
                  <a:lnTo>
                    <a:pt x="96" y="184"/>
                  </a:lnTo>
                  <a:lnTo>
                    <a:pt x="94" y="18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196550" y="1215842"/>
              <a:ext cx="758458" cy="1277403"/>
            </a:xfrm>
            <a:custGeom>
              <a:avLst/>
              <a:gdLst>
                <a:gd name="T0" fmla="*/ 2147483647 w 81"/>
                <a:gd name="T1" fmla="*/ 2147483647 h 131"/>
                <a:gd name="T2" fmla="*/ 2147483647 w 81"/>
                <a:gd name="T3" fmla="*/ 2147483647 h 131"/>
                <a:gd name="T4" fmla="*/ 2147483647 w 81"/>
                <a:gd name="T5" fmla="*/ 2147483647 h 131"/>
                <a:gd name="T6" fmla="*/ 2147483647 w 81"/>
                <a:gd name="T7" fmla="*/ 2147483647 h 131"/>
                <a:gd name="T8" fmla="*/ 2147483647 w 81"/>
                <a:gd name="T9" fmla="*/ 2147483647 h 131"/>
                <a:gd name="T10" fmla="*/ 2147483647 w 81"/>
                <a:gd name="T11" fmla="*/ 2147483647 h 131"/>
                <a:gd name="T12" fmla="*/ 2147483647 w 81"/>
                <a:gd name="T13" fmla="*/ 2147483647 h 131"/>
                <a:gd name="T14" fmla="*/ 2147483647 w 81"/>
                <a:gd name="T15" fmla="*/ 2147483647 h 131"/>
                <a:gd name="T16" fmla="*/ 2147483647 w 81"/>
                <a:gd name="T17" fmla="*/ 2147483647 h 131"/>
                <a:gd name="T18" fmla="*/ 2147483647 w 81"/>
                <a:gd name="T19" fmla="*/ 2147483647 h 131"/>
                <a:gd name="T20" fmla="*/ 2147483647 w 81"/>
                <a:gd name="T21" fmla="*/ 2147483647 h 131"/>
                <a:gd name="T22" fmla="*/ 2147483647 w 81"/>
                <a:gd name="T23" fmla="*/ 2147483647 h 131"/>
                <a:gd name="T24" fmla="*/ 2147483647 w 81"/>
                <a:gd name="T25" fmla="*/ 2147483647 h 131"/>
                <a:gd name="T26" fmla="*/ 2147483647 w 81"/>
                <a:gd name="T27" fmla="*/ 2147483647 h 131"/>
                <a:gd name="T28" fmla="*/ 2147483647 w 81"/>
                <a:gd name="T29" fmla="*/ 0 h 131"/>
                <a:gd name="T30" fmla="*/ 2147483647 w 81"/>
                <a:gd name="T31" fmla="*/ 2147483647 h 131"/>
                <a:gd name="T32" fmla="*/ 2147483647 w 81"/>
                <a:gd name="T33" fmla="*/ 2147483647 h 131"/>
                <a:gd name="T34" fmla="*/ 2147483647 w 81"/>
                <a:gd name="T35" fmla="*/ 2147483647 h 131"/>
                <a:gd name="T36" fmla="*/ 2147483647 w 81"/>
                <a:gd name="T37" fmla="*/ 2147483647 h 131"/>
                <a:gd name="T38" fmla="*/ 2147483647 w 81"/>
                <a:gd name="T39" fmla="*/ 2147483647 h 131"/>
                <a:gd name="T40" fmla="*/ 2147483647 w 81"/>
                <a:gd name="T41" fmla="*/ 2147483647 h 131"/>
                <a:gd name="T42" fmla="*/ 2147483647 w 81"/>
                <a:gd name="T43" fmla="*/ 2147483647 h 131"/>
                <a:gd name="T44" fmla="*/ 2147483647 w 81"/>
                <a:gd name="T45" fmla="*/ 2147483647 h 131"/>
                <a:gd name="T46" fmla="*/ 2147483647 w 81"/>
                <a:gd name="T47" fmla="*/ 2147483647 h 131"/>
                <a:gd name="T48" fmla="*/ 2147483647 w 81"/>
                <a:gd name="T49" fmla="*/ 2147483647 h 131"/>
                <a:gd name="T50" fmla="*/ 2147483647 w 81"/>
                <a:gd name="T51" fmla="*/ 2147483647 h 131"/>
                <a:gd name="T52" fmla="*/ 2147483647 w 81"/>
                <a:gd name="T53" fmla="*/ 2147483647 h 131"/>
                <a:gd name="T54" fmla="*/ 2147483647 w 81"/>
                <a:gd name="T55" fmla="*/ 2147483647 h 131"/>
                <a:gd name="T56" fmla="*/ 2147483647 w 81"/>
                <a:gd name="T57" fmla="*/ 2147483647 h 131"/>
                <a:gd name="T58" fmla="*/ 2147483647 w 81"/>
                <a:gd name="T59" fmla="*/ 2147483647 h 131"/>
                <a:gd name="T60" fmla="*/ 2147483647 w 81"/>
                <a:gd name="T61" fmla="*/ 2147483647 h 131"/>
                <a:gd name="T62" fmla="*/ 2147483647 w 81"/>
                <a:gd name="T63" fmla="*/ 2147483647 h 131"/>
                <a:gd name="T64" fmla="*/ 2147483647 w 81"/>
                <a:gd name="T65" fmla="*/ 2147483647 h 131"/>
                <a:gd name="T66" fmla="*/ 2147483647 w 81"/>
                <a:gd name="T67" fmla="*/ 2147483647 h 131"/>
                <a:gd name="T68" fmla="*/ 2147483647 w 81"/>
                <a:gd name="T69" fmla="*/ 2147483647 h 131"/>
                <a:gd name="T70" fmla="*/ 2147483647 w 81"/>
                <a:gd name="T71" fmla="*/ 2147483647 h 131"/>
                <a:gd name="T72" fmla="*/ 2147483647 w 81"/>
                <a:gd name="T73" fmla="*/ 2147483647 h 131"/>
                <a:gd name="T74" fmla="*/ 2147483647 w 81"/>
                <a:gd name="T75" fmla="*/ 2147483647 h 131"/>
                <a:gd name="T76" fmla="*/ 2147483647 w 81"/>
                <a:gd name="T77" fmla="*/ 2147483647 h 131"/>
                <a:gd name="T78" fmla="*/ 2147483647 w 81"/>
                <a:gd name="T79" fmla="*/ 2147483647 h 131"/>
                <a:gd name="T80" fmla="*/ 2147483647 w 81"/>
                <a:gd name="T81" fmla="*/ 2147483647 h 131"/>
                <a:gd name="T82" fmla="*/ 2147483647 w 81"/>
                <a:gd name="T83" fmla="*/ 2147483647 h 131"/>
                <a:gd name="T84" fmla="*/ 2147483647 w 81"/>
                <a:gd name="T85" fmla="*/ 2147483647 h 131"/>
                <a:gd name="T86" fmla="*/ 2147483647 w 81"/>
                <a:gd name="T87" fmla="*/ 2147483647 h 131"/>
                <a:gd name="T88" fmla="*/ 2147483647 w 81"/>
                <a:gd name="T89" fmla="*/ 2147483647 h 131"/>
                <a:gd name="T90" fmla="*/ 2147483647 w 81"/>
                <a:gd name="T91" fmla="*/ 2147483647 h 131"/>
                <a:gd name="T92" fmla="*/ 2147483647 w 81"/>
                <a:gd name="T93" fmla="*/ 2147483647 h 131"/>
                <a:gd name="T94" fmla="*/ 2147483647 w 81"/>
                <a:gd name="T95" fmla="*/ 2147483647 h 131"/>
                <a:gd name="T96" fmla="*/ 2147483647 w 81"/>
                <a:gd name="T97" fmla="*/ 2147483647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1"/>
                <a:gd name="T149" fmla="*/ 81 w 81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1">
                  <a:moveTo>
                    <a:pt x="0" y="117"/>
                  </a:move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10" y="71"/>
                  </a:lnTo>
                  <a:lnTo>
                    <a:pt x="12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20"/>
                  </a:lnTo>
                  <a:lnTo>
                    <a:pt x="36" y="24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2"/>
                  </a:lnTo>
                  <a:lnTo>
                    <a:pt x="40" y="35"/>
                  </a:lnTo>
                  <a:lnTo>
                    <a:pt x="42" y="39"/>
                  </a:lnTo>
                  <a:lnTo>
                    <a:pt x="43" y="42"/>
                  </a:lnTo>
                  <a:lnTo>
                    <a:pt x="44" y="44"/>
                  </a:lnTo>
                  <a:lnTo>
                    <a:pt x="45" y="44"/>
                  </a:lnTo>
                  <a:lnTo>
                    <a:pt x="46" y="45"/>
                  </a:lnTo>
                  <a:lnTo>
                    <a:pt x="48" y="46"/>
                  </a:lnTo>
                  <a:lnTo>
                    <a:pt x="49" y="47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5" y="56"/>
                  </a:lnTo>
                  <a:lnTo>
                    <a:pt x="46" y="57"/>
                  </a:lnTo>
                  <a:lnTo>
                    <a:pt x="45" y="58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3" y="63"/>
                  </a:lnTo>
                  <a:lnTo>
                    <a:pt x="45" y="66"/>
                  </a:lnTo>
                  <a:lnTo>
                    <a:pt x="46" y="65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2" y="67"/>
                  </a:lnTo>
                  <a:lnTo>
                    <a:pt x="52" y="70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3" y="77"/>
                  </a:lnTo>
                  <a:lnTo>
                    <a:pt x="55" y="79"/>
                  </a:lnTo>
                  <a:lnTo>
                    <a:pt x="56" y="79"/>
                  </a:lnTo>
                  <a:lnTo>
                    <a:pt x="57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7" y="85"/>
                  </a:lnTo>
                  <a:lnTo>
                    <a:pt x="58" y="87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1" y="85"/>
                  </a:lnTo>
                  <a:lnTo>
                    <a:pt x="64" y="86"/>
                  </a:lnTo>
                  <a:lnTo>
                    <a:pt x="65" y="87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8" y="86"/>
                  </a:lnTo>
                  <a:lnTo>
                    <a:pt x="71" y="86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8" y="84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9"/>
                  </a:lnTo>
                  <a:lnTo>
                    <a:pt x="75" y="131"/>
                  </a:lnTo>
                  <a:lnTo>
                    <a:pt x="37" y="125"/>
                  </a:lnTo>
                  <a:lnTo>
                    <a:pt x="0" y="11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506828" y="1246688"/>
              <a:ext cx="1288290" cy="858256"/>
            </a:xfrm>
            <a:custGeom>
              <a:avLst/>
              <a:gdLst>
                <a:gd name="T0" fmla="*/ 2147483647 w 138"/>
                <a:gd name="T1" fmla="*/ 2147483647 h 88"/>
                <a:gd name="T2" fmla="*/ 2147483647 w 138"/>
                <a:gd name="T3" fmla="*/ 2147483647 h 88"/>
                <a:gd name="T4" fmla="*/ 2147483647 w 138"/>
                <a:gd name="T5" fmla="*/ 2147483647 h 88"/>
                <a:gd name="T6" fmla="*/ 2147483647 w 138"/>
                <a:gd name="T7" fmla="*/ 2147483647 h 88"/>
                <a:gd name="T8" fmla="*/ 2147483647 w 138"/>
                <a:gd name="T9" fmla="*/ 2147483647 h 88"/>
                <a:gd name="T10" fmla="*/ 2147483647 w 138"/>
                <a:gd name="T11" fmla="*/ 2147483647 h 88"/>
                <a:gd name="T12" fmla="*/ 2147483647 w 138"/>
                <a:gd name="T13" fmla="*/ 2147483647 h 88"/>
                <a:gd name="T14" fmla="*/ 2147483647 w 138"/>
                <a:gd name="T15" fmla="*/ 2147483647 h 88"/>
                <a:gd name="T16" fmla="*/ 2147483647 w 138"/>
                <a:gd name="T17" fmla="*/ 2147483647 h 88"/>
                <a:gd name="T18" fmla="*/ 2147483647 w 138"/>
                <a:gd name="T19" fmla="*/ 2147483647 h 88"/>
                <a:gd name="T20" fmla="*/ 2147483647 w 138"/>
                <a:gd name="T21" fmla="*/ 2147483647 h 88"/>
                <a:gd name="T22" fmla="*/ 2147483647 w 138"/>
                <a:gd name="T23" fmla="*/ 2147483647 h 88"/>
                <a:gd name="T24" fmla="*/ 2147483647 w 138"/>
                <a:gd name="T25" fmla="*/ 2147483647 h 88"/>
                <a:gd name="T26" fmla="*/ 2147483647 w 138"/>
                <a:gd name="T27" fmla="*/ 2147483647 h 88"/>
                <a:gd name="T28" fmla="*/ 2147483647 w 138"/>
                <a:gd name="T29" fmla="*/ 2147483647 h 88"/>
                <a:gd name="T30" fmla="*/ 2147483647 w 138"/>
                <a:gd name="T31" fmla="*/ 2147483647 h 88"/>
                <a:gd name="T32" fmla="*/ 2147483647 w 138"/>
                <a:gd name="T33" fmla="*/ 2147483647 h 88"/>
                <a:gd name="T34" fmla="*/ 2147483647 w 138"/>
                <a:gd name="T35" fmla="*/ 2147483647 h 88"/>
                <a:gd name="T36" fmla="*/ 2147483647 w 138"/>
                <a:gd name="T37" fmla="*/ 2147483647 h 88"/>
                <a:gd name="T38" fmla="*/ 2147483647 w 138"/>
                <a:gd name="T39" fmla="*/ 2147483647 h 88"/>
                <a:gd name="T40" fmla="*/ 2147483647 w 138"/>
                <a:gd name="T41" fmla="*/ 2147483647 h 88"/>
                <a:gd name="T42" fmla="*/ 2147483647 w 138"/>
                <a:gd name="T43" fmla="*/ 2147483647 h 88"/>
                <a:gd name="T44" fmla="*/ 2147483647 w 138"/>
                <a:gd name="T45" fmla="*/ 2147483647 h 88"/>
                <a:gd name="T46" fmla="*/ 2147483647 w 138"/>
                <a:gd name="T47" fmla="*/ 2147483647 h 88"/>
                <a:gd name="T48" fmla="*/ 2147483647 w 138"/>
                <a:gd name="T49" fmla="*/ 2147483647 h 88"/>
                <a:gd name="T50" fmla="*/ 2147483647 w 138"/>
                <a:gd name="T51" fmla="*/ 2147483647 h 88"/>
                <a:gd name="T52" fmla="*/ 2147483647 w 138"/>
                <a:gd name="T53" fmla="*/ 2147483647 h 88"/>
                <a:gd name="T54" fmla="*/ 2147483647 w 138"/>
                <a:gd name="T55" fmla="*/ 2147483647 h 88"/>
                <a:gd name="T56" fmla="*/ 2147483647 w 138"/>
                <a:gd name="T57" fmla="*/ 2147483647 h 88"/>
                <a:gd name="T58" fmla="*/ 2147483647 w 138"/>
                <a:gd name="T59" fmla="*/ 2147483647 h 88"/>
                <a:gd name="T60" fmla="*/ 2147483647 w 138"/>
                <a:gd name="T61" fmla="*/ 2147483647 h 88"/>
                <a:gd name="T62" fmla="*/ 2147483647 w 138"/>
                <a:gd name="T63" fmla="*/ 2147483647 h 88"/>
                <a:gd name="T64" fmla="*/ 0 w 138"/>
                <a:gd name="T65" fmla="*/ 2147483647 h 88"/>
                <a:gd name="T66" fmla="*/ 2147483647 w 138"/>
                <a:gd name="T67" fmla="*/ 2147483647 h 88"/>
                <a:gd name="T68" fmla="*/ 2147483647 w 138"/>
                <a:gd name="T69" fmla="*/ 2147483647 h 88"/>
                <a:gd name="T70" fmla="*/ 2147483647 w 138"/>
                <a:gd name="T71" fmla="*/ 2147483647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8"/>
                <a:gd name="T110" fmla="*/ 138 w 138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8">
                  <a:moveTo>
                    <a:pt x="133" y="88"/>
                  </a:moveTo>
                  <a:lnTo>
                    <a:pt x="48" y="78"/>
                  </a:lnTo>
                  <a:lnTo>
                    <a:pt x="47" y="86"/>
                  </a:lnTo>
                  <a:lnTo>
                    <a:pt x="46" y="85"/>
                  </a:lnTo>
                  <a:lnTo>
                    <a:pt x="45" y="83"/>
                  </a:lnTo>
                  <a:lnTo>
                    <a:pt x="44" y="81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3" y="82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0" y="83"/>
                  </a:lnTo>
                  <a:lnTo>
                    <a:pt x="27" y="82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4" y="84"/>
                  </a:lnTo>
                  <a:lnTo>
                    <a:pt x="23" y="82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2" y="76"/>
                  </a:lnTo>
                  <a:lnTo>
                    <a:pt x="21" y="76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19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9" y="60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5" y="44"/>
                  </a:lnTo>
                  <a:lnTo>
                    <a:pt x="14" y="43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3" y="0"/>
                  </a:lnTo>
                  <a:lnTo>
                    <a:pt x="16" y="2"/>
                  </a:lnTo>
                  <a:lnTo>
                    <a:pt x="49" y="8"/>
                  </a:lnTo>
                  <a:lnTo>
                    <a:pt x="84" y="14"/>
                  </a:lnTo>
                  <a:lnTo>
                    <a:pt x="138" y="20"/>
                  </a:lnTo>
                  <a:lnTo>
                    <a:pt x="134" y="71"/>
                  </a:lnTo>
                  <a:lnTo>
                    <a:pt x="133" y="88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869726" y="2005146"/>
              <a:ext cx="889101" cy="762087"/>
            </a:xfrm>
            <a:custGeom>
              <a:avLst/>
              <a:gdLst>
                <a:gd name="T0" fmla="*/ 2147483647 w 95"/>
                <a:gd name="T1" fmla="*/ 2147483647 h 78"/>
                <a:gd name="T2" fmla="*/ 2147483647 w 95"/>
                <a:gd name="T3" fmla="*/ 2147483647 h 78"/>
                <a:gd name="T4" fmla="*/ 2147483647 w 95"/>
                <a:gd name="T5" fmla="*/ 2147483647 h 78"/>
                <a:gd name="T6" fmla="*/ 2147483647 w 95"/>
                <a:gd name="T7" fmla="*/ 0 h 78"/>
                <a:gd name="T8" fmla="*/ 2147483647 w 95"/>
                <a:gd name="T9" fmla="*/ 2147483647 h 78"/>
                <a:gd name="T10" fmla="*/ 2147483647 w 95"/>
                <a:gd name="T11" fmla="*/ 2147483647 h 78"/>
                <a:gd name="T12" fmla="*/ 2147483647 w 95"/>
                <a:gd name="T13" fmla="*/ 2147483647 h 78"/>
                <a:gd name="T14" fmla="*/ 0 w 95"/>
                <a:gd name="T15" fmla="*/ 2147483647 h 78"/>
                <a:gd name="T16" fmla="*/ 2147483647 w 95"/>
                <a:gd name="T17" fmla="*/ 2147483647 h 78"/>
                <a:gd name="T18" fmla="*/ 2147483647 w 95"/>
                <a:gd name="T19" fmla="*/ 2147483647 h 78"/>
                <a:gd name="T20" fmla="*/ 2147483647 w 95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78"/>
                <a:gd name="T35" fmla="*/ 95 w 95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78">
                  <a:moveTo>
                    <a:pt x="89" y="78"/>
                  </a:moveTo>
                  <a:lnTo>
                    <a:pt x="92" y="44"/>
                  </a:lnTo>
                  <a:lnTo>
                    <a:pt x="95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9" y="78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741112" y="2277320"/>
              <a:ext cx="802006" cy="1288290"/>
            </a:xfrm>
            <a:custGeom>
              <a:avLst/>
              <a:gdLst>
                <a:gd name="T0" fmla="*/ 2147483647 w 86"/>
                <a:gd name="T1" fmla="*/ 0 h 132"/>
                <a:gd name="T2" fmla="*/ 0 w 86"/>
                <a:gd name="T3" fmla="*/ 2147483647 h 132"/>
                <a:gd name="T4" fmla="*/ 2147483647 w 86"/>
                <a:gd name="T5" fmla="*/ 2147483647 h 132"/>
                <a:gd name="T6" fmla="*/ 2147483647 w 86"/>
                <a:gd name="T7" fmla="*/ 2147483647 h 132"/>
                <a:gd name="T8" fmla="*/ 2147483647 w 86"/>
                <a:gd name="T9" fmla="*/ 2147483647 h 132"/>
                <a:gd name="T10" fmla="*/ 2147483647 w 86"/>
                <a:gd name="T11" fmla="*/ 2147483647 h 132"/>
                <a:gd name="T12" fmla="*/ 2147483647 w 86"/>
                <a:gd name="T13" fmla="*/ 2147483647 h 132"/>
                <a:gd name="T14" fmla="*/ 2147483647 w 86"/>
                <a:gd name="T15" fmla="*/ 2147483647 h 132"/>
                <a:gd name="T16" fmla="*/ 2147483647 w 86"/>
                <a:gd name="T17" fmla="*/ 2147483647 h 132"/>
                <a:gd name="T18" fmla="*/ 2147483647 w 86"/>
                <a:gd name="T19" fmla="*/ 2147483647 h 132"/>
                <a:gd name="T20" fmla="*/ 2147483647 w 86"/>
                <a:gd name="T21" fmla="*/ 2147483647 h 132"/>
                <a:gd name="T22" fmla="*/ 2147483647 w 86"/>
                <a:gd name="T23" fmla="*/ 2147483647 h 132"/>
                <a:gd name="T24" fmla="*/ 2147483647 w 86"/>
                <a:gd name="T25" fmla="*/ 2147483647 h 132"/>
                <a:gd name="T26" fmla="*/ 2147483647 w 86"/>
                <a:gd name="T27" fmla="*/ 2147483647 h 132"/>
                <a:gd name="T28" fmla="*/ 2147483647 w 86"/>
                <a:gd name="T29" fmla="*/ 2147483647 h 132"/>
                <a:gd name="T30" fmla="*/ 2147483647 w 86"/>
                <a:gd name="T31" fmla="*/ 2147483647 h 132"/>
                <a:gd name="T32" fmla="*/ 2147483647 w 86"/>
                <a:gd name="T33" fmla="*/ 2147483647 h 132"/>
                <a:gd name="T34" fmla="*/ 2147483647 w 86"/>
                <a:gd name="T35" fmla="*/ 2147483647 h 132"/>
                <a:gd name="T36" fmla="*/ 2147483647 w 86"/>
                <a:gd name="T37" fmla="*/ 2147483647 h 132"/>
                <a:gd name="T38" fmla="*/ 2147483647 w 86"/>
                <a:gd name="T39" fmla="*/ 2147483647 h 132"/>
                <a:gd name="T40" fmla="*/ 2147483647 w 86"/>
                <a:gd name="T41" fmla="*/ 0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2"/>
                <a:gd name="T65" fmla="*/ 86 w 86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2">
                  <a:moveTo>
                    <a:pt x="13" y="0"/>
                  </a:moveTo>
                  <a:lnTo>
                    <a:pt x="0" y="50"/>
                  </a:lnTo>
                  <a:lnTo>
                    <a:pt x="56" y="132"/>
                  </a:lnTo>
                  <a:lnTo>
                    <a:pt x="56" y="130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8" y="117"/>
                  </a:lnTo>
                  <a:lnTo>
                    <a:pt x="57" y="114"/>
                  </a:lnTo>
                  <a:lnTo>
                    <a:pt x="58" y="113"/>
                  </a:lnTo>
                  <a:lnTo>
                    <a:pt x="60" y="113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8" y="109"/>
                  </a:lnTo>
                  <a:lnTo>
                    <a:pt x="70" y="100"/>
                  </a:lnTo>
                  <a:lnTo>
                    <a:pt x="86" y="16"/>
                  </a:lnTo>
                  <a:lnTo>
                    <a:pt x="49" y="8"/>
                  </a:lnTo>
                  <a:lnTo>
                    <a:pt x="13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160260" y="3253517"/>
              <a:ext cx="860069" cy="1043334"/>
            </a:xfrm>
            <a:custGeom>
              <a:avLst/>
              <a:gdLst>
                <a:gd name="T0" fmla="*/ 2147483647 w 92"/>
                <a:gd name="T1" fmla="*/ 2147483647 h 107"/>
                <a:gd name="T2" fmla="*/ 2147483647 w 92"/>
                <a:gd name="T3" fmla="*/ 2147483647 h 107"/>
                <a:gd name="T4" fmla="*/ 2147483647 w 92"/>
                <a:gd name="T5" fmla="*/ 0 h 107"/>
                <a:gd name="T6" fmla="*/ 2147483647 w 92"/>
                <a:gd name="T7" fmla="*/ 0 h 107"/>
                <a:gd name="T8" fmla="*/ 2147483647 w 92"/>
                <a:gd name="T9" fmla="*/ 2147483647 h 107"/>
                <a:gd name="T10" fmla="*/ 2147483647 w 92"/>
                <a:gd name="T11" fmla="*/ 2147483647 h 107"/>
                <a:gd name="T12" fmla="*/ 2147483647 w 92"/>
                <a:gd name="T13" fmla="*/ 2147483647 h 107"/>
                <a:gd name="T14" fmla="*/ 2147483647 w 92"/>
                <a:gd name="T15" fmla="*/ 2147483647 h 107"/>
                <a:gd name="T16" fmla="*/ 2147483647 w 92"/>
                <a:gd name="T17" fmla="*/ 2147483647 h 107"/>
                <a:gd name="T18" fmla="*/ 2147483647 w 92"/>
                <a:gd name="T19" fmla="*/ 2147483647 h 107"/>
                <a:gd name="T20" fmla="*/ 2147483647 w 92"/>
                <a:gd name="T21" fmla="*/ 2147483647 h 107"/>
                <a:gd name="T22" fmla="*/ 2147483647 w 92"/>
                <a:gd name="T23" fmla="*/ 2147483647 h 107"/>
                <a:gd name="T24" fmla="*/ 2147483647 w 92"/>
                <a:gd name="T25" fmla="*/ 2147483647 h 107"/>
                <a:gd name="T26" fmla="*/ 2147483647 w 92"/>
                <a:gd name="T27" fmla="*/ 2147483647 h 107"/>
                <a:gd name="T28" fmla="*/ 2147483647 w 92"/>
                <a:gd name="T29" fmla="*/ 2147483647 h 107"/>
                <a:gd name="T30" fmla="*/ 2147483647 w 92"/>
                <a:gd name="T31" fmla="*/ 2147483647 h 107"/>
                <a:gd name="T32" fmla="*/ 2147483647 w 92"/>
                <a:gd name="T33" fmla="*/ 2147483647 h 107"/>
                <a:gd name="T34" fmla="*/ 2147483647 w 92"/>
                <a:gd name="T35" fmla="*/ 2147483647 h 107"/>
                <a:gd name="T36" fmla="*/ 2147483647 w 92"/>
                <a:gd name="T37" fmla="*/ 2147483647 h 107"/>
                <a:gd name="T38" fmla="*/ 2147483647 w 92"/>
                <a:gd name="T39" fmla="*/ 2147483647 h 107"/>
                <a:gd name="T40" fmla="*/ 2147483647 w 92"/>
                <a:gd name="T41" fmla="*/ 2147483647 h 107"/>
                <a:gd name="T42" fmla="*/ 2147483647 w 92"/>
                <a:gd name="T43" fmla="*/ 2147483647 h 107"/>
                <a:gd name="T44" fmla="*/ 2147483647 w 92"/>
                <a:gd name="T45" fmla="*/ 2147483647 h 107"/>
                <a:gd name="T46" fmla="*/ 2147483647 w 92"/>
                <a:gd name="T47" fmla="*/ 2147483647 h 107"/>
                <a:gd name="T48" fmla="*/ 2147483647 w 92"/>
                <a:gd name="T49" fmla="*/ 2147483647 h 107"/>
                <a:gd name="T50" fmla="*/ 2147483647 w 92"/>
                <a:gd name="T51" fmla="*/ 2147483647 h 107"/>
                <a:gd name="T52" fmla="*/ 2147483647 w 92"/>
                <a:gd name="T53" fmla="*/ 2147483647 h 107"/>
                <a:gd name="T54" fmla="*/ 2147483647 w 92"/>
                <a:gd name="T55" fmla="*/ 2147483647 h 107"/>
                <a:gd name="T56" fmla="*/ 2147483647 w 92"/>
                <a:gd name="T57" fmla="*/ 2147483647 h 107"/>
                <a:gd name="T58" fmla="*/ 2147483647 w 92"/>
                <a:gd name="T59" fmla="*/ 2147483647 h 107"/>
                <a:gd name="T60" fmla="*/ 2147483647 w 92"/>
                <a:gd name="T61" fmla="*/ 2147483647 h 107"/>
                <a:gd name="T62" fmla="*/ 2147483647 w 92"/>
                <a:gd name="T63" fmla="*/ 2147483647 h 107"/>
                <a:gd name="T64" fmla="*/ 2147483647 w 92"/>
                <a:gd name="T65" fmla="*/ 2147483647 h 107"/>
                <a:gd name="T66" fmla="*/ 2147483647 w 92"/>
                <a:gd name="T67" fmla="*/ 2147483647 h 107"/>
                <a:gd name="T68" fmla="*/ 2147483647 w 92"/>
                <a:gd name="T69" fmla="*/ 2147483647 h 107"/>
                <a:gd name="T70" fmla="*/ 2147483647 w 92"/>
                <a:gd name="T71" fmla="*/ 2147483647 h 107"/>
                <a:gd name="T72" fmla="*/ 2147483647 w 92"/>
                <a:gd name="T73" fmla="*/ 2147483647 h 107"/>
                <a:gd name="T74" fmla="*/ 2147483647 w 92"/>
                <a:gd name="T75" fmla="*/ 2147483647 h 107"/>
                <a:gd name="T76" fmla="*/ 2147483647 w 92"/>
                <a:gd name="T77" fmla="*/ 2147483647 h 107"/>
                <a:gd name="T78" fmla="*/ 2147483647 w 92"/>
                <a:gd name="T79" fmla="*/ 2147483647 h 107"/>
                <a:gd name="T80" fmla="*/ 2147483647 w 92"/>
                <a:gd name="T81" fmla="*/ 2147483647 h 107"/>
                <a:gd name="T82" fmla="*/ 2147483647 w 92"/>
                <a:gd name="T83" fmla="*/ 2147483647 h 107"/>
                <a:gd name="T84" fmla="*/ 2147483647 w 92"/>
                <a:gd name="T85" fmla="*/ 2147483647 h 107"/>
                <a:gd name="T86" fmla="*/ 2147483647 w 92"/>
                <a:gd name="T87" fmla="*/ 2147483647 h 107"/>
                <a:gd name="T88" fmla="*/ 2147483647 w 92"/>
                <a:gd name="T89" fmla="*/ 2147483647 h 107"/>
                <a:gd name="T90" fmla="*/ 2147483647 w 92"/>
                <a:gd name="T91" fmla="*/ 2147483647 h 107"/>
                <a:gd name="T92" fmla="*/ 2147483647 w 92"/>
                <a:gd name="T93" fmla="*/ 2147483647 h 107"/>
                <a:gd name="T94" fmla="*/ 2147483647 w 92"/>
                <a:gd name="T95" fmla="*/ 2147483647 h 107"/>
                <a:gd name="T96" fmla="*/ 2147483647 w 92"/>
                <a:gd name="T97" fmla="*/ 2147483647 h 107"/>
                <a:gd name="T98" fmla="*/ 0 w 92"/>
                <a:gd name="T99" fmla="*/ 2147483647 h 107"/>
                <a:gd name="T100" fmla="*/ 2147483647 w 92"/>
                <a:gd name="T101" fmla="*/ 2147483647 h 107"/>
                <a:gd name="T102" fmla="*/ 2147483647 w 92"/>
                <a:gd name="T103" fmla="*/ 2147483647 h 107"/>
                <a:gd name="T104" fmla="*/ 2147483647 w 92"/>
                <a:gd name="T105" fmla="*/ 2147483647 h 1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"/>
                <a:gd name="T160" fmla="*/ 0 h 107"/>
                <a:gd name="T161" fmla="*/ 92 w 92"/>
                <a:gd name="T162" fmla="*/ 107 h 1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" h="107">
                  <a:moveTo>
                    <a:pt x="78" y="107"/>
                  </a:moveTo>
                  <a:lnTo>
                    <a:pt x="92" y="11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8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5"/>
                  </a:lnTo>
                  <a:lnTo>
                    <a:pt x="5" y="59"/>
                  </a:lnTo>
                  <a:lnTo>
                    <a:pt x="4" y="59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4" y="71"/>
                  </a:lnTo>
                  <a:lnTo>
                    <a:pt x="3" y="70"/>
                  </a:lnTo>
                  <a:lnTo>
                    <a:pt x="1" y="70"/>
                  </a:lnTo>
                  <a:lnTo>
                    <a:pt x="0" y="74"/>
                  </a:lnTo>
                  <a:lnTo>
                    <a:pt x="49" y="103"/>
                  </a:lnTo>
                  <a:lnTo>
                    <a:pt x="78" y="10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3020330" y="2698282"/>
              <a:ext cx="914504" cy="762087"/>
            </a:xfrm>
            <a:custGeom>
              <a:avLst/>
              <a:gdLst>
                <a:gd name="T0" fmla="*/ 0 w 98"/>
                <a:gd name="T1" fmla="*/ 2147483647 h 78"/>
                <a:gd name="T2" fmla="*/ 2147483647 w 98"/>
                <a:gd name="T3" fmla="*/ 0 h 78"/>
                <a:gd name="T4" fmla="*/ 2147483647 w 98"/>
                <a:gd name="T5" fmla="*/ 2147483647 h 78"/>
                <a:gd name="T6" fmla="*/ 2147483647 w 98"/>
                <a:gd name="T7" fmla="*/ 2147483647 h 78"/>
                <a:gd name="T8" fmla="*/ 2147483647 w 98"/>
                <a:gd name="T9" fmla="*/ 2147483647 h 78"/>
                <a:gd name="T10" fmla="*/ 2147483647 w 98"/>
                <a:gd name="T11" fmla="*/ 2147483647 h 78"/>
                <a:gd name="T12" fmla="*/ 2147483647 w 98"/>
                <a:gd name="T13" fmla="*/ 2147483647 h 78"/>
                <a:gd name="T14" fmla="*/ 0 w 98"/>
                <a:gd name="T15" fmla="*/ 214748364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78"/>
                <a:gd name="T26" fmla="*/ 98 w 98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78">
                  <a:moveTo>
                    <a:pt x="0" y="68"/>
                  </a:moveTo>
                  <a:lnTo>
                    <a:pt x="9" y="0"/>
                  </a:lnTo>
                  <a:lnTo>
                    <a:pt x="73" y="7"/>
                  </a:lnTo>
                  <a:lnTo>
                    <a:pt x="98" y="9"/>
                  </a:lnTo>
                  <a:lnTo>
                    <a:pt x="97" y="26"/>
                  </a:lnTo>
                  <a:lnTo>
                    <a:pt x="94" y="78"/>
                  </a:lnTo>
                  <a:lnTo>
                    <a:pt x="81" y="77"/>
                  </a:lnTo>
                  <a:lnTo>
                    <a:pt x="0" y="68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887871" y="3360573"/>
              <a:ext cx="887287" cy="956237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98"/>
                <a:gd name="T53" fmla="*/ 95 w 95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98">
                  <a:moveTo>
                    <a:pt x="14" y="0"/>
                  </a:moveTo>
                  <a:lnTo>
                    <a:pt x="0" y="96"/>
                  </a:lnTo>
                  <a:lnTo>
                    <a:pt x="13" y="98"/>
                  </a:lnTo>
                  <a:lnTo>
                    <a:pt x="14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88" y="94"/>
                  </a:lnTo>
                  <a:lnTo>
                    <a:pt x="94" y="17"/>
                  </a:lnTo>
                  <a:lnTo>
                    <a:pt x="95" y="17"/>
                  </a:lnTo>
                  <a:lnTo>
                    <a:pt x="95" y="9"/>
                  </a:lnTo>
                  <a:lnTo>
                    <a:pt x="14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766086" y="1439024"/>
              <a:ext cx="831038" cy="537090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55"/>
                <a:gd name="T62" fmla="*/ 89 w 89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55">
                  <a:moveTo>
                    <a:pt x="0" y="51"/>
                  </a:moveTo>
                  <a:lnTo>
                    <a:pt x="4" y="0"/>
                  </a:lnTo>
                  <a:lnTo>
                    <a:pt x="43" y="2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0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727982" y="1936195"/>
              <a:ext cx="878214" cy="626000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64"/>
                <a:gd name="T110" fmla="*/ 94 w 94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4" y="57"/>
                  </a:lnTo>
                  <a:lnTo>
                    <a:pt x="73" y="57"/>
                  </a:lnTo>
                  <a:lnTo>
                    <a:pt x="70" y="57"/>
                  </a:lnTo>
                  <a:lnTo>
                    <a:pt x="69" y="54"/>
                  </a:lnTo>
                  <a:lnTo>
                    <a:pt x="0" y="5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700764" y="2435181"/>
              <a:ext cx="1046963" cy="535275"/>
            </a:xfrm>
            <a:custGeom>
              <a:avLst/>
              <a:gdLst>
                <a:gd name="T0" fmla="*/ 0 w 112"/>
                <a:gd name="T1" fmla="*/ 2147483647 h 55"/>
                <a:gd name="T2" fmla="*/ 2147483647 w 112"/>
                <a:gd name="T3" fmla="*/ 0 h 55"/>
                <a:gd name="T4" fmla="*/ 2147483647 w 112"/>
                <a:gd name="T5" fmla="*/ 2147483647 h 55"/>
                <a:gd name="T6" fmla="*/ 2147483647 w 112"/>
                <a:gd name="T7" fmla="*/ 2147483647 h 55"/>
                <a:gd name="T8" fmla="*/ 2147483647 w 112"/>
                <a:gd name="T9" fmla="*/ 2147483647 h 55"/>
                <a:gd name="T10" fmla="*/ 2147483647 w 112"/>
                <a:gd name="T11" fmla="*/ 2147483647 h 55"/>
                <a:gd name="T12" fmla="*/ 2147483647 w 112"/>
                <a:gd name="T13" fmla="*/ 2147483647 h 55"/>
                <a:gd name="T14" fmla="*/ 2147483647 w 112"/>
                <a:gd name="T15" fmla="*/ 2147483647 h 55"/>
                <a:gd name="T16" fmla="*/ 2147483647 w 112"/>
                <a:gd name="T17" fmla="*/ 2147483647 h 55"/>
                <a:gd name="T18" fmla="*/ 2147483647 w 112"/>
                <a:gd name="T19" fmla="*/ 2147483647 h 55"/>
                <a:gd name="T20" fmla="*/ 2147483647 w 112"/>
                <a:gd name="T21" fmla="*/ 2147483647 h 55"/>
                <a:gd name="T22" fmla="*/ 2147483647 w 112"/>
                <a:gd name="T23" fmla="*/ 2147483647 h 55"/>
                <a:gd name="T24" fmla="*/ 2147483647 w 112"/>
                <a:gd name="T25" fmla="*/ 2147483647 h 55"/>
                <a:gd name="T26" fmla="*/ 2147483647 w 112"/>
                <a:gd name="T27" fmla="*/ 2147483647 h 55"/>
                <a:gd name="T28" fmla="*/ 2147483647 w 112"/>
                <a:gd name="T29" fmla="*/ 2147483647 h 55"/>
                <a:gd name="T30" fmla="*/ 2147483647 w 112"/>
                <a:gd name="T31" fmla="*/ 2147483647 h 55"/>
                <a:gd name="T32" fmla="*/ 2147483647 w 112"/>
                <a:gd name="T33" fmla="*/ 2147483647 h 55"/>
                <a:gd name="T34" fmla="*/ 2147483647 w 112"/>
                <a:gd name="T35" fmla="*/ 2147483647 h 55"/>
                <a:gd name="T36" fmla="*/ 2147483647 w 112"/>
                <a:gd name="T37" fmla="*/ 2147483647 h 55"/>
                <a:gd name="T38" fmla="*/ 2147483647 w 112"/>
                <a:gd name="T39" fmla="*/ 2147483647 h 55"/>
                <a:gd name="T40" fmla="*/ 2147483647 w 112"/>
                <a:gd name="T41" fmla="*/ 2147483647 h 55"/>
                <a:gd name="T42" fmla="*/ 2147483647 w 112"/>
                <a:gd name="T43" fmla="*/ 2147483647 h 55"/>
                <a:gd name="T44" fmla="*/ 2147483647 w 112"/>
                <a:gd name="T45" fmla="*/ 2147483647 h 55"/>
                <a:gd name="T46" fmla="*/ 2147483647 w 112"/>
                <a:gd name="T47" fmla="*/ 2147483647 h 55"/>
                <a:gd name="T48" fmla="*/ 2147483647 w 112"/>
                <a:gd name="T49" fmla="*/ 2147483647 h 55"/>
                <a:gd name="T50" fmla="*/ 2147483647 w 112"/>
                <a:gd name="T51" fmla="*/ 2147483647 h 55"/>
                <a:gd name="T52" fmla="*/ 2147483647 w 112"/>
                <a:gd name="T53" fmla="*/ 2147483647 h 55"/>
                <a:gd name="T54" fmla="*/ 2147483647 w 112"/>
                <a:gd name="T55" fmla="*/ 2147483647 h 55"/>
                <a:gd name="T56" fmla="*/ 2147483647 w 112"/>
                <a:gd name="T57" fmla="*/ 2147483647 h 55"/>
                <a:gd name="T58" fmla="*/ 2147483647 w 112"/>
                <a:gd name="T59" fmla="*/ 2147483647 h 55"/>
                <a:gd name="T60" fmla="*/ 2147483647 w 112"/>
                <a:gd name="T61" fmla="*/ 2147483647 h 55"/>
                <a:gd name="T62" fmla="*/ 2147483647 w 112"/>
                <a:gd name="T63" fmla="*/ 2147483647 h 55"/>
                <a:gd name="T64" fmla="*/ 2147483647 w 112"/>
                <a:gd name="T65" fmla="*/ 2147483647 h 55"/>
                <a:gd name="T66" fmla="*/ 2147483647 w 112"/>
                <a:gd name="T67" fmla="*/ 2147483647 h 55"/>
                <a:gd name="T68" fmla="*/ 2147483647 w 112"/>
                <a:gd name="T69" fmla="*/ 2147483647 h 55"/>
                <a:gd name="T70" fmla="*/ 2147483647 w 112"/>
                <a:gd name="T71" fmla="*/ 2147483647 h 55"/>
                <a:gd name="T72" fmla="*/ 2147483647 w 112"/>
                <a:gd name="T73" fmla="*/ 2147483647 h 55"/>
                <a:gd name="T74" fmla="*/ 2147483647 w 112"/>
                <a:gd name="T75" fmla="*/ 2147483647 h 55"/>
                <a:gd name="T76" fmla="*/ 2147483647 w 112"/>
                <a:gd name="T77" fmla="*/ 2147483647 h 55"/>
                <a:gd name="T78" fmla="*/ 2147483647 w 112"/>
                <a:gd name="T79" fmla="*/ 2147483647 h 55"/>
                <a:gd name="T80" fmla="*/ 2147483647 w 112"/>
                <a:gd name="T81" fmla="*/ 2147483647 h 55"/>
                <a:gd name="T82" fmla="*/ 2147483647 w 112"/>
                <a:gd name="T83" fmla="*/ 2147483647 h 55"/>
                <a:gd name="T84" fmla="*/ 2147483647 w 112"/>
                <a:gd name="T85" fmla="*/ 2147483647 h 55"/>
                <a:gd name="T86" fmla="*/ 2147483647 w 112"/>
                <a:gd name="T87" fmla="*/ 2147483647 h 55"/>
                <a:gd name="T88" fmla="*/ 2147483647 w 112"/>
                <a:gd name="T89" fmla="*/ 2147483647 h 55"/>
                <a:gd name="T90" fmla="*/ 0 w 112"/>
                <a:gd name="T91" fmla="*/ 2147483647 h 55"/>
                <a:gd name="T92" fmla="*/ 0 w 112"/>
                <a:gd name="T93" fmla="*/ 2147483647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2"/>
                <a:gd name="T142" fmla="*/ 0 h 55"/>
                <a:gd name="T143" fmla="*/ 112 w 112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2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3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20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2" y="25"/>
                  </a:lnTo>
                  <a:lnTo>
                    <a:pt x="101" y="27"/>
                  </a:lnTo>
                  <a:lnTo>
                    <a:pt x="102" y="28"/>
                  </a:lnTo>
                  <a:lnTo>
                    <a:pt x="103" y="29"/>
                  </a:lnTo>
                  <a:lnTo>
                    <a:pt x="104" y="31"/>
                  </a:lnTo>
                  <a:lnTo>
                    <a:pt x="103" y="32"/>
                  </a:lnTo>
                  <a:lnTo>
                    <a:pt x="103" y="35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40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2" y="53"/>
                  </a:lnTo>
                  <a:lnTo>
                    <a:pt x="111" y="55"/>
                  </a:lnTo>
                  <a:lnTo>
                    <a:pt x="24" y="53"/>
                  </a:lnTo>
                  <a:lnTo>
                    <a:pt x="25" y="36"/>
                  </a:lnTo>
                  <a:lnTo>
                    <a:pt x="0" y="3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898544" y="2952311"/>
              <a:ext cx="941721" cy="526203"/>
            </a:xfrm>
            <a:custGeom>
              <a:avLst/>
              <a:gdLst>
                <a:gd name="T0" fmla="*/ 2147483647 w 101"/>
                <a:gd name="T1" fmla="*/ 0 h 54"/>
                <a:gd name="T2" fmla="*/ 2147483647 w 101"/>
                <a:gd name="T3" fmla="*/ 2147483647 h 54"/>
                <a:gd name="T4" fmla="*/ 2147483647 w 101"/>
                <a:gd name="T5" fmla="*/ 2147483647 h 54"/>
                <a:gd name="T6" fmla="*/ 2147483647 w 101"/>
                <a:gd name="T7" fmla="*/ 2147483647 h 54"/>
                <a:gd name="T8" fmla="*/ 2147483647 w 101"/>
                <a:gd name="T9" fmla="*/ 2147483647 h 54"/>
                <a:gd name="T10" fmla="*/ 2147483647 w 101"/>
                <a:gd name="T11" fmla="*/ 2147483647 h 54"/>
                <a:gd name="T12" fmla="*/ 2147483647 w 101"/>
                <a:gd name="T13" fmla="*/ 2147483647 h 54"/>
                <a:gd name="T14" fmla="*/ 2147483647 w 101"/>
                <a:gd name="T15" fmla="*/ 2147483647 h 54"/>
                <a:gd name="T16" fmla="*/ 2147483647 w 101"/>
                <a:gd name="T17" fmla="*/ 2147483647 h 54"/>
                <a:gd name="T18" fmla="*/ 2147483647 w 101"/>
                <a:gd name="T19" fmla="*/ 2147483647 h 54"/>
                <a:gd name="T20" fmla="*/ 2147483647 w 101"/>
                <a:gd name="T21" fmla="*/ 2147483647 h 54"/>
                <a:gd name="T22" fmla="*/ 2147483647 w 101"/>
                <a:gd name="T23" fmla="*/ 2147483647 h 54"/>
                <a:gd name="T24" fmla="*/ 0 w 101"/>
                <a:gd name="T25" fmla="*/ 2147483647 h 54"/>
                <a:gd name="T26" fmla="*/ 2147483647 w 101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54"/>
                <a:gd name="T44" fmla="*/ 101 w 10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54">
                  <a:moveTo>
                    <a:pt x="3" y="0"/>
                  </a:moveTo>
                  <a:lnTo>
                    <a:pt x="90" y="2"/>
                  </a:lnTo>
                  <a:lnTo>
                    <a:pt x="96" y="6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5" y="12"/>
                  </a:lnTo>
                  <a:lnTo>
                    <a:pt x="96" y="12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100" y="17"/>
                  </a:lnTo>
                  <a:lnTo>
                    <a:pt x="101" y="54"/>
                  </a:lnTo>
                  <a:lnTo>
                    <a:pt x="0" y="52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775159" y="3449482"/>
              <a:ext cx="1083251" cy="584267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3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40" y="11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7" y="47"/>
                  </a:lnTo>
                  <a:lnTo>
                    <a:pt x="48" y="47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5" y="51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7" y="57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7"/>
                  </a:lnTo>
                  <a:lnTo>
                    <a:pt x="97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0"/>
                  </a:lnTo>
                  <a:lnTo>
                    <a:pt x="114" y="12"/>
                  </a:lnTo>
                  <a:lnTo>
                    <a:pt x="114" y="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225367" y="3527506"/>
              <a:ext cx="1772760" cy="1803606"/>
            </a:xfrm>
            <a:custGeom>
              <a:avLst/>
              <a:gdLst>
                <a:gd name="T0" fmla="*/ 2147483647 w 190"/>
                <a:gd name="T1" fmla="*/ 2147483647 h 185"/>
                <a:gd name="T2" fmla="*/ 2147483647 w 190"/>
                <a:gd name="T3" fmla="*/ 2147483647 h 185"/>
                <a:gd name="T4" fmla="*/ 2147483647 w 190"/>
                <a:gd name="T5" fmla="*/ 2147483647 h 185"/>
                <a:gd name="T6" fmla="*/ 2147483647 w 190"/>
                <a:gd name="T7" fmla="*/ 2147483647 h 185"/>
                <a:gd name="T8" fmla="*/ 2147483647 w 190"/>
                <a:gd name="T9" fmla="*/ 2147483647 h 185"/>
                <a:gd name="T10" fmla="*/ 2147483647 w 190"/>
                <a:gd name="T11" fmla="*/ 2147483647 h 185"/>
                <a:gd name="T12" fmla="*/ 2147483647 w 190"/>
                <a:gd name="T13" fmla="*/ 2147483647 h 185"/>
                <a:gd name="T14" fmla="*/ 2147483647 w 190"/>
                <a:gd name="T15" fmla="*/ 2147483647 h 185"/>
                <a:gd name="T16" fmla="*/ 2147483647 w 190"/>
                <a:gd name="T17" fmla="*/ 2147483647 h 185"/>
                <a:gd name="T18" fmla="*/ 2147483647 w 190"/>
                <a:gd name="T19" fmla="*/ 2147483647 h 185"/>
                <a:gd name="T20" fmla="*/ 2147483647 w 190"/>
                <a:gd name="T21" fmla="*/ 2147483647 h 185"/>
                <a:gd name="T22" fmla="*/ 2147483647 w 190"/>
                <a:gd name="T23" fmla="*/ 2147483647 h 185"/>
                <a:gd name="T24" fmla="*/ 2147483647 w 190"/>
                <a:gd name="T25" fmla="*/ 2147483647 h 185"/>
                <a:gd name="T26" fmla="*/ 2147483647 w 190"/>
                <a:gd name="T27" fmla="*/ 2147483647 h 185"/>
                <a:gd name="T28" fmla="*/ 2147483647 w 190"/>
                <a:gd name="T29" fmla="*/ 2147483647 h 185"/>
                <a:gd name="T30" fmla="*/ 2147483647 w 190"/>
                <a:gd name="T31" fmla="*/ 0 h 185"/>
                <a:gd name="T32" fmla="*/ 0 w 190"/>
                <a:gd name="T33" fmla="*/ 2147483647 h 185"/>
                <a:gd name="T34" fmla="*/ 2147483647 w 190"/>
                <a:gd name="T35" fmla="*/ 2147483647 h 185"/>
                <a:gd name="T36" fmla="*/ 2147483647 w 190"/>
                <a:gd name="T37" fmla="*/ 2147483647 h 185"/>
                <a:gd name="T38" fmla="*/ 2147483647 w 190"/>
                <a:gd name="T39" fmla="*/ 2147483647 h 185"/>
                <a:gd name="T40" fmla="*/ 2147483647 w 190"/>
                <a:gd name="T41" fmla="*/ 2147483647 h 185"/>
                <a:gd name="T42" fmla="*/ 2147483647 w 190"/>
                <a:gd name="T43" fmla="*/ 2147483647 h 185"/>
                <a:gd name="T44" fmla="*/ 2147483647 w 190"/>
                <a:gd name="T45" fmla="*/ 2147483647 h 185"/>
                <a:gd name="T46" fmla="*/ 2147483647 w 190"/>
                <a:gd name="T47" fmla="*/ 2147483647 h 185"/>
                <a:gd name="T48" fmla="*/ 2147483647 w 190"/>
                <a:gd name="T49" fmla="*/ 2147483647 h 185"/>
                <a:gd name="T50" fmla="*/ 2147483647 w 190"/>
                <a:gd name="T51" fmla="*/ 2147483647 h 185"/>
                <a:gd name="T52" fmla="*/ 2147483647 w 190"/>
                <a:gd name="T53" fmla="*/ 2147483647 h 185"/>
                <a:gd name="T54" fmla="*/ 2147483647 w 190"/>
                <a:gd name="T55" fmla="*/ 2147483647 h 185"/>
                <a:gd name="T56" fmla="*/ 2147483647 w 190"/>
                <a:gd name="T57" fmla="*/ 2147483647 h 185"/>
                <a:gd name="T58" fmla="*/ 2147483647 w 190"/>
                <a:gd name="T59" fmla="*/ 2147483647 h 185"/>
                <a:gd name="T60" fmla="*/ 2147483647 w 190"/>
                <a:gd name="T61" fmla="*/ 2147483647 h 185"/>
                <a:gd name="T62" fmla="*/ 2147483647 w 190"/>
                <a:gd name="T63" fmla="*/ 2147483647 h 185"/>
                <a:gd name="T64" fmla="*/ 2147483647 w 190"/>
                <a:gd name="T65" fmla="*/ 2147483647 h 185"/>
                <a:gd name="T66" fmla="*/ 2147483647 w 190"/>
                <a:gd name="T67" fmla="*/ 2147483647 h 185"/>
                <a:gd name="T68" fmla="*/ 2147483647 w 190"/>
                <a:gd name="T69" fmla="*/ 2147483647 h 185"/>
                <a:gd name="T70" fmla="*/ 2147483647 w 190"/>
                <a:gd name="T71" fmla="*/ 2147483647 h 185"/>
                <a:gd name="T72" fmla="*/ 2147483647 w 190"/>
                <a:gd name="T73" fmla="*/ 2147483647 h 185"/>
                <a:gd name="T74" fmla="*/ 2147483647 w 190"/>
                <a:gd name="T75" fmla="*/ 2147483647 h 185"/>
                <a:gd name="T76" fmla="*/ 2147483647 w 190"/>
                <a:gd name="T77" fmla="*/ 2147483647 h 185"/>
                <a:gd name="T78" fmla="*/ 2147483647 w 190"/>
                <a:gd name="T79" fmla="*/ 2147483647 h 185"/>
                <a:gd name="T80" fmla="*/ 2147483647 w 190"/>
                <a:gd name="T81" fmla="*/ 2147483647 h 185"/>
                <a:gd name="T82" fmla="*/ 2147483647 w 190"/>
                <a:gd name="T83" fmla="*/ 2147483647 h 185"/>
                <a:gd name="T84" fmla="*/ 2147483647 w 190"/>
                <a:gd name="T85" fmla="*/ 2147483647 h 185"/>
                <a:gd name="T86" fmla="*/ 2147483647 w 190"/>
                <a:gd name="T87" fmla="*/ 2147483647 h 185"/>
                <a:gd name="T88" fmla="*/ 2147483647 w 190"/>
                <a:gd name="T89" fmla="*/ 2147483647 h 185"/>
                <a:gd name="T90" fmla="*/ 2147483647 w 190"/>
                <a:gd name="T91" fmla="*/ 2147483647 h 185"/>
                <a:gd name="T92" fmla="*/ 2147483647 w 190"/>
                <a:gd name="T93" fmla="*/ 2147483647 h 185"/>
                <a:gd name="T94" fmla="*/ 2147483647 w 190"/>
                <a:gd name="T95" fmla="*/ 2147483647 h 185"/>
                <a:gd name="T96" fmla="*/ 2147483647 w 190"/>
                <a:gd name="T97" fmla="*/ 2147483647 h 185"/>
                <a:gd name="T98" fmla="*/ 2147483647 w 190"/>
                <a:gd name="T99" fmla="*/ 2147483647 h 185"/>
                <a:gd name="T100" fmla="*/ 2147483647 w 190"/>
                <a:gd name="T101" fmla="*/ 2147483647 h 185"/>
                <a:gd name="T102" fmla="*/ 2147483647 w 190"/>
                <a:gd name="T103" fmla="*/ 2147483647 h 185"/>
                <a:gd name="T104" fmla="*/ 2147483647 w 190"/>
                <a:gd name="T105" fmla="*/ 2147483647 h 185"/>
                <a:gd name="T106" fmla="*/ 2147483647 w 190"/>
                <a:gd name="T107" fmla="*/ 2147483647 h 185"/>
                <a:gd name="T108" fmla="*/ 2147483647 w 190"/>
                <a:gd name="T109" fmla="*/ 2147483647 h 185"/>
                <a:gd name="T110" fmla="*/ 2147483647 w 190"/>
                <a:gd name="T111" fmla="*/ 2147483647 h 185"/>
                <a:gd name="T112" fmla="*/ 2147483647 w 190"/>
                <a:gd name="T113" fmla="*/ 2147483647 h 185"/>
                <a:gd name="T114" fmla="*/ 2147483647 w 190"/>
                <a:gd name="T115" fmla="*/ 2147483647 h 185"/>
                <a:gd name="T116" fmla="*/ 2147483647 w 190"/>
                <a:gd name="T117" fmla="*/ 2147483647 h 185"/>
                <a:gd name="T118" fmla="*/ 2147483647 w 190"/>
                <a:gd name="T119" fmla="*/ 2147483647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0"/>
                <a:gd name="T181" fmla="*/ 0 h 185"/>
                <a:gd name="T182" fmla="*/ 190 w 190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0" h="185">
                  <a:moveTo>
                    <a:pt x="175" y="52"/>
                  </a:moveTo>
                  <a:lnTo>
                    <a:pt x="174" y="52"/>
                  </a:lnTo>
                  <a:lnTo>
                    <a:pt x="172" y="51"/>
                  </a:lnTo>
                  <a:lnTo>
                    <a:pt x="166" y="48"/>
                  </a:lnTo>
                  <a:lnTo>
                    <a:pt x="165" y="48"/>
                  </a:lnTo>
                  <a:lnTo>
                    <a:pt x="163" y="49"/>
                  </a:lnTo>
                  <a:lnTo>
                    <a:pt x="160" y="48"/>
                  </a:lnTo>
                  <a:lnTo>
                    <a:pt x="159" y="48"/>
                  </a:lnTo>
                  <a:lnTo>
                    <a:pt x="158" y="48"/>
                  </a:lnTo>
                  <a:lnTo>
                    <a:pt x="156" y="49"/>
                  </a:lnTo>
                  <a:lnTo>
                    <a:pt x="152" y="49"/>
                  </a:lnTo>
                  <a:lnTo>
                    <a:pt x="151" y="50"/>
                  </a:lnTo>
                  <a:lnTo>
                    <a:pt x="149" y="52"/>
                  </a:lnTo>
                  <a:lnTo>
                    <a:pt x="147" y="50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3" y="50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9"/>
                  </a:lnTo>
                  <a:lnTo>
                    <a:pt x="139" y="50"/>
                  </a:lnTo>
                  <a:lnTo>
                    <a:pt x="139" y="51"/>
                  </a:lnTo>
                  <a:lnTo>
                    <a:pt x="138" y="52"/>
                  </a:lnTo>
                  <a:lnTo>
                    <a:pt x="137" y="51"/>
                  </a:lnTo>
                  <a:lnTo>
                    <a:pt x="138" y="49"/>
                  </a:lnTo>
                  <a:lnTo>
                    <a:pt x="137" y="49"/>
                  </a:lnTo>
                  <a:lnTo>
                    <a:pt x="136" y="49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1" y="47"/>
                  </a:lnTo>
                  <a:lnTo>
                    <a:pt x="130" y="47"/>
                  </a:lnTo>
                  <a:lnTo>
                    <a:pt x="129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5" y="45"/>
                  </a:lnTo>
                  <a:lnTo>
                    <a:pt x="124" y="45"/>
                  </a:lnTo>
                  <a:lnTo>
                    <a:pt x="121" y="44"/>
                  </a:lnTo>
                  <a:lnTo>
                    <a:pt x="120" y="45"/>
                  </a:lnTo>
                  <a:lnTo>
                    <a:pt x="118" y="45"/>
                  </a:lnTo>
                  <a:lnTo>
                    <a:pt x="118" y="43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5" y="44"/>
                  </a:lnTo>
                  <a:lnTo>
                    <a:pt x="114" y="43"/>
                  </a:lnTo>
                  <a:lnTo>
                    <a:pt x="110" y="42"/>
                  </a:lnTo>
                  <a:lnTo>
                    <a:pt x="109" y="41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07" y="39"/>
                  </a:lnTo>
                  <a:lnTo>
                    <a:pt x="106" y="39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1" y="37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9" y="3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2" y="77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0" y="75"/>
                  </a:lnTo>
                  <a:lnTo>
                    <a:pt x="1" y="76"/>
                  </a:lnTo>
                  <a:lnTo>
                    <a:pt x="4" y="78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6" y="93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4" y="101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6" y="106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8" y="117"/>
                  </a:lnTo>
                  <a:lnTo>
                    <a:pt x="38" y="124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8" y="128"/>
                  </a:lnTo>
                  <a:lnTo>
                    <a:pt x="50" y="126"/>
                  </a:lnTo>
                  <a:lnTo>
                    <a:pt x="51" y="125"/>
                  </a:lnTo>
                  <a:lnTo>
                    <a:pt x="54" y="118"/>
                  </a:lnTo>
                  <a:lnTo>
                    <a:pt x="55" y="116"/>
                  </a:lnTo>
                  <a:lnTo>
                    <a:pt x="56" y="115"/>
                  </a:lnTo>
                  <a:lnTo>
                    <a:pt x="59" y="116"/>
                  </a:lnTo>
                  <a:lnTo>
                    <a:pt x="60" y="115"/>
                  </a:lnTo>
                  <a:lnTo>
                    <a:pt x="60" y="114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7" y="116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7" y="121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3" y="127"/>
                  </a:lnTo>
                  <a:lnTo>
                    <a:pt x="84" y="129"/>
                  </a:lnTo>
                  <a:lnTo>
                    <a:pt x="84" y="130"/>
                  </a:lnTo>
                  <a:lnTo>
                    <a:pt x="89" y="141"/>
                  </a:lnTo>
                  <a:lnTo>
                    <a:pt x="89" y="143"/>
                  </a:lnTo>
                  <a:lnTo>
                    <a:pt x="94" y="149"/>
                  </a:lnTo>
                  <a:lnTo>
                    <a:pt x="95" y="150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6"/>
                  </a:lnTo>
                  <a:lnTo>
                    <a:pt x="101" y="157"/>
                  </a:lnTo>
                  <a:lnTo>
                    <a:pt x="100" y="160"/>
                  </a:lnTo>
                  <a:lnTo>
                    <a:pt x="101" y="162"/>
                  </a:lnTo>
                  <a:lnTo>
                    <a:pt x="102" y="166"/>
                  </a:lnTo>
                  <a:lnTo>
                    <a:pt x="103" y="167"/>
                  </a:lnTo>
                  <a:lnTo>
                    <a:pt x="106" y="173"/>
                  </a:lnTo>
                  <a:lnTo>
                    <a:pt x="107" y="176"/>
                  </a:lnTo>
                  <a:lnTo>
                    <a:pt x="109" y="176"/>
                  </a:lnTo>
                  <a:lnTo>
                    <a:pt x="112" y="177"/>
                  </a:lnTo>
                  <a:lnTo>
                    <a:pt x="115" y="178"/>
                  </a:lnTo>
                  <a:lnTo>
                    <a:pt x="120" y="181"/>
                  </a:lnTo>
                  <a:lnTo>
                    <a:pt x="126" y="182"/>
                  </a:lnTo>
                  <a:lnTo>
                    <a:pt x="127" y="182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4" y="183"/>
                  </a:lnTo>
                  <a:lnTo>
                    <a:pt x="136" y="184"/>
                  </a:lnTo>
                  <a:lnTo>
                    <a:pt x="136" y="183"/>
                  </a:lnTo>
                  <a:lnTo>
                    <a:pt x="136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3" y="179"/>
                  </a:lnTo>
                  <a:lnTo>
                    <a:pt x="131" y="171"/>
                  </a:lnTo>
                  <a:lnTo>
                    <a:pt x="130" y="168"/>
                  </a:lnTo>
                  <a:lnTo>
                    <a:pt x="132" y="163"/>
                  </a:lnTo>
                  <a:lnTo>
                    <a:pt x="132" y="162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1" y="160"/>
                  </a:lnTo>
                  <a:lnTo>
                    <a:pt x="133" y="159"/>
                  </a:lnTo>
                  <a:lnTo>
                    <a:pt x="134" y="155"/>
                  </a:lnTo>
                  <a:lnTo>
                    <a:pt x="133" y="154"/>
                  </a:lnTo>
                  <a:lnTo>
                    <a:pt x="133" y="152"/>
                  </a:lnTo>
                  <a:lnTo>
                    <a:pt x="134" y="151"/>
                  </a:lnTo>
                  <a:lnTo>
                    <a:pt x="135" y="152"/>
                  </a:lnTo>
                  <a:lnTo>
                    <a:pt x="138" y="150"/>
                  </a:lnTo>
                  <a:lnTo>
                    <a:pt x="138" y="148"/>
                  </a:lnTo>
                  <a:lnTo>
                    <a:pt x="137" y="147"/>
                  </a:lnTo>
                  <a:lnTo>
                    <a:pt x="138" y="146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5"/>
                  </a:lnTo>
                  <a:lnTo>
                    <a:pt x="142" y="143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7" y="142"/>
                  </a:lnTo>
                  <a:lnTo>
                    <a:pt x="148" y="142"/>
                  </a:lnTo>
                  <a:lnTo>
                    <a:pt x="148" y="141"/>
                  </a:lnTo>
                  <a:lnTo>
                    <a:pt x="146" y="140"/>
                  </a:lnTo>
                  <a:lnTo>
                    <a:pt x="146" y="139"/>
                  </a:lnTo>
                  <a:lnTo>
                    <a:pt x="149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1" y="138"/>
                  </a:lnTo>
                  <a:lnTo>
                    <a:pt x="151" y="139"/>
                  </a:lnTo>
                  <a:lnTo>
                    <a:pt x="152" y="138"/>
                  </a:lnTo>
                  <a:lnTo>
                    <a:pt x="157" y="137"/>
                  </a:lnTo>
                  <a:lnTo>
                    <a:pt x="166" y="131"/>
                  </a:lnTo>
                  <a:lnTo>
                    <a:pt x="166" y="129"/>
                  </a:lnTo>
                  <a:lnTo>
                    <a:pt x="171" y="126"/>
                  </a:lnTo>
                  <a:lnTo>
                    <a:pt x="171" y="125"/>
                  </a:lnTo>
                  <a:lnTo>
                    <a:pt x="169" y="123"/>
                  </a:lnTo>
                  <a:lnTo>
                    <a:pt x="169" y="121"/>
                  </a:lnTo>
                  <a:lnTo>
                    <a:pt x="172" y="119"/>
                  </a:lnTo>
                  <a:lnTo>
                    <a:pt x="172" y="120"/>
                  </a:lnTo>
                  <a:lnTo>
                    <a:pt x="172" y="122"/>
                  </a:lnTo>
                  <a:lnTo>
                    <a:pt x="176" y="122"/>
                  </a:lnTo>
                  <a:lnTo>
                    <a:pt x="176" y="123"/>
                  </a:lnTo>
                  <a:lnTo>
                    <a:pt x="182" y="120"/>
                  </a:lnTo>
                  <a:lnTo>
                    <a:pt x="186" y="120"/>
                  </a:lnTo>
                  <a:lnTo>
                    <a:pt x="186" y="119"/>
                  </a:lnTo>
                  <a:lnTo>
                    <a:pt x="185" y="119"/>
                  </a:lnTo>
                  <a:lnTo>
                    <a:pt x="185" y="117"/>
                  </a:lnTo>
                  <a:lnTo>
                    <a:pt x="186" y="116"/>
                  </a:lnTo>
                  <a:lnTo>
                    <a:pt x="187" y="115"/>
                  </a:lnTo>
                  <a:lnTo>
                    <a:pt x="188" y="111"/>
                  </a:lnTo>
                  <a:lnTo>
                    <a:pt x="187" y="109"/>
                  </a:lnTo>
                  <a:lnTo>
                    <a:pt x="187" y="108"/>
                  </a:lnTo>
                  <a:lnTo>
                    <a:pt x="187" y="107"/>
                  </a:lnTo>
                  <a:lnTo>
                    <a:pt x="187" y="106"/>
                  </a:lnTo>
                  <a:lnTo>
                    <a:pt x="188" y="104"/>
                  </a:lnTo>
                  <a:lnTo>
                    <a:pt x="189" y="103"/>
                  </a:lnTo>
                  <a:lnTo>
                    <a:pt x="189" y="102"/>
                  </a:lnTo>
                  <a:lnTo>
                    <a:pt x="190" y="99"/>
                  </a:lnTo>
                  <a:lnTo>
                    <a:pt x="190" y="97"/>
                  </a:lnTo>
                  <a:lnTo>
                    <a:pt x="189" y="94"/>
                  </a:lnTo>
                  <a:lnTo>
                    <a:pt x="188" y="92"/>
                  </a:lnTo>
                  <a:lnTo>
                    <a:pt x="188" y="91"/>
                  </a:lnTo>
                  <a:lnTo>
                    <a:pt x="187" y="90"/>
                  </a:lnTo>
                  <a:lnTo>
                    <a:pt x="187" y="89"/>
                  </a:lnTo>
                  <a:lnTo>
                    <a:pt x="186" y="88"/>
                  </a:lnTo>
                  <a:lnTo>
                    <a:pt x="185" y="87"/>
                  </a:lnTo>
                  <a:lnTo>
                    <a:pt x="186" y="86"/>
                  </a:lnTo>
                  <a:lnTo>
                    <a:pt x="185" y="83"/>
                  </a:lnTo>
                  <a:lnTo>
                    <a:pt x="183" y="81"/>
                  </a:lnTo>
                  <a:lnTo>
                    <a:pt x="182" y="80"/>
                  </a:lnTo>
                  <a:lnTo>
                    <a:pt x="182" y="63"/>
                  </a:lnTo>
                  <a:lnTo>
                    <a:pt x="182" y="54"/>
                  </a:lnTo>
                  <a:lnTo>
                    <a:pt x="179" y="53"/>
                  </a:lnTo>
                  <a:lnTo>
                    <a:pt x="178" y="54"/>
                  </a:lnTo>
                  <a:lnTo>
                    <a:pt x="177" y="54"/>
                  </a:lnTo>
                  <a:lnTo>
                    <a:pt x="175" y="5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533616" y="1408179"/>
              <a:ext cx="831038" cy="976197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0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2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19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4"/>
                  </a:lnTo>
                  <a:lnTo>
                    <a:pt x="81" y="25"/>
                  </a:lnTo>
                  <a:lnTo>
                    <a:pt x="80" y="26"/>
                  </a:lnTo>
                  <a:lnTo>
                    <a:pt x="78" y="27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5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3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3" y="73"/>
                  </a:lnTo>
                  <a:lnTo>
                    <a:pt x="53" y="78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60" y="83"/>
                  </a:lnTo>
                  <a:lnTo>
                    <a:pt x="63" y="84"/>
                  </a:lnTo>
                  <a:lnTo>
                    <a:pt x="65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3" y="98"/>
                  </a:lnTo>
                  <a:lnTo>
                    <a:pt x="8" y="10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589865" y="2366231"/>
              <a:ext cx="765716" cy="52620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147483647 h 54"/>
                <a:gd name="T4" fmla="*/ 2147483647 w 82"/>
                <a:gd name="T5" fmla="*/ 2147483647 h 54"/>
                <a:gd name="T6" fmla="*/ 2147483647 w 82"/>
                <a:gd name="T7" fmla="*/ 2147483647 h 54"/>
                <a:gd name="T8" fmla="*/ 2147483647 w 82"/>
                <a:gd name="T9" fmla="*/ 2147483647 h 54"/>
                <a:gd name="T10" fmla="*/ 2147483647 w 82"/>
                <a:gd name="T11" fmla="*/ 2147483647 h 54"/>
                <a:gd name="T12" fmla="*/ 2147483647 w 82"/>
                <a:gd name="T13" fmla="*/ 2147483647 h 54"/>
                <a:gd name="T14" fmla="*/ 2147483647 w 82"/>
                <a:gd name="T15" fmla="*/ 2147483647 h 54"/>
                <a:gd name="T16" fmla="*/ 2147483647 w 82"/>
                <a:gd name="T17" fmla="*/ 2147483647 h 54"/>
                <a:gd name="T18" fmla="*/ 2147483647 w 82"/>
                <a:gd name="T19" fmla="*/ 2147483647 h 54"/>
                <a:gd name="T20" fmla="*/ 2147483647 w 82"/>
                <a:gd name="T21" fmla="*/ 2147483647 h 54"/>
                <a:gd name="T22" fmla="*/ 2147483647 w 82"/>
                <a:gd name="T23" fmla="*/ 2147483647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2147483647 w 82"/>
                <a:gd name="T37" fmla="*/ 2147483647 h 54"/>
                <a:gd name="T38" fmla="*/ 2147483647 w 82"/>
                <a:gd name="T39" fmla="*/ 2147483647 h 54"/>
                <a:gd name="T40" fmla="*/ 2147483647 w 82"/>
                <a:gd name="T41" fmla="*/ 2147483647 h 54"/>
                <a:gd name="T42" fmla="*/ 2147483647 w 82"/>
                <a:gd name="T43" fmla="*/ 2147483647 h 54"/>
                <a:gd name="T44" fmla="*/ 2147483647 w 82"/>
                <a:gd name="T45" fmla="*/ 2147483647 h 54"/>
                <a:gd name="T46" fmla="*/ 2147483647 w 82"/>
                <a:gd name="T47" fmla="*/ 2147483647 h 54"/>
                <a:gd name="T48" fmla="*/ 2147483647 w 82"/>
                <a:gd name="T49" fmla="*/ 2147483647 h 54"/>
                <a:gd name="T50" fmla="*/ 2147483647 w 82"/>
                <a:gd name="T51" fmla="*/ 2147483647 h 54"/>
                <a:gd name="T52" fmla="*/ 2147483647 w 82"/>
                <a:gd name="T53" fmla="*/ 2147483647 h 54"/>
                <a:gd name="T54" fmla="*/ 2147483647 w 82"/>
                <a:gd name="T55" fmla="*/ 2147483647 h 54"/>
                <a:gd name="T56" fmla="*/ 2147483647 w 82"/>
                <a:gd name="T57" fmla="*/ 2147483647 h 54"/>
                <a:gd name="T58" fmla="*/ 2147483647 w 82"/>
                <a:gd name="T59" fmla="*/ 2147483647 h 54"/>
                <a:gd name="T60" fmla="*/ 2147483647 w 82"/>
                <a:gd name="T61" fmla="*/ 2147483647 h 54"/>
                <a:gd name="T62" fmla="*/ 2147483647 w 82"/>
                <a:gd name="T63" fmla="*/ 2147483647 h 54"/>
                <a:gd name="T64" fmla="*/ 2147483647 w 82"/>
                <a:gd name="T65" fmla="*/ 2147483647 h 54"/>
                <a:gd name="T66" fmla="*/ 2147483647 w 82"/>
                <a:gd name="T67" fmla="*/ 2147483647 h 54"/>
                <a:gd name="T68" fmla="*/ 2147483647 w 82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"/>
                <a:gd name="T106" fmla="*/ 0 h 54"/>
                <a:gd name="T107" fmla="*/ 82 w 8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" h="54">
                  <a:moveTo>
                    <a:pt x="2" y="2"/>
                  </a:moveTo>
                  <a:lnTo>
                    <a:pt x="67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9" y="13"/>
                  </a:lnTo>
                  <a:lnTo>
                    <a:pt x="73" y="15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9" y="22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2" y="27"/>
                  </a:lnTo>
                  <a:lnTo>
                    <a:pt x="81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8" y="34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5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691477" y="2852515"/>
              <a:ext cx="849182" cy="771159"/>
            </a:xfrm>
            <a:custGeom>
              <a:avLst/>
              <a:gdLst>
                <a:gd name="T0" fmla="*/ 2147483647 w 91"/>
                <a:gd name="T1" fmla="*/ 2147483647 h 79"/>
                <a:gd name="T2" fmla="*/ 2147483647 w 91"/>
                <a:gd name="T3" fmla="*/ 2147483647 h 79"/>
                <a:gd name="T4" fmla="*/ 2147483647 w 91"/>
                <a:gd name="T5" fmla="*/ 2147483647 h 79"/>
                <a:gd name="T6" fmla="*/ 2147483647 w 91"/>
                <a:gd name="T7" fmla="*/ 2147483647 h 79"/>
                <a:gd name="T8" fmla="*/ 2147483647 w 91"/>
                <a:gd name="T9" fmla="*/ 2147483647 h 79"/>
                <a:gd name="T10" fmla="*/ 2147483647 w 91"/>
                <a:gd name="T11" fmla="*/ 2147483647 h 79"/>
                <a:gd name="T12" fmla="*/ 2147483647 w 91"/>
                <a:gd name="T13" fmla="*/ 2147483647 h 79"/>
                <a:gd name="T14" fmla="*/ 2147483647 w 91"/>
                <a:gd name="T15" fmla="*/ 2147483647 h 79"/>
                <a:gd name="T16" fmla="*/ 2147483647 w 91"/>
                <a:gd name="T17" fmla="*/ 2147483647 h 79"/>
                <a:gd name="T18" fmla="*/ 2147483647 w 91"/>
                <a:gd name="T19" fmla="*/ 2147483647 h 79"/>
                <a:gd name="T20" fmla="*/ 2147483647 w 91"/>
                <a:gd name="T21" fmla="*/ 2147483647 h 79"/>
                <a:gd name="T22" fmla="*/ 2147483647 w 91"/>
                <a:gd name="T23" fmla="*/ 2147483647 h 79"/>
                <a:gd name="T24" fmla="*/ 2147483647 w 91"/>
                <a:gd name="T25" fmla="*/ 2147483647 h 79"/>
                <a:gd name="T26" fmla="*/ 2147483647 w 91"/>
                <a:gd name="T27" fmla="*/ 2147483647 h 79"/>
                <a:gd name="T28" fmla="*/ 2147483647 w 91"/>
                <a:gd name="T29" fmla="*/ 2147483647 h 79"/>
                <a:gd name="T30" fmla="*/ 2147483647 w 91"/>
                <a:gd name="T31" fmla="*/ 2147483647 h 79"/>
                <a:gd name="T32" fmla="*/ 2147483647 w 91"/>
                <a:gd name="T33" fmla="*/ 2147483647 h 79"/>
                <a:gd name="T34" fmla="*/ 2147483647 w 91"/>
                <a:gd name="T35" fmla="*/ 2147483647 h 79"/>
                <a:gd name="T36" fmla="*/ 2147483647 w 91"/>
                <a:gd name="T37" fmla="*/ 2147483647 h 79"/>
                <a:gd name="T38" fmla="*/ 2147483647 w 91"/>
                <a:gd name="T39" fmla="*/ 2147483647 h 79"/>
                <a:gd name="T40" fmla="*/ 2147483647 w 91"/>
                <a:gd name="T41" fmla="*/ 2147483647 h 79"/>
                <a:gd name="T42" fmla="*/ 2147483647 w 91"/>
                <a:gd name="T43" fmla="*/ 2147483647 h 79"/>
                <a:gd name="T44" fmla="*/ 2147483647 w 91"/>
                <a:gd name="T45" fmla="*/ 2147483647 h 79"/>
                <a:gd name="T46" fmla="*/ 2147483647 w 91"/>
                <a:gd name="T47" fmla="*/ 2147483647 h 79"/>
                <a:gd name="T48" fmla="*/ 2147483647 w 91"/>
                <a:gd name="T49" fmla="*/ 2147483647 h 79"/>
                <a:gd name="T50" fmla="*/ 2147483647 w 91"/>
                <a:gd name="T51" fmla="*/ 2147483647 h 79"/>
                <a:gd name="T52" fmla="*/ 2147483647 w 91"/>
                <a:gd name="T53" fmla="*/ 2147483647 h 79"/>
                <a:gd name="T54" fmla="*/ 2147483647 w 91"/>
                <a:gd name="T55" fmla="*/ 2147483647 h 79"/>
                <a:gd name="T56" fmla="*/ 0 w 91"/>
                <a:gd name="T57" fmla="*/ 2147483647 h 79"/>
                <a:gd name="T58" fmla="*/ 2147483647 w 91"/>
                <a:gd name="T59" fmla="*/ 2147483647 h 79"/>
                <a:gd name="T60" fmla="*/ 2147483647 w 91"/>
                <a:gd name="T61" fmla="*/ 2147483647 h 79"/>
                <a:gd name="T62" fmla="*/ 2147483647 w 91"/>
                <a:gd name="T63" fmla="*/ 2147483647 h 79"/>
                <a:gd name="T64" fmla="*/ 2147483647 w 91"/>
                <a:gd name="T65" fmla="*/ 2147483647 h 79"/>
                <a:gd name="T66" fmla="*/ 2147483647 w 91"/>
                <a:gd name="T67" fmla="*/ 2147483647 h 79"/>
                <a:gd name="T68" fmla="*/ 2147483647 w 91"/>
                <a:gd name="T69" fmla="*/ 2147483647 h 79"/>
                <a:gd name="T70" fmla="*/ 2147483647 w 91"/>
                <a:gd name="T71" fmla="*/ 2147483647 h 79"/>
                <a:gd name="T72" fmla="*/ 2147483647 w 91"/>
                <a:gd name="T73" fmla="*/ 2147483647 h 79"/>
                <a:gd name="T74" fmla="*/ 2147483647 w 91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1"/>
                <a:gd name="T115" fmla="*/ 0 h 79"/>
                <a:gd name="T116" fmla="*/ 91 w 91"/>
                <a:gd name="T117" fmla="*/ 79 h 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1" h="79">
                  <a:moveTo>
                    <a:pt x="16" y="73"/>
                  </a:moveTo>
                  <a:lnTo>
                    <a:pt x="76" y="70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78" y="74"/>
                  </a:lnTo>
                  <a:lnTo>
                    <a:pt x="76" y="76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83" y="78"/>
                  </a:lnTo>
                  <a:lnTo>
                    <a:pt x="84" y="76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1" y="63"/>
                  </a:lnTo>
                  <a:lnTo>
                    <a:pt x="90" y="61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8" y="60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80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1"/>
                  </a:lnTo>
                  <a:lnTo>
                    <a:pt x="71" y="39"/>
                  </a:lnTo>
                  <a:lnTo>
                    <a:pt x="71" y="38"/>
                  </a:lnTo>
                  <a:lnTo>
                    <a:pt x="74" y="35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0" y="28"/>
                  </a:lnTo>
                  <a:lnTo>
                    <a:pt x="68" y="29"/>
                  </a:lnTo>
                  <a:lnTo>
                    <a:pt x="65" y="23"/>
                  </a:lnTo>
                  <a:lnTo>
                    <a:pt x="64" y="22"/>
                  </a:lnTo>
                  <a:lnTo>
                    <a:pt x="60" y="19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7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6" y="64"/>
                  </a:lnTo>
                  <a:lnTo>
                    <a:pt x="16" y="7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923732" y="4131731"/>
              <a:ext cx="709467" cy="653217"/>
            </a:xfrm>
            <a:custGeom>
              <a:avLst/>
              <a:gdLst>
                <a:gd name="T0" fmla="*/ 2147483647 w 76"/>
                <a:gd name="T1" fmla="*/ 2147483647 h 67"/>
                <a:gd name="T2" fmla="*/ 2147483647 w 76"/>
                <a:gd name="T3" fmla="*/ 2147483647 h 67"/>
                <a:gd name="T4" fmla="*/ 2147483647 w 76"/>
                <a:gd name="T5" fmla="*/ 2147483647 h 67"/>
                <a:gd name="T6" fmla="*/ 2147483647 w 76"/>
                <a:gd name="T7" fmla="*/ 2147483647 h 67"/>
                <a:gd name="T8" fmla="*/ 2147483647 w 76"/>
                <a:gd name="T9" fmla="*/ 2147483647 h 67"/>
                <a:gd name="T10" fmla="*/ 2147483647 w 76"/>
                <a:gd name="T11" fmla="*/ 2147483647 h 67"/>
                <a:gd name="T12" fmla="*/ 2147483647 w 76"/>
                <a:gd name="T13" fmla="*/ 2147483647 h 67"/>
                <a:gd name="T14" fmla="*/ 2147483647 w 76"/>
                <a:gd name="T15" fmla="*/ 2147483647 h 67"/>
                <a:gd name="T16" fmla="*/ 2147483647 w 76"/>
                <a:gd name="T17" fmla="*/ 2147483647 h 67"/>
                <a:gd name="T18" fmla="*/ 2147483647 w 76"/>
                <a:gd name="T19" fmla="*/ 2147483647 h 67"/>
                <a:gd name="T20" fmla="*/ 2147483647 w 76"/>
                <a:gd name="T21" fmla="*/ 2147483647 h 67"/>
                <a:gd name="T22" fmla="*/ 2147483647 w 76"/>
                <a:gd name="T23" fmla="*/ 2147483647 h 67"/>
                <a:gd name="T24" fmla="*/ 2147483647 w 76"/>
                <a:gd name="T25" fmla="*/ 2147483647 h 67"/>
                <a:gd name="T26" fmla="*/ 2147483647 w 76"/>
                <a:gd name="T27" fmla="*/ 2147483647 h 67"/>
                <a:gd name="T28" fmla="*/ 2147483647 w 76"/>
                <a:gd name="T29" fmla="*/ 2147483647 h 67"/>
                <a:gd name="T30" fmla="*/ 2147483647 w 76"/>
                <a:gd name="T31" fmla="*/ 2147483647 h 67"/>
                <a:gd name="T32" fmla="*/ 2147483647 w 76"/>
                <a:gd name="T33" fmla="*/ 2147483647 h 67"/>
                <a:gd name="T34" fmla="*/ 2147483647 w 76"/>
                <a:gd name="T35" fmla="*/ 2147483647 h 67"/>
                <a:gd name="T36" fmla="*/ 2147483647 w 76"/>
                <a:gd name="T37" fmla="*/ 2147483647 h 67"/>
                <a:gd name="T38" fmla="*/ 2147483647 w 76"/>
                <a:gd name="T39" fmla="*/ 2147483647 h 67"/>
                <a:gd name="T40" fmla="*/ 2147483647 w 76"/>
                <a:gd name="T41" fmla="*/ 2147483647 h 67"/>
                <a:gd name="T42" fmla="*/ 2147483647 w 76"/>
                <a:gd name="T43" fmla="*/ 2147483647 h 67"/>
                <a:gd name="T44" fmla="*/ 2147483647 w 76"/>
                <a:gd name="T45" fmla="*/ 2147483647 h 67"/>
                <a:gd name="T46" fmla="*/ 2147483647 w 76"/>
                <a:gd name="T47" fmla="*/ 2147483647 h 67"/>
                <a:gd name="T48" fmla="*/ 2147483647 w 76"/>
                <a:gd name="T49" fmla="*/ 2147483647 h 67"/>
                <a:gd name="T50" fmla="*/ 2147483647 w 76"/>
                <a:gd name="T51" fmla="*/ 2147483647 h 67"/>
                <a:gd name="T52" fmla="*/ 2147483647 w 76"/>
                <a:gd name="T53" fmla="*/ 2147483647 h 67"/>
                <a:gd name="T54" fmla="*/ 2147483647 w 76"/>
                <a:gd name="T55" fmla="*/ 2147483647 h 67"/>
                <a:gd name="T56" fmla="*/ 2147483647 w 76"/>
                <a:gd name="T57" fmla="*/ 2147483647 h 67"/>
                <a:gd name="T58" fmla="*/ 2147483647 w 76"/>
                <a:gd name="T59" fmla="*/ 2147483647 h 67"/>
                <a:gd name="T60" fmla="*/ 2147483647 w 76"/>
                <a:gd name="T61" fmla="*/ 2147483647 h 67"/>
                <a:gd name="T62" fmla="*/ 2147483647 w 76"/>
                <a:gd name="T63" fmla="*/ 2147483647 h 67"/>
                <a:gd name="T64" fmla="*/ 2147483647 w 76"/>
                <a:gd name="T65" fmla="*/ 2147483647 h 67"/>
                <a:gd name="T66" fmla="*/ 2147483647 w 76"/>
                <a:gd name="T67" fmla="*/ 2147483647 h 67"/>
                <a:gd name="T68" fmla="*/ 2147483647 w 76"/>
                <a:gd name="T69" fmla="*/ 2147483647 h 67"/>
                <a:gd name="T70" fmla="*/ 2147483647 w 76"/>
                <a:gd name="T71" fmla="*/ 2147483647 h 67"/>
                <a:gd name="T72" fmla="*/ 2147483647 w 76"/>
                <a:gd name="T73" fmla="*/ 2147483647 h 67"/>
                <a:gd name="T74" fmla="*/ 2147483647 w 76"/>
                <a:gd name="T75" fmla="*/ 2147483647 h 67"/>
                <a:gd name="T76" fmla="*/ 2147483647 w 76"/>
                <a:gd name="T77" fmla="*/ 2147483647 h 67"/>
                <a:gd name="T78" fmla="*/ 2147483647 w 76"/>
                <a:gd name="T79" fmla="*/ 2147483647 h 67"/>
                <a:gd name="T80" fmla="*/ 2147483647 w 76"/>
                <a:gd name="T81" fmla="*/ 2147483647 h 67"/>
                <a:gd name="T82" fmla="*/ 2147483647 w 76"/>
                <a:gd name="T83" fmla="*/ 2147483647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"/>
                <a:gd name="T127" fmla="*/ 0 h 67"/>
                <a:gd name="T128" fmla="*/ 76 w 76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" h="67">
                  <a:moveTo>
                    <a:pt x="0" y="1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41" y="17"/>
                  </a:lnTo>
                  <a:lnTo>
                    <a:pt x="39" y="22"/>
                  </a:lnTo>
                  <a:lnTo>
                    <a:pt x="36" y="29"/>
                  </a:lnTo>
                  <a:lnTo>
                    <a:pt x="36" y="34"/>
                  </a:lnTo>
                  <a:lnTo>
                    <a:pt x="63" y="33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2" y="45"/>
                  </a:lnTo>
                  <a:lnTo>
                    <a:pt x="59" y="44"/>
                  </a:lnTo>
                  <a:lnTo>
                    <a:pt x="58" y="43"/>
                  </a:lnTo>
                  <a:lnTo>
                    <a:pt x="57" y="44"/>
                  </a:lnTo>
                  <a:lnTo>
                    <a:pt x="55" y="46"/>
                  </a:lnTo>
                  <a:lnTo>
                    <a:pt x="54" y="48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5" y="49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1" y="52"/>
                  </a:lnTo>
                  <a:lnTo>
                    <a:pt x="69" y="54"/>
                  </a:lnTo>
                  <a:lnTo>
                    <a:pt x="67" y="56"/>
                  </a:lnTo>
                  <a:lnTo>
                    <a:pt x="67" y="58"/>
                  </a:lnTo>
                  <a:lnTo>
                    <a:pt x="68" y="59"/>
                  </a:lnTo>
                  <a:lnTo>
                    <a:pt x="71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1" y="67"/>
                  </a:lnTo>
                  <a:lnTo>
                    <a:pt x="71" y="63"/>
                  </a:lnTo>
                  <a:lnTo>
                    <a:pt x="68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5" y="64"/>
                  </a:lnTo>
                  <a:lnTo>
                    <a:pt x="54" y="63"/>
                  </a:lnTo>
                  <a:lnTo>
                    <a:pt x="53" y="63"/>
                  </a:lnTo>
                  <a:lnTo>
                    <a:pt x="51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6" y="64"/>
                  </a:lnTo>
                  <a:lnTo>
                    <a:pt x="42" y="60"/>
                  </a:lnTo>
                  <a:lnTo>
                    <a:pt x="40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5" y="56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18" y="57"/>
                  </a:lnTo>
                  <a:lnTo>
                    <a:pt x="14" y="56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009013" y="1791036"/>
              <a:ext cx="662289" cy="74031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0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76"/>
                <a:gd name="T185" fmla="*/ 71 w 71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76">
                  <a:moveTo>
                    <a:pt x="30" y="76"/>
                  </a:moveTo>
                  <a:lnTo>
                    <a:pt x="30" y="75"/>
                  </a:lnTo>
                  <a:lnTo>
                    <a:pt x="28" y="74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3" y="65"/>
                  </a:lnTo>
                  <a:lnTo>
                    <a:pt x="24" y="64"/>
                  </a:lnTo>
                  <a:lnTo>
                    <a:pt x="24" y="63"/>
                  </a:lnTo>
                  <a:lnTo>
                    <a:pt x="22" y="61"/>
                  </a:lnTo>
                  <a:lnTo>
                    <a:pt x="22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4" y="48"/>
                  </a:lnTo>
                  <a:lnTo>
                    <a:pt x="12" y="45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3" y="28"/>
                  </a:lnTo>
                  <a:lnTo>
                    <a:pt x="64" y="30"/>
                  </a:lnTo>
                  <a:lnTo>
                    <a:pt x="62" y="32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2" y="38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9" y="27"/>
                  </a:lnTo>
                  <a:lnTo>
                    <a:pt x="70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2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6"/>
                  </a:lnTo>
                  <a:lnTo>
                    <a:pt x="64" y="47"/>
                  </a:lnTo>
                  <a:lnTo>
                    <a:pt x="65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4" y="6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204979" y="2511390"/>
              <a:ext cx="502614" cy="938092"/>
            </a:xfrm>
            <a:custGeom>
              <a:avLst/>
              <a:gdLst>
                <a:gd name="T0" fmla="*/ 2147483647 w 54"/>
                <a:gd name="T1" fmla="*/ 2147483647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2147483647 h 96"/>
                <a:gd name="T14" fmla="*/ 2147483647 w 54"/>
                <a:gd name="T15" fmla="*/ 2147483647 h 96"/>
                <a:gd name="T16" fmla="*/ 2147483647 w 54"/>
                <a:gd name="T17" fmla="*/ 2147483647 h 96"/>
                <a:gd name="T18" fmla="*/ 2147483647 w 54"/>
                <a:gd name="T19" fmla="*/ 2147483647 h 96"/>
                <a:gd name="T20" fmla="*/ 2147483647 w 54"/>
                <a:gd name="T21" fmla="*/ 2147483647 h 96"/>
                <a:gd name="T22" fmla="*/ 2147483647 w 54"/>
                <a:gd name="T23" fmla="*/ 2147483647 h 96"/>
                <a:gd name="T24" fmla="*/ 2147483647 w 54"/>
                <a:gd name="T25" fmla="*/ 2147483647 h 96"/>
                <a:gd name="T26" fmla="*/ 0 w 54"/>
                <a:gd name="T27" fmla="*/ 2147483647 h 96"/>
                <a:gd name="T28" fmla="*/ 2147483647 w 54"/>
                <a:gd name="T29" fmla="*/ 2147483647 h 96"/>
                <a:gd name="T30" fmla="*/ 2147483647 w 54"/>
                <a:gd name="T31" fmla="*/ 2147483647 h 96"/>
                <a:gd name="T32" fmla="*/ 2147483647 w 54"/>
                <a:gd name="T33" fmla="*/ 2147483647 h 96"/>
                <a:gd name="T34" fmla="*/ 2147483647 w 54"/>
                <a:gd name="T35" fmla="*/ 2147483647 h 96"/>
                <a:gd name="T36" fmla="*/ 2147483647 w 54"/>
                <a:gd name="T37" fmla="*/ 2147483647 h 96"/>
                <a:gd name="T38" fmla="*/ 2147483647 w 54"/>
                <a:gd name="T39" fmla="*/ 2147483647 h 96"/>
                <a:gd name="T40" fmla="*/ 2147483647 w 54"/>
                <a:gd name="T41" fmla="*/ 2147483647 h 96"/>
                <a:gd name="T42" fmla="*/ 2147483647 w 54"/>
                <a:gd name="T43" fmla="*/ 2147483647 h 96"/>
                <a:gd name="T44" fmla="*/ 2147483647 w 54"/>
                <a:gd name="T45" fmla="*/ 2147483647 h 96"/>
                <a:gd name="T46" fmla="*/ 2147483647 w 54"/>
                <a:gd name="T47" fmla="*/ 2147483647 h 96"/>
                <a:gd name="T48" fmla="*/ 2147483647 w 54"/>
                <a:gd name="T49" fmla="*/ 2147483647 h 96"/>
                <a:gd name="T50" fmla="*/ 2147483647 w 54"/>
                <a:gd name="T51" fmla="*/ 2147483647 h 96"/>
                <a:gd name="T52" fmla="*/ 2147483647 w 54"/>
                <a:gd name="T53" fmla="*/ 2147483647 h 96"/>
                <a:gd name="T54" fmla="*/ 2147483647 w 54"/>
                <a:gd name="T55" fmla="*/ 2147483647 h 96"/>
                <a:gd name="T56" fmla="*/ 2147483647 w 54"/>
                <a:gd name="T57" fmla="*/ 2147483647 h 96"/>
                <a:gd name="T58" fmla="*/ 2147483647 w 54"/>
                <a:gd name="T59" fmla="*/ 2147483647 h 96"/>
                <a:gd name="T60" fmla="*/ 2147483647 w 54"/>
                <a:gd name="T61" fmla="*/ 2147483647 h 96"/>
                <a:gd name="T62" fmla="*/ 2147483647 w 54"/>
                <a:gd name="T63" fmla="*/ 2147483647 h 96"/>
                <a:gd name="T64" fmla="*/ 2147483647 w 54"/>
                <a:gd name="T65" fmla="*/ 2147483647 h 96"/>
                <a:gd name="T66" fmla="*/ 2147483647 w 54"/>
                <a:gd name="T67" fmla="*/ 2147483647 h 96"/>
                <a:gd name="T68" fmla="*/ 2147483647 w 54"/>
                <a:gd name="T69" fmla="*/ 2147483647 h 96"/>
                <a:gd name="T70" fmla="*/ 2147483647 w 54"/>
                <a:gd name="T71" fmla="*/ 2147483647 h 96"/>
                <a:gd name="T72" fmla="*/ 2147483647 w 54"/>
                <a:gd name="T73" fmla="*/ 2147483647 h 96"/>
                <a:gd name="T74" fmla="*/ 2147483647 w 54"/>
                <a:gd name="T75" fmla="*/ 2147483647 h 96"/>
                <a:gd name="T76" fmla="*/ 2147483647 w 54"/>
                <a:gd name="T77" fmla="*/ 2147483647 h 96"/>
                <a:gd name="T78" fmla="*/ 2147483647 w 54"/>
                <a:gd name="T79" fmla="*/ 2147483647 h 96"/>
                <a:gd name="T80" fmla="*/ 2147483647 w 54"/>
                <a:gd name="T81" fmla="*/ 2147483647 h 96"/>
                <a:gd name="T82" fmla="*/ 2147483647 w 54"/>
                <a:gd name="T83" fmla="*/ 2147483647 h 96"/>
                <a:gd name="T84" fmla="*/ 2147483647 w 54"/>
                <a:gd name="T85" fmla="*/ 2147483647 h 96"/>
                <a:gd name="T86" fmla="*/ 2147483647 w 54"/>
                <a:gd name="T87" fmla="*/ 2147483647 h 96"/>
                <a:gd name="T88" fmla="*/ 2147483647 w 54"/>
                <a:gd name="T89" fmla="*/ 2147483647 h 96"/>
                <a:gd name="T90" fmla="*/ 2147483647 w 54"/>
                <a:gd name="T91" fmla="*/ 2147483647 h 96"/>
                <a:gd name="T92" fmla="*/ 2147483647 w 54"/>
                <a:gd name="T93" fmla="*/ 2147483647 h 96"/>
                <a:gd name="T94" fmla="*/ 2147483647 w 54"/>
                <a:gd name="T95" fmla="*/ 2147483647 h 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96"/>
                <a:gd name="T146" fmla="*/ 54 w 54"/>
                <a:gd name="T147" fmla="*/ 96 h 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96">
                  <a:moveTo>
                    <a:pt x="44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4"/>
                  </a:lnTo>
                  <a:lnTo>
                    <a:pt x="9" y="57"/>
                  </a:lnTo>
                  <a:lnTo>
                    <a:pt x="10" y="58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70"/>
                  </a:lnTo>
                  <a:lnTo>
                    <a:pt x="16" y="73"/>
                  </a:lnTo>
                  <a:lnTo>
                    <a:pt x="16" y="74"/>
                  </a:lnTo>
                  <a:lnTo>
                    <a:pt x="17" y="76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5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4" y="95"/>
                  </a:lnTo>
                  <a:lnTo>
                    <a:pt x="35" y="92"/>
                  </a:lnTo>
                  <a:lnTo>
                    <a:pt x="36" y="91"/>
                  </a:lnTo>
                  <a:lnTo>
                    <a:pt x="39" y="92"/>
                  </a:lnTo>
                  <a:lnTo>
                    <a:pt x="40" y="93"/>
                  </a:lnTo>
                  <a:lnTo>
                    <a:pt x="42" y="94"/>
                  </a:lnTo>
                  <a:lnTo>
                    <a:pt x="44" y="93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6"/>
                  </a:lnTo>
                  <a:lnTo>
                    <a:pt x="49" y="74"/>
                  </a:lnTo>
                  <a:lnTo>
                    <a:pt x="51" y="72"/>
                  </a:lnTo>
                  <a:lnTo>
                    <a:pt x="52" y="69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3" y="61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4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36624" y="1927123"/>
              <a:ext cx="495357" cy="702208"/>
            </a:xfrm>
            <a:custGeom>
              <a:avLst/>
              <a:gdLst>
                <a:gd name="T0" fmla="*/ 2147483647 w 53"/>
                <a:gd name="T1" fmla="*/ 2147483647 h 72"/>
                <a:gd name="T2" fmla="*/ 2147483647 w 53"/>
                <a:gd name="T3" fmla="*/ 2147483647 h 72"/>
                <a:gd name="T4" fmla="*/ 2147483647 w 53"/>
                <a:gd name="T5" fmla="*/ 2147483647 h 72"/>
                <a:gd name="T6" fmla="*/ 2147483647 w 53"/>
                <a:gd name="T7" fmla="*/ 2147483647 h 72"/>
                <a:gd name="T8" fmla="*/ 2147483647 w 53"/>
                <a:gd name="T9" fmla="*/ 2147483647 h 72"/>
                <a:gd name="T10" fmla="*/ 2147483647 w 53"/>
                <a:gd name="T11" fmla="*/ 2147483647 h 72"/>
                <a:gd name="T12" fmla="*/ 2147483647 w 53"/>
                <a:gd name="T13" fmla="*/ 2147483647 h 72"/>
                <a:gd name="T14" fmla="*/ 2147483647 w 53"/>
                <a:gd name="T15" fmla="*/ 2147483647 h 72"/>
                <a:gd name="T16" fmla="*/ 2147483647 w 53"/>
                <a:gd name="T17" fmla="*/ 2147483647 h 72"/>
                <a:gd name="T18" fmla="*/ 2147483647 w 53"/>
                <a:gd name="T19" fmla="*/ 2147483647 h 72"/>
                <a:gd name="T20" fmla="*/ 2147483647 w 53"/>
                <a:gd name="T21" fmla="*/ 2147483647 h 72"/>
                <a:gd name="T22" fmla="*/ 2147483647 w 53"/>
                <a:gd name="T23" fmla="*/ 2147483647 h 72"/>
                <a:gd name="T24" fmla="*/ 2147483647 w 53"/>
                <a:gd name="T25" fmla="*/ 2147483647 h 72"/>
                <a:gd name="T26" fmla="*/ 2147483647 w 53"/>
                <a:gd name="T27" fmla="*/ 2147483647 h 72"/>
                <a:gd name="T28" fmla="*/ 2147483647 w 53"/>
                <a:gd name="T29" fmla="*/ 2147483647 h 72"/>
                <a:gd name="T30" fmla="*/ 2147483647 w 53"/>
                <a:gd name="T31" fmla="*/ 2147483647 h 72"/>
                <a:gd name="T32" fmla="*/ 2147483647 w 53"/>
                <a:gd name="T33" fmla="*/ 2147483647 h 72"/>
                <a:gd name="T34" fmla="*/ 2147483647 w 53"/>
                <a:gd name="T35" fmla="*/ 2147483647 h 72"/>
                <a:gd name="T36" fmla="*/ 2147483647 w 53"/>
                <a:gd name="T37" fmla="*/ 2147483647 h 72"/>
                <a:gd name="T38" fmla="*/ 2147483647 w 53"/>
                <a:gd name="T39" fmla="*/ 2147483647 h 72"/>
                <a:gd name="T40" fmla="*/ 2147483647 w 53"/>
                <a:gd name="T41" fmla="*/ 2147483647 h 72"/>
                <a:gd name="T42" fmla="*/ 2147483647 w 53"/>
                <a:gd name="T43" fmla="*/ 2147483647 h 72"/>
                <a:gd name="T44" fmla="*/ 2147483647 w 53"/>
                <a:gd name="T45" fmla="*/ 2147483647 h 72"/>
                <a:gd name="T46" fmla="*/ 2147483647 w 53"/>
                <a:gd name="T47" fmla="*/ 2147483647 h 72"/>
                <a:gd name="T48" fmla="*/ 2147483647 w 53"/>
                <a:gd name="T49" fmla="*/ 2147483647 h 72"/>
                <a:gd name="T50" fmla="*/ 2147483647 w 53"/>
                <a:gd name="T51" fmla="*/ 2147483647 h 72"/>
                <a:gd name="T52" fmla="*/ 2147483647 w 53"/>
                <a:gd name="T53" fmla="*/ 2147483647 h 72"/>
                <a:gd name="T54" fmla="*/ 2147483647 w 53"/>
                <a:gd name="T55" fmla="*/ 2147483647 h 72"/>
                <a:gd name="T56" fmla="*/ 2147483647 w 53"/>
                <a:gd name="T57" fmla="*/ 2147483647 h 72"/>
                <a:gd name="T58" fmla="*/ 2147483647 w 53"/>
                <a:gd name="T59" fmla="*/ 2147483647 h 72"/>
                <a:gd name="T60" fmla="*/ 2147483647 w 53"/>
                <a:gd name="T61" fmla="*/ 2147483647 h 72"/>
                <a:gd name="T62" fmla="*/ 2147483647 w 53"/>
                <a:gd name="T63" fmla="*/ 2147483647 h 72"/>
                <a:gd name="T64" fmla="*/ 2147483647 w 53"/>
                <a:gd name="T65" fmla="*/ 2147483647 h 72"/>
                <a:gd name="T66" fmla="*/ 2147483647 w 53"/>
                <a:gd name="T67" fmla="*/ 2147483647 h 72"/>
                <a:gd name="T68" fmla="*/ 2147483647 w 53"/>
                <a:gd name="T69" fmla="*/ 2147483647 h 72"/>
                <a:gd name="T70" fmla="*/ 2147483647 w 53"/>
                <a:gd name="T71" fmla="*/ 2147483647 h 72"/>
                <a:gd name="T72" fmla="*/ 2147483647 w 53"/>
                <a:gd name="T73" fmla="*/ 2147483647 h 72"/>
                <a:gd name="T74" fmla="*/ 2147483647 w 53"/>
                <a:gd name="T75" fmla="*/ 2147483647 h 72"/>
                <a:gd name="T76" fmla="*/ 2147483647 w 53"/>
                <a:gd name="T77" fmla="*/ 2147483647 h 72"/>
                <a:gd name="T78" fmla="*/ 2147483647 w 53"/>
                <a:gd name="T79" fmla="*/ 2147483647 h 72"/>
                <a:gd name="T80" fmla="*/ 2147483647 w 53"/>
                <a:gd name="T81" fmla="*/ 2147483647 h 72"/>
                <a:gd name="T82" fmla="*/ 2147483647 w 53"/>
                <a:gd name="T83" fmla="*/ 2147483647 h 72"/>
                <a:gd name="T84" fmla="*/ 2147483647 w 53"/>
                <a:gd name="T85" fmla="*/ 2147483647 h 72"/>
                <a:gd name="T86" fmla="*/ 2147483647 w 53"/>
                <a:gd name="T87" fmla="*/ 2147483647 h 72"/>
                <a:gd name="T88" fmla="*/ 2147483647 w 53"/>
                <a:gd name="T89" fmla="*/ 2147483647 h 72"/>
                <a:gd name="T90" fmla="*/ 2147483647 w 53"/>
                <a:gd name="T91" fmla="*/ 2147483647 h 72"/>
                <a:gd name="T92" fmla="*/ 2147483647 w 53"/>
                <a:gd name="T93" fmla="*/ 2147483647 h 72"/>
                <a:gd name="T94" fmla="*/ 2147483647 w 53"/>
                <a:gd name="T95" fmla="*/ 2147483647 h 72"/>
                <a:gd name="T96" fmla="*/ 2147483647 w 53"/>
                <a:gd name="T97" fmla="*/ 2147483647 h 72"/>
                <a:gd name="T98" fmla="*/ 2147483647 w 53"/>
                <a:gd name="T99" fmla="*/ 2147483647 h 72"/>
                <a:gd name="T100" fmla="*/ 2147483647 w 53"/>
                <a:gd name="T101" fmla="*/ 2147483647 h 72"/>
                <a:gd name="T102" fmla="*/ 2147483647 w 53"/>
                <a:gd name="T103" fmla="*/ 2147483647 h 72"/>
                <a:gd name="T104" fmla="*/ 2147483647 w 53"/>
                <a:gd name="T105" fmla="*/ 2147483647 h 72"/>
                <a:gd name="T106" fmla="*/ 0 w 53"/>
                <a:gd name="T107" fmla="*/ 2147483647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"/>
                <a:gd name="T163" fmla="*/ 0 h 72"/>
                <a:gd name="T164" fmla="*/ 53 w 53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" h="72">
                  <a:moveTo>
                    <a:pt x="0" y="72"/>
                  </a:moveTo>
                  <a:lnTo>
                    <a:pt x="27" y="68"/>
                  </a:lnTo>
                  <a:lnTo>
                    <a:pt x="27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6" y="61"/>
                  </a:lnTo>
                  <a:lnTo>
                    <a:pt x="46" y="59"/>
                  </a:lnTo>
                  <a:lnTo>
                    <a:pt x="47" y="56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51"/>
                  </a:lnTo>
                  <a:lnTo>
                    <a:pt x="52" y="51"/>
                  </a:lnTo>
                  <a:lnTo>
                    <a:pt x="53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1" y="37"/>
                  </a:lnTo>
                  <a:lnTo>
                    <a:pt x="48" y="28"/>
                  </a:lnTo>
                  <a:lnTo>
                    <a:pt x="44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34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7" y="50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6" y="62"/>
                  </a:lnTo>
                  <a:lnTo>
                    <a:pt x="5" y="65"/>
                  </a:lnTo>
                  <a:lnTo>
                    <a:pt x="3" y="69"/>
                  </a:lnTo>
                  <a:lnTo>
                    <a:pt x="1" y="71"/>
                  </a:lnTo>
                  <a:lnTo>
                    <a:pt x="0" y="7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279372" y="1682166"/>
              <a:ext cx="765716" cy="399188"/>
            </a:xfrm>
            <a:custGeom>
              <a:avLst/>
              <a:gdLst>
                <a:gd name="T0" fmla="*/ 2147483647 w 82"/>
                <a:gd name="T1" fmla="*/ 2147483647 h 41"/>
                <a:gd name="T2" fmla="*/ 2147483647 w 82"/>
                <a:gd name="T3" fmla="*/ 2147483647 h 41"/>
                <a:gd name="T4" fmla="*/ 2147483647 w 82"/>
                <a:gd name="T5" fmla="*/ 2147483647 h 41"/>
                <a:gd name="T6" fmla="*/ 2147483647 w 82"/>
                <a:gd name="T7" fmla="*/ 2147483647 h 41"/>
                <a:gd name="T8" fmla="*/ 2147483647 w 82"/>
                <a:gd name="T9" fmla="*/ 2147483647 h 41"/>
                <a:gd name="T10" fmla="*/ 2147483647 w 82"/>
                <a:gd name="T11" fmla="*/ 2147483647 h 41"/>
                <a:gd name="T12" fmla="*/ 2147483647 w 82"/>
                <a:gd name="T13" fmla="*/ 2147483647 h 41"/>
                <a:gd name="T14" fmla="*/ 2147483647 w 82"/>
                <a:gd name="T15" fmla="*/ 2147483647 h 41"/>
                <a:gd name="T16" fmla="*/ 2147483647 w 82"/>
                <a:gd name="T17" fmla="*/ 2147483647 h 41"/>
                <a:gd name="T18" fmla="*/ 2147483647 w 82"/>
                <a:gd name="T19" fmla="*/ 2147483647 h 41"/>
                <a:gd name="T20" fmla="*/ 2147483647 w 82"/>
                <a:gd name="T21" fmla="*/ 2147483647 h 41"/>
                <a:gd name="T22" fmla="*/ 2147483647 w 82"/>
                <a:gd name="T23" fmla="*/ 2147483647 h 41"/>
                <a:gd name="T24" fmla="*/ 2147483647 w 82"/>
                <a:gd name="T25" fmla="*/ 2147483647 h 41"/>
                <a:gd name="T26" fmla="*/ 2147483647 w 82"/>
                <a:gd name="T27" fmla="*/ 2147483647 h 41"/>
                <a:gd name="T28" fmla="*/ 2147483647 w 82"/>
                <a:gd name="T29" fmla="*/ 2147483647 h 41"/>
                <a:gd name="T30" fmla="*/ 2147483647 w 82"/>
                <a:gd name="T31" fmla="*/ 2147483647 h 41"/>
                <a:gd name="T32" fmla="*/ 2147483647 w 82"/>
                <a:gd name="T33" fmla="*/ 2147483647 h 41"/>
                <a:gd name="T34" fmla="*/ 2147483647 w 82"/>
                <a:gd name="T35" fmla="*/ 2147483647 h 41"/>
                <a:gd name="T36" fmla="*/ 2147483647 w 82"/>
                <a:gd name="T37" fmla="*/ 2147483647 h 41"/>
                <a:gd name="T38" fmla="*/ 2147483647 w 82"/>
                <a:gd name="T39" fmla="*/ 2147483647 h 41"/>
                <a:gd name="T40" fmla="*/ 2147483647 w 82"/>
                <a:gd name="T41" fmla="*/ 2147483647 h 41"/>
                <a:gd name="T42" fmla="*/ 2147483647 w 82"/>
                <a:gd name="T43" fmla="*/ 2147483647 h 41"/>
                <a:gd name="T44" fmla="*/ 2147483647 w 82"/>
                <a:gd name="T45" fmla="*/ 2147483647 h 41"/>
                <a:gd name="T46" fmla="*/ 2147483647 w 82"/>
                <a:gd name="T47" fmla="*/ 2147483647 h 41"/>
                <a:gd name="T48" fmla="*/ 2147483647 w 82"/>
                <a:gd name="T49" fmla="*/ 2147483647 h 41"/>
                <a:gd name="T50" fmla="*/ 2147483647 w 82"/>
                <a:gd name="T51" fmla="*/ 2147483647 h 41"/>
                <a:gd name="T52" fmla="*/ 2147483647 w 82"/>
                <a:gd name="T53" fmla="*/ 2147483647 h 41"/>
                <a:gd name="T54" fmla="*/ 2147483647 w 82"/>
                <a:gd name="T55" fmla="*/ 2147483647 h 41"/>
                <a:gd name="T56" fmla="*/ 2147483647 w 82"/>
                <a:gd name="T57" fmla="*/ 2147483647 h 41"/>
                <a:gd name="T58" fmla="*/ 2147483647 w 82"/>
                <a:gd name="T59" fmla="*/ 2147483647 h 41"/>
                <a:gd name="T60" fmla="*/ 2147483647 w 82"/>
                <a:gd name="T61" fmla="*/ 2147483647 h 41"/>
                <a:gd name="T62" fmla="*/ 2147483647 w 82"/>
                <a:gd name="T63" fmla="*/ 2147483647 h 41"/>
                <a:gd name="T64" fmla="*/ 2147483647 w 82"/>
                <a:gd name="T65" fmla="*/ 2147483647 h 41"/>
                <a:gd name="T66" fmla="*/ 2147483647 w 82"/>
                <a:gd name="T67" fmla="*/ 2147483647 h 41"/>
                <a:gd name="T68" fmla="*/ 2147483647 w 82"/>
                <a:gd name="T69" fmla="*/ 2147483647 h 41"/>
                <a:gd name="T70" fmla="*/ 2147483647 w 82"/>
                <a:gd name="T71" fmla="*/ 2147483647 h 41"/>
                <a:gd name="T72" fmla="*/ 2147483647 w 82"/>
                <a:gd name="T73" fmla="*/ 2147483647 h 41"/>
                <a:gd name="T74" fmla="*/ 2147483647 w 82"/>
                <a:gd name="T75" fmla="*/ 2147483647 h 41"/>
                <a:gd name="T76" fmla="*/ 2147483647 w 82"/>
                <a:gd name="T77" fmla="*/ 2147483647 h 41"/>
                <a:gd name="T78" fmla="*/ 2147483647 w 82"/>
                <a:gd name="T79" fmla="*/ 2147483647 h 41"/>
                <a:gd name="T80" fmla="*/ 2147483647 w 82"/>
                <a:gd name="T81" fmla="*/ 2147483647 h 41"/>
                <a:gd name="T82" fmla="*/ 2147483647 w 82"/>
                <a:gd name="T83" fmla="*/ 2147483647 h 41"/>
                <a:gd name="T84" fmla="*/ 2147483647 w 82"/>
                <a:gd name="T85" fmla="*/ 2147483647 h 41"/>
                <a:gd name="T86" fmla="*/ 0 w 82"/>
                <a:gd name="T87" fmla="*/ 2147483647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"/>
                <a:gd name="T133" fmla="*/ 0 h 41"/>
                <a:gd name="T134" fmla="*/ 82 w 82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" h="41">
                  <a:moveTo>
                    <a:pt x="0" y="17"/>
                  </a:moveTo>
                  <a:lnTo>
                    <a:pt x="2" y="17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8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71" y="13"/>
                  </a:lnTo>
                  <a:lnTo>
                    <a:pt x="73" y="14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8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2" y="20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3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1" y="21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49" y="27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4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653158" y="2589413"/>
              <a:ext cx="382858" cy="711281"/>
            </a:xfrm>
            <a:custGeom>
              <a:avLst/>
              <a:gdLst>
                <a:gd name="T0" fmla="*/ 2147483647 w 41"/>
                <a:gd name="T1" fmla="*/ 2147483647 h 73"/>
                <a:gd name="T2" fmla="*/ 2147483647 w 41"/>
                <a:gd name="T3" fmla="*/ 2147483647 h 73"/>
                <a:gd name="T4" fmla="*/ 2147483647 w 41"/>
                <a:gd name="T5" fmla="*/ 2147483647 h 73"/>
                <a:gd name="T6" fmla="*/ 2147483647 w 41"/>
                <a:gd name="T7" fmla="*/ 2147483647 h 73"/>
                <a:gd name="T8" fmla="*/ 2147483647 w 41"/>
                <a:gd name="T9" fmla="*/ 2147483647 h 73"/>
                <a:gd name="T10" fmla="*/ 2147483647 w 41"/>
                <a:gd name="T11" fmla="*/ 2147483647 h 73"/>
                <a:gd name="T12" fmla="*/ 2147483647 w 41"/>
                <a:gd name="T13" fmla="*/ 2147483647 h 73"/>
                <a:gd name="T14" fmla="*/ 2147483647 w 41"/>
                <a:gd name="T15" fmla="*/ 2147483647 h 73"/>
                <a:gd name="T16" fmla="*/ 2147483647 w 41"/>
                <a:gd name="T17" fmla="*/ 2147483647 h 73"/>
                <a:gd name="T18" fmla="*/ 2147483647 w 41"/>
                <a:gd name="T19" fmla="*/ 2147483647 h 73"/>
                <a:gd name="T20" fmla="*/ 2147483647 w 41"/>
                <a:gd name="T21" fmla="*/ 2147483647 h 73"/>
                <a:gd name="T22" fmla="*/ 2147483647 w 41"/>
                <a:gd name="T23" fmla="*/ 2147483647 h 73"/>
                <a:gd name="T24" fmla="*/ 0 w 41"/>
                <a:gd name="T25" fmla="*/ 2147483647 h 73"/>
                <a:gd name="T26" fmla="*/ 0 w 41"/>
                <a:gd name="T27" fmla="*/ 2147483647 h 73"/>
                <a:gd name="T28" fmla="*/ 0 w 41"/>
                <a:gd name="T29" fmla="*/ 2147483647 h 73"/>
                <a:gd name="T30" fmla="*/ 0 w 41"/>
                <a:gd name="T31" fmla="*/ 2147483647 h 73"/>
                <a:gd name="T32" fmla="*/ 2147483647 w 41"/>
                <a:gd name="T33" fmla="*/ 2147483647 h 73"/>
                <a:gd name="T34" fmla="*/ 2147483647 w 41"/>
                <a:gd name="T35" fmla="*/ 2147483647 h 73"/>
                <a:gd name="T36" fmla="*/ 2147483647 w 41"/>
                <a:gd name="T37" fmla="*/ 2147483647 h 73"/>
                <a:gd name="T38" fmla="*/ 2147483647 w 41"/>
                <a:gd name="T39" fmla="*/ 2147483647 h 73"/>
                <a:gd name="T40" fmla="*/ 2147483647 w 41"/>
                <a:gd name="T41" fmla="*/ 2147483647 h 73"/>
                <a:gd name="T42" fmla="*/ 2147483647 w 41"/>
                <a:gd name="T43" fmla="*/ 2147483647 h 73"/>
                <a:gd name="T44" fmla="*/ 2147483647 w 41"/>
                <a:gd name="T45" fmla="*/ 2147483647 h 73"/>
                <a:gd name="T46" fmla="*/ 2147483647 w 41"/>
                <a:gd name="T47" fmla="*/ 2147483647 h 73"/>
                <a:gd name="T48" fmla="*/ 2147483647 w 41"/>
                <a:gd name="T49" fmla="*/ 2147483647 h 73"/>
                <a:gd name="T50" fmla="*/ 2147483647 w 41"/>
                <a:gd name="T51" fmla="*/ 2147483647 h 73"/>
                <a:gd name="T52" fmla="*/ 2147483647 w 41"/>
                <a:gd name="T53" fmla="*/ 2147483647 h 73"/>
                <a:gd name="T54" fmla="*/ 2147483647 w 41"/>
                <a:gd name="T55" fmla="*/ 2147483647 h 73"/>
                <a:gd name="T56" fmla="*/ 2147483647 w 41"/>
                <a:gd name="T57" fmla="*/ 2147483647 h 73"/>
                <a:gd name="T58" fmla="*/ 2147483647 w 41"/>
                <a:gd name="T59" fmla="*/ 2147483647 h 73"/>
                <a:gd name="T60" fmla="*/ 2147483647 w 41"/>
                <a:gd name="T61" fmla="*/ 2147483647 h 73"/>
                <a:gd name="T62" fmla="*/ 2147483647 w 41"/>
                <a:gd name="T63" fmla="*/ 2147483647 h 73"/>
                <a:gd name="T64" fmla="*/ 2147483647 w 41"/>
                <a:gd name="T65" fmla="*/ 2147483647 h 73"/>
                <a:gd name="T66" fmla="*/ 2147483647 w 41"/>
                <a:gd name="T67" fmla="*/ 2147483647 h 73"/>
                <a:gd name="T68" fmla="*/ 2147483647 w 41"/>
                <a:gd name="T69" fmla="*/ 2147483647 h 73"/>
                <a:gd name="T70" fmla="*/ 2147483647 w 41"/>
                <a:gd name="T71" fmla="*/ 2147483647 h 73"/>
                <a:gd name="T72" fmla="*/ 2147483647 w 41"/>
                <a:gd name="T73" fmla="*/ 2147483647 h 73"/>
                <a:gd name="T74" fmla="*/ 2147483647 w 41"/>
                <a:gd name="T75" fmla="*/ 2147483647 h 73"/>
                <a:gd name="T76" fmla="*/ 2147483647 w 41"/>
                <a:gd name="T77" fmla="*/ 2147483647 h 73"/>
                <a:gd name="T78" fmla="*/ 2147483647 w 41"/>
                <a:gd name="T79" fmla="*/ 2147483647 h 73"/>
                <a:gd name="T80" fmla="*/ 2147483647 w 41"/>
                <a:gd name="T81" fmla="*/ 2147483647 h 73"/>
                <a:gd name="T82" fmla="*/ 2147483647 w 41"/>
                <a:gd name="T83" fmla="*/ 2147483647 h 73"/>
                <a:gd name="T84" fmla="*/ 2147483647 w 41"/>
                <a:gd name="T85" fmla="*/ 2147483647 h 73"/>
                <a:gd name="T86" fmla="*/ 2147483647 w 41"/>
                <a:gd name="T87" fmla="*/ 2147483647 h 73"/>
                <a:gd name="T88" fmla="*/ 2147483647 w 41"/>
                <a:gd name="T89" fmla="*/ 2147483647 h 73"/>
                <a:gd name="T90" fmla="*/ 2147483647 w 41"/>
                <a:gd name="T91" fmla="*/ 2147483647 h 73"/>
                <a:gd name="T92" fmla="*/ 2147483647 w 41"/>
                <a:gd name="T93" fmla="*/ 2147483647 h 73"/>
                <a:gd name="T94" fmla="*/ 2147483647 w 41"/>
                <a:gd name="T95" fmla="*/ 0 h 73"/>
                <a:gd name="T96" fmla="*/ 2147483647 w 41"/>
                <a:gd name="T97" fmla="*/ 2147483647 h 73"/>
                <a:gd name="T98" fmla="*/ 2147483647 w 41"/>
                <a:gd name="T99" fmla="*/ 2147483647 h 73"/>
                <a:gd name="T100" fmla="*/ 2147483647 w 41"/>
                <a:gd name="T101" fmla="*/ 2147483647 h 73"/>
                <a:gd name="T102" fmla="*/ 2147483647 w 41"/>
                <a:gd name="T103" fmla="*/ 2147483647 h 73"/>
                <a:gd name="T104" fmla="*/ 2147483647 w 41"/>
                <a:gd name="T105" fmla="*/ 2147483647 h 73"/>
                <a:gd name="T106" fmla="*/ 2147483647 w 41"/>
                <a:gd name="T107" fmla="*/ 2147483647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73"/>
                <a:gd name="T164" fmla="*/ 41 w 41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73">
                  <a:moveTo>
                    <a:pt x="1" y="5"/>
                  </a:moveTo>
                  <a:lnTo>
                    <a:pt x="5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3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3" y="64"/>
                  </a:lnTo>
                  <a:lnTo>
                    <a:pt x="1" y="66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4" y="69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4" y="67"/>
                  </a:lnTo>
                  <a:lnTo>
                    <a:pt x="28" y="66"/>
                  </a:lnTo>
                  <a:lnTo>
                    <a:pt x="28" y="63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484410" y="3030335"/>
              <a:ext cx="932649" cy="497171"/>
            </a:xfrm>
            <a:custGeom>
              <a:avLst/>
              <a:gdLst>
                <a:gd name="T0" fmla="*/ 2147483647 w 100"/>
                <a:gd name="T1" fmla="*/ 2147483647 h 51"/>
                <a:gd name="T2" fmla="*/ 2147483647 w 100"/>
                <a:gd name="T3" fmla="*/ 2147483647 h 51"/>
                <a:gd name="T4" fmla="*/ 2147483647 w 100"/>
                <a:gd name="T5" fmla="*/ 2147483647 h 51"/>
                <a:gd name="T6" fmla="*/ 2147483647 w 100"/>
                <a:gd name="T7" fmla="*/ 2147483647 h 51"/>
                <a:gd name="T8" fmla="*/ 2147483647 w 100"/>
                <a:gd name="T9" fmla="*/ 2147483647 h 51"/>
                <a:gd name="T10" fmla="*/ 2147483647 w 100"/>
                <a:gd name="T11" fmla="*/ 2147483647 h 51"/>
                <a:gd name="T12" fmla="*/ 2147483647 w 100"/>
                <a:gd name="T13" fmla="*/ 2147483647 h 51"/>
                <a:gd name="T14" fmla="*/ 2147483647 w 100"/>
                <a:gd name="T15" fmla="*/ 2147483647 h 51"/>
                <a:gd name="T16" fmla="*/ 2147483647 w 100"/>
                <a:gd name="T17" fmla="*/ 2147483647 h 51"/>
                <a:gd name="T18" fmla="*/ 2147483647 w 100"/>
                <a:gd name="T19" fmla="*/ 2147483647 h 51"/>
                <a:gd name="T20" fmla="*/ 2147483647 w 100"/>
                <a:gd name="T21" fmla="*/ 2147483647 h 51"/>
                <a:gd name="T22" fmla="*/ 2147483647 w 100"/>
                <a:gd name="T23" fmla="*/ 2147483647 h 51"/>
                <a:gd name="T24" fmla="*/ 2147483647 w 100"/>
                <a:gd name="T25" fmla="*/ 2147483647 h 51"/>
                <a:gd name="T26" fmla="*/ 2147483647 w 100"/>
                <a:gd name="T27" fmla="*/ 2147483647 h 51"/>
                <a:gd name="T28" fmla="*/ 2147483647 w 100"/>
                <a:gd name="T29" fmla="*/ 2147483647 h 51"/>
                <a:gd name="T30" fmla="*/ 2147483647 w 100"/>
                <a:gd name="T31" fmla="*/ 2147483647 h 51"/>
                <a:gd name="T32" fmla="*/ 2147483647 w 100"/>
                <a:gd name="T33" fmla="*/ 2147483647 h 51"/>
                <a:gd name="T34" fmla="*/ 2147483647 w 100"/>
                <a:gd name="T35" fmla="*/ 2147483647 h 51"/>
                <a:gd name="T36" fmla="*/ 2147483647 w 100"/>
                <a:gd name="T37" fmla="*/ 2147483647 h 51"/>
                <a:gd name="T38" fmla="*/ 2147483647 w 100"/>
                <a:gd name="T39" fmla="*/ 2147483647 h 51"/>
                <a:gd name="T40" fmla="*/ 2147483647 w 100"/>
                <a:gd name="T41" fmla="*/ 2147483647 h 51"/>
                <a:gd name="T42" fmla="*/ 2147483647 w 100"/>
                <a:gd name="T43" fmla="*/ 2147483647 h 51"/>
                <a:gd name="T44" fmla="*/ 2147483647 w 100"/>
                <a:gd name="T45" fmla="*/ 2147483647 h 51"/>
                <a:gd name="T46" fmla="*/ 2147483647 w 100"/>
                <a:gd name="T47" fmla="*/ 2147483647 h 51"/>
                <a:gd name="T48" fmla="*/ 2147483647 w 100"/>
                <a:gd name="T49" fmla="*/ 0 h 51"/>
                <a:gd name="T50" fmla="*/ 2147483647 w 100"/>
                <a:gd name="T51" fmla="*/ 2147483647 h 51"/>
                <a:gd name="T52" fmla="*/ 2147483647 w 100"/>
                <a:gd name="T53" fmla="*/ 2147483647 h 51"/>
                <a:gd name="T54" fmla="*/ 2147483647 w 100"/>
                <a:gd name="T55" fmla="*/ 2147483647 h 51"/>
                <a:gd name="T56" fmla="*/ 2147483647 w 100"/>
                <a:gd name="T57" fmla="*/ 2147483647 h 51"/>
                <a:gd name="T58" fmla="*/ 2147483647 w 100"/>
                <a:gd name="T59" fmla="*/ 2147483647 h 51"/>
                <a:gd name="T60" fmla="*/ 2147483647 w 100"/>
                <a:gd name="T61" fmla="*/ 2147483647 h 51"/>
                <a:gd name="T62" fmla="*/ 2147483647 w 100"/>
                <a:gd name="T63" fmla="*/ 2147483647 h 51"/>
                <a:gd name="T64" fmla="*/ 2147483647 w 100"/>
                <a:gd name="T65" fmla="*/ 2147483647 h 51"/>
                <a:gd name="T66" fmla="*/ 2147483647 w 100"/>
                <a:gd name="T67" fmla="*/ 2147483647 h 51"/>
                <a:gd name="T68" fmla="*/ 2147483647 w 100"/>
                <a:gd name="T69" fmla="*/ 2147483647 h 51"/>
                <a:gd name="T70" fmla="*/ 2147483647 w 100"/>
                <a:gd name="T71" fmla="*/ 2147483647 h 51"/>
                <a:gd name="T72" fmla="*/ 2147483647 w 100"/>
                <a:gd name="T73" fmla="*/ 2147483647 h 51"/>
                <a:gd name="T74" fmla="*/ 2147483647 w 100"/>
                <a:gd name="T75" fmla="*/ 2147483647 h 51"/>
                <a:gd name="T76" fmla="*/ 2147483647 w 100"/>
                <a:gd name="T77" fmla="*/ 2147483647 h 51"/>
                <a:gd name="T78" fmla="*/ 2147483647 w 100"/>
                <a:gd name="T79" fmla="*/ 2147483647 h 51"/>
                <a:gd name="T80" fmla="*/ 2147483647 w 100"/>
                <a:gd name="T81" fmla="*/ 2147483647 h 51"/>
                <a:gd name="T82" fmla="*/ 2147483647 w 100"/>
                <a:gd name="T83" fmla="*/ 2147483647 h 51"/>
                <a:gd name="T84" fmla="*/ 2147483647 w 100"/>
                <a:gd name="T85" fmla="*/ 2147483647 h 51"/>
                <a:gd name="T86" fmla="*/ 2147483647 w 100"/>
                <a:gd name="T87" fmla="*/ 2147483647 h 51"/>
                <a:gd name="T88" fmla="*/ 2147483647 w 100"/>
                <a:gd name="T89" fmla="*/ 2147483647 h 51"/>
                <a:gd name="T90" fmla="*/ 2147483647 w 100"/>
                <a:gd name="T91" fmla="*/ 2147483647 h 51"/>
                <a:gd name="T92" fmla="*/ 2147483647 w 100"/>
                <a:gd name="T93" fmla="*/ 2147483647 h 51"/>
                <a:gd name="T94" fmla="*/ 2147483647 w 100"/>
                <a:gd name="T95" fmla="*/ 2147483647 h 51"/>
                <a:gd name="T96" fmla="*/ 2147483647 w 100"/>
                <a:gd name="T97" fmla="*/ 2147483647 h 51"/>
                <a:gd name="T98" fmla="*/ 2147483647 w 100"/>
                <a:gd name="T99" fmla="*/ 2147483647 h 51"/>
                <a:gd name="T100" fmla="*/ 2147483647 w 100"/>
                <a:gd name="T101" fmla="*/ 2147483647 h 51"/>
                <a:gd name="T102" fmla="*/ 2147483647 w 100"/>
                <a:gd name="T103" fmla="*/ 2147483647 h 51"/>
                <a:gd name="T104" fmla="*/ 2147483647 w 100"/>
                <a:gd name="T105" fmla="*/ 2147483647 h 51"/>
                <a:gd name="T106" fmla="*/ 2147483647 w 100"/>
                <a:gd name="T107" fmla="*/ 2147483647 h 51"/>
                <a:gd name="T108" fmla="*/ 2147483647 w 100"/>
                <a:gd name="T109" fmla="*/ 2147483647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"/>
                <a:gd name="T166" fmla="*/ 0 h 51"/>
                <a:gd name="T167" fmla="*/ 100 w 100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" h="51">
                  <a:moveTo>
                    <a:pt x="0" y="51"/>
                  </a:moveTo>
                  <a:lnTo>
                    <a:pt x="20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1"/>
                  </a:lnTo>
                  <a:lnTo>
                    <a:pt x="86" y="38"/>
                  </a:lnTo>
                  <a:lnTo>
                    <a:pt x="87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90" y="33"/>
                  </a:lnTo>
                  <a:lnTo>
                    <a:pt x="91" y="33"/>
                  </a:lnTo>
                  <a:lnTo>
                    <a:pt x="91" y="31"/>
                  </a:lnTo>
                  <a:lnTo>
                    <a:pt x="92" y="30"/>
                  </a:lnTo>
                  <a:lnTo>
                    <a:pt x="99" y="24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5" y="21"/>
                  </a:lnTo>
                  <a:lnTo>
                    <a:pt x="93" y="18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89" y="8"/>
                  </a:lnTo>
                  <a:lnTo>
                    <a:pt x="88" y="7"/>
                  </a:lnTo>
                  <a:lnTo>
                    <a:pt x="86" y="7"/>
                  </a:lnTo>
                  <a:lnTo>
                    <a:pt x="85" y="5"/>
                  </a:lnTo>
                  <a:lnTo>
                    <a:pt x="84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1" y="6"/>
                  </a:lnTo>
                  <a:lnTo>
                    <a:pt x="79" y="7"/>
                  </a:lnTo>
                  <a:lnTo>
                    <a:pt x="77" y="6"/>
                  </a:lnTo>
                  <a:lnTo>
                    <a:pt x="76" y="6"/>
                  </a:lnTo>
                  <a:lnTo>
                    <a:pt x="75" y="7"/>
                  </a:lnTo>
                  <a:lnTo>
                    <a:pt x="72" y="5"/>
                  </a:lnTo>
                  <a:lnTo>
                    <a:pt x="69" y="6"/>
                  </a:lnTo>
                  <a:lnTo>
                    <a:pt x="67" y="5"/>
                  </a:lnTo>
                  <a:lnTo>
                    <a:pt x="66" y="2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2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4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2" y="41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6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0" y="5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410016" y="3409563"/>
              <a:ext cx="1036076" cy="381043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2147483647 h 39"/>
                <a:gd name="T4" fmla="*/ 2147483647 w 111"/>
                <a:gd name="T5" fmla="*/ 2147483647 h 39"/>
                <a:gd name="T6" fmla="*/ 2147483647 w 111"/>
                <a:gd name="T7" fmla="*/ 2147483647 h 39"/>
                <a:gd name="T8" fmla="*/ 2147483647 w 111"/>
                <a:gd name="T9" fmla="*/ 2147483647 h 39"/>
                <a:gd name="T10" fmla="*/ 2147483647 w 111"/>
                <a:gd name="T11" fmla="*/ 2147483647 h 39"/>
                <a:gd name="T12" fmla="*/ 2147483647 w 111"/>
                <a:gd name="T13" fmla="*/ 2147483647 h 39"/>
                <a:gd name="T14" fmla="*/ 2147483647 w 111"/>
                <a:gd name="T15" fmla="*/ 2147483647 h 39"/>
                <a:gd name="T16" fmla="*/ 2147483647 w 111"/>
                <a:gd name="T17" fmla="*/ 2147483647 h 39"/>
                <a:gd name="T18" fmla="*/ 2147483647 w 111"/>
                <a:gd name="T19" fmla="*/ 2147483647 h 39"/>
                <a:gd name="T20" fmla="*/ 2147483647 w 111"/>
                <a:gd name="T21" fmla="*/ 2147483647 h 39"/>
                <a:gd name="T22" fmla="*/ 2147483647 w 111"/>
                <a:gd name="T23" fmla="*/ 2147483647 h 39"/>
                <a:gd name="T24" fmla="*/ 2147483647 w 111"/>
                <a:gd name="T25" fmla="*/ 2147483647 h 39"/>
                <a:gd name="T26" fmla="*/ 2147483647 w 111"/>
                <a:gd name="T27" fmla="*/ 2147483647 h 39"/>
                <a:gd name="T28" fmla="*/ 2147483647 w 111"/>
                <a:gd name="T29" fmla="*/ 2147483647 h 39"/>
                <a:gd name="T30" fmla="*/ 2147483647 w 111"/>
                <a:gd name="T31" fmla="*/ 2147483647 h 39"/>
                <a:gd name="T32" fmla="*/ 2147483647 w 111"/>
                <a:gd name="T33" fmla="*/ 2147483647 h 39"/>
                <a:gd name="T34" fmla="*/ 2147483647 w 111"/>
                <a:gd name="T35" fmla="*/ 2147483647 h 39"/>
                <a:gd name="T36" fmla="*/ 2147483647 w 111"/>
                <a:gd name="T37" fmla="*/ 2147483647 h 39"/>
                <a:gd name="T38" fmla="*/ 2147483647 w 111"/>
                <a:gd name="T39" fmla="*/ 2147483647 h 39"/>
                <a:gd name="T40" fmla="*/ 2147483647 w 111"/>
                <a:gd name="T41" fmla="*/ 2147483647 h 39"/>
                <a:gd name="T42" fmla="*/ 2147483647 w 111"/>
                <a:gd name="T43" fmla="*/ 2147483647 h 39"/>
                <a:gd name="T44" fmla="*/ 0 w 111"/>
                <a:gd name="T45" fmla="*/ 2147483647 h 39"/>
                <a:gd name="T46" fmla="*/ 2147483647 w 111"/>
                <a:gd name="T47" fmla="*/ 2147483647 h 39"/>
                <a:gd name="T48" fmla="*/ 2147483647 w 111"/>
                <a:gd name="T49" fmla="*/ 2147483647 h 39"/>
                <a:gd name="T50" fmla="*/ 2147483647 w 111"/>
                <a:gd name="T51" fmla="*/ 2147483647 h 39"/>
                <a:gd name="T52" fmla="*/ 2147483647 w 111"/>
                <a:gd name="T53" fmla="*/ 2147483647 h 39"/>
                <a:gd name="T54" fmla="*/ 2147483647 w 111"/>
                <a:gd name="T55" fmla="*/ 2147483647 h 39"/>
                <a:gd name="T56" fmla="*/ 2147483647 w 111"/>
                <a:gd name="T57" fmla="*/ 2147483647 h 39"/>
                <a:gd name="T58" fmla="*/ 2147483647 w 111"/>
                <a:gd name="T59" fmla="*/ 2147483647 h 39"/>
                <a:gd name="T60" fmla="*/ 2147483647 w 111"/>
                <a:gd name="T61" fmla="*/ 2147483647 h 39"/>
                <a:gd name="T62" fmla="*/ 2147483647 w 111"/>
                <a:gd name="T63" fmla="*/ 2147483647 h 39"/>
                <a:gd name="T64" fmla="*/ 2147483647 w 111"/>
                <a:gd name="T65" fmla="*/ 2147483647 h 39"/>
                <a:gd name="T66" fmla="*/ 2147483647 w 111"/>
                <a:gd name="T67" fmla="*/ 2147483647 h 39"/>
                <a:gd name="T68" fmla="*/ 2147483647 w 111"/>
                <a:gd name="T69" fmla="*/ 2147483647 h 39"/>
                <a:gd name="T70" fmla="*/ 2147483647 w 111"/>
                <a:gd name="T71" fmla="*/ 2147483647 h 39"/>
                <a:gd name="T72" fmla="*/ 2147483647 w 111"/>
                <a:gd name="T73" fmla="*/ 2147483647 h 39"/>
                <a:gd name="T74" fmla="*/ 2147483647 w 111"/>
                <a:gd name="T75" fmla="*/ 2147483647 h 39"/>
                <a:gd name="T76" fmla="*/ 2147483647 w 111"/>
                <a:gd name="T77" fmla="*/ 2147483647 h 39"/>
                <a:gd name="T78" fmla="*/ 2147483647 w 111"/>
                <a:gd name="T79" fmla="*/ 2147483647 h 39"/>
                <a:gd name="T80" fmla="*/ 2147483647 w 111"/>
                <a:gd name="T81" fmla="*/ 2147483647 h 39"/>
                <a:gd name="T82" fmla="*/ 2147483647 w 111"/>
                <a:gd name="T83" fmla="*/ 2147483647 h 39"/>
                <a:gd name="T84" fmla="*/ 2147483647 w 111"/>
                <a:gd name="T85" fmla="*/ 2147483647 h 39"/>
                <a:gd name="T86" fmla="*/ 2147483647 w 111"/>
                <a:gd name="T87" fmla="*/ 2147483647 h 39"/>
                <a:gd name="T88" fmla="*/ 2147483647 w 111"/>
                <a:gd name="T89" fmla="*/ 2147483647 h 39"/>
                <a:gd name="T90" fmla="*/ 2147483647 w 111"/>
                <a:gd name="T91" fmla="*/ 2147483647 h 39"/>
                <a:gd name="T92" fmla="*/ 2147483647 w 111"/>
                <a:gd name="T93" fmla="*/ 2147483647 h 39"/>
                <a:gd name="T94" fmla="*/ 2147483647 w 111"/>
                <a:gd name="T95" fmla="*/ 2147483647 h 39"/>
                <a:gd name="T96" fmla="*/ 2147483647 w 111"/>
                <a:gd name="T97" fmla="*/ 2147483647 h 39"/>
                <a:gd name="T98" fmla="*/ 2147483647 w 111"/>
                <a:gd name="T99" fmla="*/ 2147483647 h 39"/>
                <a:gd name="T100" fmla="*/ 2147483647 w 111"/>
                <a:gd name="T101" fmla="*/ 2147483647 h 39"/>
                <a:gd name="T102" fmla="*/ 2147483647 w 111"/>
                <a:gd name="T103" fmla="*/ 2147483647 h 39"/>
                <a:gd name="T104" fmla="*/ 2147483647 w 111"/>
                <a:gd name="T105" fmla="*/ 2147483647 h 39"/>
                <a:gd name="T106" fmla="*/ 2147483647 w 111"/>
                <a:gd name="T107" fmla="*/ 2147483647 h 39"/>
                <a:gd name="T108" fmla="*/ 2147483647 w 111"/>
                <a:gd name="T109" fmla="*/ 2147483647 h 39"/>
                <a:gd name="T110" fmla="*/ 2147483647 w 111"/>
                <a:gd name="T111" fmla="*/ 2147483647 h 39"/>
                <a:gd name="T112" fmla="*/ 2147483647 w 111"/>
                <a:gd name="T113" fmla="*/ 2147483647 h 39"/>
                <a:gd name="T114" fmla="*/ 2147483647 w 111"/>
                <a:gd name="T115" fmla="*/ 0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39"/>
                <a:gd name="T176" fmla="*/ 111 w 111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39">
                  <a:moveTo>
                    <a:pt x="111" y="0"/>
                  </a:moveTo>
                  <a:lnTo>
                    <a:pt x="88" y="3"/>
                  </a:lnTo>
                  <a:lnTo>
                    <a:pt x="87" y="3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8" y="12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30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28" y="37"/>
                  </a:lnTo>
                  <a:lnTo>
                    <a:pt x="64" y="34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3" y="23"/>
                  </a:lnTo>
                  <a:lnTo>
                    <a:pt x="85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7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3"/>
                  </a:lnTo>
                  <a:lnTo>
                    <a:pt x="98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2"/>
                  </a:lnTo>
                  <a:lnTo>
                    <a:pt x="101" y="11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9"/>
                  </a:lnTo>
                  <a:lnTo>
                    <a:pt x="108" y="6"/>
                  </a:lnTo>
                  <a:lnTo>
                    <a:pt x="110" y="4"/>
                  </a:lnTo>
                  <a:lnTo>
                    <a:pt x="110" y="3"/>
                  </a:lnTo>
                  <a:lnTo>
                    <a:pt x="111" y="2"/>
                  </a:lnTo>
                  <a:lnTo>
                    <a:pt x="110" y="1"/>
                  </a:lnTo>
                  <a:lnTo>
                    <a:pt x="111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261227" y="3770648"/>
              <a:ext cx="446365" cy="809264"/>
            </a:xfrm>
            <a:custGeom>
              <a:avLst/>
              <a:gdLst>
                <a:gd name="T0" fmla="*/ 2147483647 w 48"/>
                <a:gd name="T1" fmla="*/ 0 h 83"/>
                <a:gd name="T2" fmla="*/ 2147483647 w 48"/>
                <a:gd name="T3" fmla="*/ 2147483647 h 83"/>
                <a:gd name="T4" fmla="*/ 2147483647 w 48"/>
                <a:gd name="T5" fmla="*/ 2147483647 h 83"/>
                <a:gd name="T6" fmla="*/ 2147483647 w 48"/>
                <a:gd name="T7" fmla="*/ 2147483647 h 83"/>
                <a:gd name="T8" fmla="*/ 2147483647 w 48"/>
                <a:gd name="T9" fmla="*/ 2147483647 h 83"/>
                <a:gd name="T10" fmla="*/ 2147483647 w 48"/>
                <a:gd name="T11" fmla="*/ 2147483647 h 83"/>
                <a:gd name="T12" fmla="*/ 2147483647 w 48"/>
                <a:gd name="T13" fmla="*/ 2147483647 h 83"/>
                <a:gd name="T14" fmla="*/ 2147483647 w 48"/>
                <a:gd name="T15" fmla="*/ 2147483647 h 83"/>
                <a:gd name="T16" fmla="*/ 2147483647 w 48"/>
                <a:gd name="T17" fmla="*/ 2147483647 h 83"/>
                <a:gd name="T18" fmla="*/ 2147483647 w 48"/>
                <a:gd name="T19" fmla="*/ 2147483647 h 83"/>
                <a:gd name="T20" fmla="*/ 2147483647 w 48"/>
                <a:gd name="T21" fmla="*/ 2147483647 h 83"/>
                <a:gd name="T22" fmla="*/ 2147483647 w 48"/>
                <a:gd name="T23" fmla="*/ 2147483647 h 83"/>
                <a:gd name="T24" fmla="*/ 2147483647 w 48"/>
                <a:gd name="T25" fmla="*/ 2147483647 h 83"/>
                <a:gd name="T26" fmla="*/ 2147483647 w 48"/>
                <a:gd name="T27" fmla="*/ 2147483647 h 83"/>
                <a:gd name="T28" fmla="*/ 2147483647 w 48"/>
                <a:gd name="T29" fmla="*/ 2147483647 h 83"/>
                <a:gd name="T30" fmla="*/ 2147483647 w 48"/>
                <a:gd name="T31" fmla="*/ 2147483647 h 83"/>
                <a:gd name="T32" fmla="*/ 2147483647 w 48"/>
                <a:gd name="T33" fmla="*/ 2147483647 h 83"/>
                <a:gd name="T34" fmla="*/ 2147483647 w 48"/>
                <a:gd name="T35" fmla="*/ 2147483647 h 83"/>
                <a:gd name="T36" fmla="*/ 2147483647 w 48"/>
                <a:gd name="T37" fmla="*/ 2147483647 h 83"/>
                <a:gd name="T38" fmla="*/ 2147483647 w 48"/>
                <a:gd name="T39" fmla="*/ 2147483647 h 83"/>
                <a:gd name="T40" fmla="*/ 2147483647 w 48"/>
                <a:gd name="T41" fmla="*/ 2147483647 h 83"/>
                <a:gd name="T42" fmla="*/ 2147483647 w 48"/>
                <a:gd name="T43" fmla="*/ 2147483647 h 83"/>
                <a:gd name="T44" fmla="*/ 2147483647 w 48"/>
                <a:gd name="T45" fmla="*/ 2147483647 h 83"/>
                <a:gd name="T46" fmla="*/ 2147483647 w 48"/>
                <a:gd name="T47" fmla="*/ 2147483647 h 83"/>
                <a:gd name="T48" fmla="*/ 2147483647 w 48"/>
                <a:gd name="T49" fmla="*/ 2147483647 h 83"/>
                <a:gd name="T50" fmla="*/ 2147483647 w 48"/>
                <a:gd name="T51" fmla="*/ 2147483647 h 83"/>
                <a:gd name="T52" fmla="*/ 2147483647 w 48"/>
                <a:gd name="T53" fmla="*/ 2147483647 h 83"/>
                <a:gd name="T54" fmla="*/ 2147483647 w 48"/>
                <a:gd name="T55" fmla="*/ 2147483647 h 83"/>
                <a:gd name="T56" fmla="*/ 2147483647 w 48"/>
                <a:gd name="T57" fmla="*/ 2147483647 h 83"/>
                <a:gd name="T58" fmla="*/ 2147483647 w 48"/>
                <a:gd name="T59" fmla="*/ 2147483647 h 83"/>
                <a:gd name="T60" fmla="*/ 2147483647 w 48"/>
                <a:gd name="T61" fmla="*/ 2147483647 h 83"/>
                <a:gd name="T62" fmla="*/ 2147483647 w 48"/>
                <a:gd name="T63" fmla="*/ 2147483647 h 83"/>
                <a:gd name="T64" fmla="*/ 2147483647 w 48"/>
                <a:gd name="T65" fmla="*/ 2147483647 h 83"/>
                <a:gd name="T66" fmla="*/ 0 w 48"/>
                <a:gd name="T67" fmla="*/ 2147483647 h 83"/>
                <a:gd name="T68" fmla="*/ 0 w 48"/>
                <a:gd name="T69" fmla="*/ 2147483647 h 83"/>
                <a:gd name="T70" fmla="*/ 2147483647 w 48"/>
                <a:gd name="T71" fmla="*/ 2147483647 h 83"/>
                <a:gd name="T72" fmla="*/ 2147483647 w 48"/>
                <a:gd name="T73" fmla="*/ 2147483647 h 83"/>
                <a:gd name="T74" fmla="*/ 2147483647 w 48"/>
                <a:gd name="T75" fmla="*/ 2147483647 h 83"/>
                <a:gd name="T76" fmla="*/ 2147483647 w 48"/>
                <a:gd name="T77" fmla="*/ 2147483647 h 83"/>
                <a:gd name="T78" fmla="*/ 2147483647 w 48"/>
                <a:gd name="T79" fmla="*/ 2147483647 h 83"/>
                <a:gd name="T80" fmla="*/ 2147483647 w 48"/>
                <a:gd name="T81" fmla="*/ 2147483647 h 83"/>
                <a:gd name="T82" fmla="*/ 2147483647 w 48"/>
                <a:gd name="T83" fmla="*/ 2147483647 h 83"/>
                <a:gd name="T84" fmla="*/ 2147483647 w 48"/>
                <a:gd name="T85" fmla="*/ 2147483647 h 83"/>
                <a:gd name="T86" fmla="*/ 2147483647 w 48"/>
                <a:gd name="T87" fmla="*/ 2147483647 h 83"/>
                <a:gd name="T88" fmla="*/ 2147483647 w 48"/>
                <a:gd name="T89" fmla="*/ 2147483647 h 83"/>
                <a:gd name="T90" fmla="*/ 2147483647 w 48"/>
                <a:gd name="T91" fmla="*/ 2147483647 h 83"/>
                <a:gd name="T92" fmla="*/ 2147483647 w 48"/>
                <a:gd name="T93" fmla="*/ 2147483647 h 83"/>
                <a:gd name="T94" fmla="*/ 2147483647 w 48"/>
                <a:gd name="T95" fmla="*/ 2147483647 h 83"/>
                <a:gd name="T96" fmla="*/ 2147483647 w 48"/>
                <a:gd name="T97" fmla="*/ 2147483647 h 83"/>
                <a:gd name="T98" fmla="*/ 2147483647 w 48"/>
                <a:gd name="T99" fmla="*/ 2147483647 h 83"/>
                <a:gd name="T100" fmla="*/ 2147483647 w 48"/>
                <a:gd name="T101" fmla="*/ 2147483647 h 83"/>
                <a:gd name="T102" fmla="*/ 2147483647 w 48"/>
                <a:gd name="T103" fmla="*/ 2147483647 h 83"/>
                <a:gd name="T104" fmla="*/ 2147483647 w 48"/>
                <a:gd name="T105" fmla="*/ 0 h 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"/>
                <a:gd name="T160" fmla="*/ 0 h 83"/>
                <a:gd name="T161" fmla="*/ 48 w 48"/>
                <a:gd name="T162" fmla="*/ 83 h 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" h="83">
                  <a:moveTo>
                    <a:pt x="44" y="0"/>
                  </a:moveTo>
                  <a:lnTo>
                    <a:pt x="16" y="2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7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30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8" y="79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1"/>
                  </a:lnTo>
                  <a:lnTo>
                    <a:pt x="44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5671303" y="3741616"/>
              <a:ext cx="484470" cy="811078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2147483647 w 52"/>
                <a:gd name="T5" fmla="*/ 2147483647 h 83"/>
                <a:gd name="T6" fmla="*/ 2147483647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"/>
                <a:gd name="T160" fmla="*/ 0 h 83"/>
                <a:gd name="T161" fmla="*/ 52 w 52"/>
                <a:gd name="T162" fmla="*/ 83 h 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" h="83">
                  <a:moveTo>
                    <a:pt x="0" y="3"/>
                  </a:moveTo>
                  <a:lnTo>
                    <a:pt x="1" y="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8" y="82"/>
                  </a:lnTo>
                  <a:lnTo>
                    <a:pt x="8" y="81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9" y="80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5" y="73"/>
                  </a:lnTo>
                  <a:lnTo>
                    <a:pt x="14" y="72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1" y="58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51" y="45"/>
                  </a:lnTo>
                  <a:lnTo>
                    <a:pt x="50" y="43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36" y="0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5988839" y="2493245"/>
              <a:ext cx="522574" cy="622370"/>
            </a:xfrm>
            <a:custGeom>
              <a:avLst/>
              <a:gdLst>
                <a:gd name="T0" fmla="*/ 2147483647 w 56"/>
                <a:gd name="T1" fmla="*/ 2147483647 h 64"/>
                <a:gd name="T2" fmla="*/ 2147483647 w 56"/>
                <a:gd name="T3" fmla="*/ 2147483647 h 64"/>
                <a:gd name="T4" fmla="*/ 2147483647 w 56"/>
                <a:gd name="T5" fmla="*/ 2147483647 h 64"/>
                <a:gd name="T6" fmla="*/ 2147483647 w 56"/>
                <a:gd name="T7" fmla="*/ 2147483647 h 64"/>
                <a:gd name="T8" fmla="*/ 2147483647 w 56"/>
                <a:gd name="T9" fmla="*/ 2147483647 h 64"/>
                <a:gd name="T10" fmla="*/ 2147483647 w 56"/>
                <a:gd name="T11" fmla="*/ 2147483647 h 64"/>
                <a:gd name="T12" fmla="*/ 2147483647 w 56"/>
                <a:gd name="T13" fmla="*/ 2147483647 h 64"/>
                <a:gd name="T14" fmla="*/ 2147483647 w 56"/>
                <a:gd name="T15" fmla="*/ 2147483647 h 64"/>
                <a:gd name="T16" fmla="*/ 2147483647 w 56"/>
                <a:gd name="T17" fmla="*/ 2147483647 h 64"/>
                <a:gd name="T18" fmla="*/ 2147483647 w 56"/>
                <a:gd name="T19" fmla="*/ 2147483647 h 64"/>
                <a:gd name="T20" fmla="*/ 2147483647 w 56"/>
                <a:gd name="T21" fmla="*/ 2147483647 h 64"/>
                <a:gd name="T22" fmla="*/ 2147483647 w 56"/>
                <a:gd name="T23" fmla="*/ 2147483647 h 64"/>
                <a:gd name="T24" fmla="*/ 2147483647 w 56"/>
                <a:gd name="T25" fmla="*/ 2147483647 h 64"/>
                <a:gd name="T26" fmla="*/ 2147483647 w 56"/>
                <a:gd name="T27" fmla="*/ 2147483647 h 64"/>
                <a:gd name="T28" fmla="*/ 2147483647 w 56"/>
                <a:gd name="T29" fmla="*/ 2147483647 h 64"/>
                <a:gd name="T30" fmla="*/ 2147483647 w 56"/>
                <a:gd name="T31" fmla="*/ 2147483647 h 64"/>
                <a:gd name="T32" fmla="*/ 2147483647 w 56"/>
                <a:gd name="T33" fmla="*/ 2147483647 h 64"/>
                <a:gd name="T34" fmla="*/ 2147483647 w 56"/>
                <a:gd name="T35" fmla="*/ 2147483647 h 64"/>
                <a:gd name="T36" fmla="*/ 2147483647 w 56"/>
                <a:gd name="T37" fmla="*/ 2147483647 h 64"/>
                <a:gd name="T38" fmla="*/ 2147483647 w 56"/>
                <a:gd name="T39" fmla="*/ 2147483647 h 64"/>
                <a:gd name="T40" fmla="*/ 2147483647 w 56"/>
                <a:gd name="T41" fmla="*/ 2147483647 h 64"/>
                <a:gd name="T42" fmla="*/ 2147483647 w 56"/>
                <a:gd name="T43" fmla="*/ 2147483647 h 64"/>
                <a:gd name="T44" fmla="*/ 2147483647 w 56"/>
                <a:gd name="T45" fmla="*/ 2147483647 h 64"/>
                <a:gd name="T46" fmla="*/ 2147483647 w 56"/>
                <a:gd name="T47" fmla="*/ 2147483647 h 64"/>
                <a:gd name="T48" fmla="*/ 2147483647 w 56"/>
                <a:gd name="T49" fmla="*/ 2147483647 h 64"/>
                <a:gd name="T50" fmla="*/ 2147483647 w 56"/>
                <a:gd name="T51" fmla="*/ 2147483647 h 64"/>
                <a:gd name="T52" fmla="*/ 2147483647 w 56"/>
                <a:gd name="T53" fmla="*/ 2147483647 h 64"/>
                <a:gd name="T54" fmla="*/ 2147483647 w 56"/>
                <a:gd name="T55" fmla="*/ 2147483647 h 64"/>
                <a:gd name="T56" fmla="*/ 2147483647 w 56"/>
                <a:gd name="T57" fmla="*/ 2147483647 h 64"/>
                <a:gd name="T58" fmla="*/ 2147483647 w 56"/>
                <a:gd name="T59" fmla="*/ 2147483647 h 64"/>
                <a:gd name="T60" fmla="*/ 2147483647 w 56"/>
                <a:gd name="T61" fmla="*/ 2147483647 h 64"/>
                <a:gd name="T62" fmla="*/ 2147483647 w 56"/>
                <a:gd name="T63" fmla="*/ 2147483647 h 64"/>
                <a:gd name="T64" fmla="*/ 2147483647 w 56"/>
                <a:gd name="T65" fmla="*/ 2147483647 h 64"/>
                <a:gd name="T66" fmla="*/ 2147483647 w 56"/>
                <a:gd name="T67" fmla="*/ 2147483647 h 64"/>
                <a:gd name="T68" fmla="*/ 2147483647 w 56"/>
                <a:gd name="T69" fmla="*/ 2147483647 h 64"/>
                <a:gd name="T70" fmla="*/ 2147483647 w 56"/>
                <a:gd name="T71" fmla="*/ 2147483647 h 64"/>
                <a:gd name="T72" fmla="*/ 2147483647 w 56"/>
                <a:gd name="T73" fmla="*/ 2147483647 h 64"/>
                <a:gd name="T74" fmla="*/ 0 w 56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6"/>
                <a:gd name="T115" fmla="*/ 0 h 64"/>
                <a:gd name="T116" fmla="*/ 56 w 5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6" h="64">
                  <a:moveTo>
                    <a:pt x="0" y="11"/>
                  </a:moveTo>
                  <a:lnTo>
                    <a:pt x="5" y="56"/>
                  </a:lnTo>
                  <a:lnTo>
                    <a:pt x="6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3" y="60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5" y="63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5"/>
                  </a:lnTo>
                  <a:lnTo>
                    <a:pt x="45" y="53"/>
                  </a:lnTo>
                  <a:lnTo>
                    <a:pt x="44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0"/>
                  </a:lnTo>
                  <a:lnTo>
                    <a:pt x="46" y="3"/>
                  </a:lnTo>
                  <a:lnTo>
                    <a:pt x="43" y="5"/>
                  </a:lnTo>
                  <a:lnTo>
                    <a:pt x="42" y="6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10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6558590" y="1818254"/>
              <a:ext cx="952608" cy="762087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5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8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5" y="61"/>
                  </a:lnTo>
                  <a:lnTo>
                    <a:pt x="95" y="63"/>
                  </a:lnTo>
                  <a:lnTo>
                    <a:pt x="94" y="63"/>
                  </a:lnTo>
                  <a:lnTo>
                    <a:pt x="90" y="65"/>
                  </a:lnTo>
                  <a:lnTo>
                    <a:pt x="86" y="68"/>
                  </a:lnTo>
                  <a:lnTo>
                    <a:pt x="82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0" y="68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0" y="62"/>
                  </a:lnTo>
                  <a:lnTo>
                    <a:pt x="79" y="50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5" y="8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2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6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6473308" y="2355344"/>
              <a:ext cx="749386" cy="508058"/>
            </a:xfrm>
            <a:custGeom>
              <a:avLst/>
              <a:gdLst>
                <a:gd name="T0" fmla="*/ 2147483647 w 80"/>
                <a:gd name="T1" fmla="*/ 2147483647 h 52"/>
                <a:gd name="T2" fmla="*/ 2147483647 w 80"/>
                <a:gd name="T3" fmla="*/ 2147483647 h 52"/>
                <a:gd name="T4" fmla="*/ 2147483647 w 80"/>
                <a:gd name="T5" fmla="*/ 2147483647 h 52"/>
                <a:gd name="T6" fmla="*/ 2147483647 w 80"/>
                <a:gd name="T7" fmla="*/ 2147483647 h 52"/>
                <a:gd name="T8" fmla="*/ 2147483647 w 80"/>
                <a:gd name="T9" fmla="*/ 2147483647 h 52"/>
                <a:gd name="T10" fmla="*/ 2147483647 w 80"/>
                <a:gd name="T11" fmla="*/ 2147483647 h 52"/>
                <a:gd name="T12" fmla="*/ 2147483647 w 80"/>
                <a:gd name="T13" fmla="*/ 2147483647 h 52"/>
                <a:gd name="T14" fmla="*/ 2147483647 w 80"/>
                <a:gd name="T15" fmla="*/ 2147483647 h 52"/>
                <a:gd name="T16" fmla="*/ 2147483647 w 80"/>
                <a:gd name="T17" fmla="*/ 2147483647 h 52"/>
                <a:gd name="T18" fmla="*/ 2147483647 w 80"/>
                <a:gd name="T19" fmla="*/ 2147483647 h 52"/>
                <a:gd name="T20" fmla="*/ 2147483647 w 80"/>
                <a:gd name="T21" fmla="*/ 2147483647 h 52"/>
                <a:gd name="T22" fmla="*/ 2147483647 w 80"/>
                <a:gd name="T23" fmla="*/ 2147483647 h 52"/>
                <a:gd name="T24" fmla="*/ 2147483647 w 80"/>
                <a:gd name="T25" fmla="*/ 2147483647 h 52"/>
                <a:gd name="T26" fmla="*/ 2147483647 w 80"/>
                <a:gd name="T27" fmla="*/ 2147483647 h 52"/>
                <a:gd name="T28" fmla="*/ 2147483647 w 80"/>
                <a:gd name="T29" fmla="*/ 2147483647 h 52"/>
                <a:gd name="T30" fmla="*/ 2147483647 w 80"/>
                <a:gd name="T31" fmla="*/ 2147483647 h 52"/>
                <a:gd name="T32" fmla="*/ 2147483647 w 80"/>
                <a:gd name="T33" fmla="*/ 2147483647 h 52"/>
                <a:gd name="T34" fmla="*/ 2147483647 w 80"/>
                <a:gd name="T35" fmla="*/ 2147483647 h 52"/>
                <a:gd name="T36" fmla="*/ 2147483647 w 80"/>
                <a:gd name="T37" fmla="*/ 2147483647 h 52"/>
                <a:gd name="T38" fmla="*/ 2147483647 w 80"/>
                <a:gd name="T39" fmla="*/ 2147483647 h 52"/>
                <a:gd name="T40" fmla="*/ 2147483647 w 80"/>
                <a:gd name="T41" fmla="*/ 2147483647 h 52"/>
                <a:gd name="T42" fmla="*/ 2147483647 w 80"/>
                <a:gd name="T43" fmla="*/ 2147483647 h 52"/>
                <a:gd name="T44" fmla="*/ 2147483647 w 80"/>
                <a:gd name="T45" fmla="*/ 2147483647 h 52"/>
                <a:gd name="T46" fmla="*/ 2147483647 w 80"/>
                <a:gd name="T47" fmla="*/ 2147483647 h 52"/>
                <a:gd name="T48" fmla="*/ 2147483647 w 80"/>
                <a:gd name="T49" fmla="*/ 2147483647 h 52"/>
                <a:gd name="T50" fmla="*/ 2147483647 w 80"/>
                <a:gd name="T51" fmla="*/ 2147483647 h 52"/>
                <a:gd name="T52" fmla="*/ 2147483647 w 80"/>
                <a:gd name="T53" fmla="*/ 2147483647 h 52"/>
                <a:gd name="T54" fmla="*/ 2147483647 w 80"/>
                <a:gd name="T55" fmla="*/ 2147483647 h 52"/>
                <a:gd name="T56" fmla="*/ 2147483647 w 80"/>
                <a:gd name="T57" fmla="*/ 2147483647 h 52"/>
                <a:gd name="T58" fmla="*/ 2147483647 w 80"/>
                <a:gd name="T59" fmla="*/ 2147483647 h 52"/>
                <a:gd name="T60" fmla="*/ 2147483647 w 80"/>
                <a:gd name="T61" fmla="*/ 2147483647 h 52"/>
                <a:gd name="T62" fmla="*/ 2147483647 w 80"/>
                <a:gd name="T63" fmla="*/ 2147483647 h 52"/>
                <a:gd name="T64" fmla="*/ 2147483647 w 80"/>
                <a:gd name="T65" fmla="*/ 2147483647 h 52"/>
                <a:gd name="T66" fmla="*/ 2147483647 w 80"/>
                <a:gd name="T67" fmla="*/ 2147483647 h 52"/>
                <a:gd name="T68" fmla="*/ 2147483647 w 80"/>
                <a:gd name="T69" fmla="*/ 2147483647 h 52"/>
                <a:gd name="T70" fmla="*/ 2147483647 w 80"/>
                <a:gd name="T71" fmla="*/ 2147483647 h 52"/>
                <a:gd name="T72" fmla="*/ 2147483647 w 80"/>
                <a:gd name="T73" fmla="*/ 2147483647 h 52"/>
                <a:gd name="T74" fmla="*/ 2147483647 w 80"/>
                <a:gd name="T75" fmla="*/ 2147483647 h 52"/>
                <a:gd name="T76" fmla="*/ 2147483647 w 80"/>
                <a:gd name="T77" fmla="*/ 2147483647 h 52"/>
                <a:gd name="T78" fmla="*/ 2147483647 w 80"/>
                <a:gd name="T79" fmla="*/ 2147483647 h 52"/>
                <a:gd name="T80" fmla="*/ 2147483647 w 80"/>
                <a:gd name="T81" fmla="*/ 2147483647 h 52"/>
                <a:gd name="T82" fmla="*/ 2147483647 w 80"/>
                <a:gd name="T83" fmla="*/ 2147483647 h 52"/>
                <a:gd name="T84" fmla="*/ 2147483647 w 80"/>
                <a:gd name="T85" fmla="*/ 2147483647 h 52"/>
                <a:gd name="T86" fmla="*/ 2147483647 w 80"/>
                <a:gd name="T87" fmla="*/ 2147483647 h 52"/>
                <a:gd name="T88" fmla="*/ 2147483647 w 80"/>
                <a:gd name="T89" fmla="*/ 0 h 52"/>
                <a:gd name="T90" fmla="*/ 2147483647 w 80"/>
                <a:gd name="T91" fmla="*/ 2147483647 h 52"/>
                <a:gd name="T92" fmla="*/ 2147483647 w 80"/>
                <a:gd name="T93" fmla="*/ 2147483647 h 52"/>
                <a:gd name="T94" fmla="*/ 2147483647 w 80"/>
                <a:gd name="T95" fmla="*/ 2147483647 h 52"/>
                <a:gd name="T96" fmla="*/ 2147483647 w 80"/>
                <a:gd name="T97" fmla="*/ 2147483647 h 52"/>
                <a:gd name="T98" fmla="*/ 2147483647 w 80"/>
                <a:gd name="T99" fmla="*/ 2147483647 h 52"/>
                <a:gd name="T100" fmla="*/ 2147483647 w 80"/>
                <a:gd name="T101" fmla="*/ 2147483647 h 52"/>
                <a:gd name="T102" fmla="*/ 2147483647 w 80"/>
                <a:gd name="T103" fmla="*/ 2147483647 h 52"/>
                <a:gd name="T104" fmla="*/ 2147483647 w 80"/>
                <a:gd name="T105" fmla="*/ 2147483647 h 52"/>
                <a:gd name="T106" fmla="*/ 0 w 80"/>
                <a:gd name="T107" fmla="*/ 2147483647 h 52"/>
                <a:gd name="T108" fmla="*/ 2147483647 w 80"/>
                <a:gd name="T109" fmla="*/ 2147483647 h 52"/>
                <a:gd name="T110" fmla="*/ 2147483647 w 80"/>
                <a:gd name="T111" fmla="*/ 2147483647 h 52"/>
                <a:gd name="T112" fmla="*/ 2147483647 w 80"/>
                <a:gd name="T113" fmla="*/ 2147483647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52"/>
                <a:gd name="T173" fmla="*/ 80 w 80"/>
                <a:gd name="T174" fmla="*/ 52 h 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52">
                  <a:moveTo>
                    <a:pt x="20" y="49"/>
                  </a:moveTo>
                  <a:lnTo>
                    <a:pt x="56" y="42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7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5" y="35"/>
                  </a:lnTo>
                  <a:lnTo>
                    <a:pt x="75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2" y="24"/>
                  </a:lnTo>
                  <a:lnTo>
                    <a:pt x="71" y="21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3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7"/>
                  </a:lnTo>
                  <a:lnTo>
                    <a:pt x="7" y="52"/>
                  </a:lnTo>
                  <a:lnTo>
                    <a:pt x="20" y="49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231981" y="2852515"/>
              <a:ext cx="959866" cy="586081"/>
            </a:xfrm>
            <a:custGeom>
              <a:avLst/>
              <a:gdLst>
                <a:gd name="T0" fmla="*/ 2147483647 w 103"/>
                <a:gd name="T1" fmla="*/ 2147483647 h 60"/>
                <a:gd name="T2" fmla="*/ 2147483647 w 103"/>
                <a:gd name="T3" fmla="*/ 2147483647 h 60"/>
                <a:gd name="T4" fmla="*/ 2147483647 w 103"/>
                <a:gd name="T5" fmla="*/ 2147483647 h 60"/>
                <a:gd name="T6" fmla="*/ 2147483647 w 103"/>
                <a:gd name="T7" fmla="*/ 2147483647 h 60"/>
                <a:gd name="T8" fmla="*/ 2147483647 w 103"/>
                <a:gd name="T9" fmla="*/ 2147483647 h 60"/>
                <a:gd name="T10" fmla="*/ 2147483647 w 103"/>
                <a:gd name="T11" fmla="*/ 2147483647 h 60"/>
                <a:gd name="T12" fmla="*/ 2147483647 w 103"/>
                <a:gd name="T13" fmla="*/ 2147483647 h 60"/>
                <a:gd name="T14" fmla="*/ 2147483647 w 103"/>
                <a:gd name="T15" fmla="*/ 2147483647 h 60"/>
                <a:gd name="T16" fmla="*/ 2147483647 w 103"/>
                <a:gd name="T17" fmla="*/ 2147483647 h 60"/>
                <a:gd name="T18" fmla="*/ 2147483647 w 103"/>
                <a:gd name="T19" fmla="*/ 2147483647 h 60"/>
                <a:gd name="T20" fmla="*/ 2147483647 w 103"/>
                <a:gd name="T21" fmla="*/ 2147483647 h 60"/>
                <a:gd name="T22" fmla="*/ 2147483647 w 103"/>
                <a:gd name="T23" fmla="*/ 2147483647 h 60"/>
                <a:gd name="T24" fmla="*/ 2147483647 w 103"/>
                <a:gd name="T25" fmla="*/ 2147483647 h 60"/>
                <a:gd name="T26" fmla="*/ 2147483647 w 103"/>
                <a:gd name="T27" fmla="*/ 2147483647 h 60"/>
                <a:gd name="T28" fmla="*/ 2147483647 w 103"/>
                <a:gd name="T29" fmla="*/ 2147483647 h 60"/>
                <a:gd name="T30" fmla="*/ 2147483647 w 103"/>
                <a:gd name="T31" fmla="*/ 2147483647 h 60"/>
                <a:gd name="T32" fmla="*/ 2147483647 w 103"/>
                <a:gd name="T33" fmla="*/ 2147483647 h 60"/>
                <a:gd name="T34" fmla="*/ 2147483647 w 103"/>
                <a:gd name="T35" fmla="*/ 2147483647 h 60"/>
                <a:gd name="T36" fmla="*/ 2147483647 w 103"/>
                <a:gd name="T37" fmla="*/ 2147483647 h 60"/>
                <a:gd name="T38" fmla="*/ 2147483647 w 103"/>
                <a:gd name="T39" fmla="*/ 2147483647 h 60"/>
                <a:gd name="T40" fmla="*/ 2147483647 w 103"/>
                <a:gd name="T41" fmla="*/ 2147483647 h 60"/>
                <a:gd name="T42" fmla="*/ 2147483647 w 103"/>
                <a:gd name="T43" fmla="*/ 2147483647 h 60"/>
                <a:gd name="T44" fmla="*/ 2147483647 w 103"/>
                <a:gd name="T45" fmla="*/ 2147483647 h 60"/>
                <a:gd name="T46" fmla="*/ 2147483647 w 103"/>
                <a:gd name="T47" fmla="*/ 2147483647 h 60"/>
                <a:gd name="T48" fmla="*/ 2147483647 w 103"/>
                <a:gd name="T49" fmla="*/ 2147483647 h 60"/>
                <a:gd name="T50" fmla="*/ 2147483647 w 103"/>
                <a:gd name="T51" fmla="*/ 2147483647 h 60"/>
                <a:gd name="T52" fmla="*/ 2147483647 w 103"/>
                <a:gd name="T53" fmla="*/ 2147483647 h 60"/>
                <a:gd name="T54" fmla="*/ 2147483647 w 103"/>
                <a:gd name="T55" fmla="*/ 2147483647 h 60"/>
                <a:gd name="T56" fmla="*/ 2147483647 w 103"/>
                <a:gd name="T57" fmla="*/ 2147483647 h 60"/>
                <a:gd name="T58" fmla="*/ 2147483647 w 103"/>
                <a:gd name="T59" fmla="*/ 2147483647 h 60"/>
                <a:gd name="T60" fmla="*/ 2147483647 w 103"/>
                <a:gd name="T61" fmla="*/ 2147483647 h 60"/>
                <a:gd name="T62" fmla="*/ 2147483647 w 103"/>
                <a:gd name="T63" fmla="*/ 2147483647 h 60"/>
                <a:gd name="T64" fmla="*/ 2147483647 w 103"/>
                <a:gd name="T65" fmla="*/ 2147483647 h 60"/>
                <a:gd name="T66" fmla="*/ 2147483647 w 103"/>
                <a:gd name="T67" fmla="*/ 2147483647 h 60"/>
                <a:gd name="T68" fmla="*/ 2147483647 w 103"/>
                <a:gd name="T69" fmla="*/ 2147483647 h 60"/>
                <a:gd name="T70" fmla="*/ 2147483647 w 103"/>
                <a:gd name="T71" fmla="*/ 2147483647 h 60"/>
                <a:gd name="T72" fmla="*/ 2147483647 w 103"/>
                <a:gd name="T73" fmla="*/ 2147483647 h 60"/>
                <a:gd name="T74" fmla="*/ 2147483647 w 103"/>
                <a:gd name="T75" fmla="*/ 2147483647 h 60"/>
                <a:gd name="T76" fmla="*/ 2147483647 w 103"/>
                <a:gd name="T77" fmla="*/ 2147483647 h 60"/>
                <a:gd name="T78" fmla="*/ 2147483647 w 103"/>
                <a:gd name="T79" fmla="*/ 2147483647 h 60"/>
                <a:gd name="T80" fmla="*/ 2147483647 w 103"/>
                <a:gd name="T81" fmla="*/ 2147483647 h 60"/>
                <a:gd name="T82" fmla="*/ 2147483647 w 103"/>
                <a:gd name="T83" fmla="*/ 2147483647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3"/>
                <a:gd name="T127" fmla="*/ 0 h 60"/>
                <a:gd name="T128" fmla="*/ 103 w 103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3" h="60">
                  <a:moveTo>
                    <a:pt x="102" y="44"/>
                  </a:moveTo>
                  <a:lnTo>
                    <a:pt x="68" y="50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0" y="60"/>
                  </a:lnTo>
                  <a:lnTo>
                    <a:pt x="1" y="59"/>
                  </a:lnTo>
                  <a:lnTo>
                    <a:pt x="6" y="56"/>
                  </a:lnTo>
                  <a:lnTo>
                    <a:pt x="7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2" y="48"/>
                  </a:lnTo>
                  <a:lnTo>
                    <a:pt x="19" y="42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5" y="42"/>
                  </a:lnTo>
                  <a:lnTo>
                    <a:pt x="36" y="40"/>
                  </a:lnTo>
                  <a:lnTo>
                    <a:pt x="37" y="41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5" y="29"/>
                  </a:lnTo>
                  <a:lnTo>
                    <a:pt x="48" y="18"/>
                  </a:lnTo>
                  <a:lnTo>
                    <a:pt x="50" y="19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4" y="18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7" y="13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9" y="4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2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79" y="12"/>
                  </a:lnTo>
                  <a:lnTo>
                    <a:pt x="78" y="14"/>
                  </a:lnTo>
                  <a:lnTo>
                    <a:pt x="79" y="16"/>
                  </a:lnTo>
                  <a:lnTo>
                    <a:pt x="80" y="16"/>
                  </a:lnTo>
                  <a:lnTo>
                    <a:pt x="82" y="15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5" y="27"/>
                  </a:lnTo>
                  <a:lnTo>
                    <a:pt x="96" y="29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5" y="34"/>
                  </a:lnTo>
                  <a:lnTo>
                    <a:pt x="96" y="34"/>
                  </a:lnTo>
                  <a:lnTo>
                    <a:pt x="97" y="35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6" y="38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1" y="37"/>
                  </a:lnTo>
                  <a:lnTo>
                    <a:pt x="102" y="37"/>
                  </a:lnTo>
                  <a:lnTo>
                    <a:pt x="103" y="42"/>
                  </a:lnTo>
                  <a:lnTo>
                    <a:pt x="102" y="43"/>
                  </a:lnTo>
                  <a:lnTo>
                    <a:pt x="102" y="4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137628" y="3282549"/>
              <a:ext cx="1112283" cy="498986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0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7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78" y="6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6" y="4"/>
                  </a:lnTo>
                  <a:lnTo>
                    <a:pt x="116" y="5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6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8" y="10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8" y="10"/>
                  </a:lnTo>
                  <a:lnTo>
                    <a:pt x="119" y="13"/>
                  </a:lnTo>
                  <a:lnTo>
                    <a:pt x="119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8"/>
                  </a:lnTo>
                  <a:lnTo>
                    <a:pt x="108" y="17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09" y="23"/>
                  </a:lnTo>
                  <a:lnTo>
                    <a:pt x="110" y="24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5" y="28"/>
                  </a:lnTo>
                  <a:lnTo>
                    <a:pt x="108" y="28"/>
                  </a:lnTo>
                  <a:lnTo>
                    <a:pt x="109" y="27"/>
                  </a:lnTo>
                  <a:lnTo>
                    <a:pt x="112" y="26"/>
                  </a:lnTo>
                  <a:lnTo>
                    <a:pt x="112" y="25"/>
                  </a:lnTo>
                  <a:lnTo>
                    <a:pt x="113" y="26"/>
                  </a:lnTo>
                  <a:lnTo>
                    <a:pt x="114" y="26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8" y="31"/>
                  </a:lnTo>
                  <a:lnTo>
                    <a:pt x="107" y="32"/>
                  </a:lnTo>
                  <a:lnTo>
                    <a:pt x="105" y="32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99" y="39"/>
                  </a:lnTo>
                  <a:lnTo>
                    <a:pt x="97" y="40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4" y="49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69" y="38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0" y="4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306375" y="3623673"/>
              <a:ext cx="642330" cy="508058"/>
            </a:xfrm>
            <a:custGeom>
              <a:avLst/>
              <a:gdLst>
                <a:gd name="T0" fmla="*/ 2147483647 w 69"/>
                <a:gd name="T1" fmla="*/ 2147483647 h 52"/>
                <a:gd name="T2" fmla="*/ 2147483647 w 69"/>
                <a:gd name="T3" fmla="*/ 2147483647 h 52"/>
                <a:gd name="T4" fmla="*/ 2147483647 w 69"/>
                <a:gd name="T5" fmla="*/ 2147483647 h 52"/>
                <a:gd name="T6" fmla="*/ 2147483647 w 69"/>
                <a:gd name="T7" fmla="*/ 2147483647 h 52"/>
                <a:gd name="T8" fmla="*/ 2147483647 w 69"/>
                <a:gd name="T9" fmla="*/ 2147483647 h 52"/>
                <a:gd name="T10" fmla="*/ 2147483647 w 69"/>
                <a:gd name="T11" fmla="*/ 2147483647 h 52"/>
                <a:gd name="T12" fmla="*/ 2147483647 w 69"/>
                <a:gd name="T13" fmla="*/ 2147483647 h 52"/>
                <a:gd name="T14" fmla="*/ 2147483647 w 69"/>
                <a:gd name="T15" fmla="*/ 2147483647 h 52"/>
                <a:gd name="T16" fmla="*/ 2147483647 w 69"/>
                <a:gd name="T17" fmla="*/ 2147483647 h 52"/>
                <a:gd name="T18" fmla="*/ 2147483647 w 69"/>
                <a:gd name="T19" fmla="*/ 2147483647 h 52"/>
                <a:gd name="T20" fmla="*/ 2147483647 w 69"/>
                <a:gd name="T21" fmla="*/ 2147483647 h 52"/>
                <a:gd name="T22" fmla="*/ 2147483647 w 69"/>
                <a:gd name="T23" fmla="*/ 2147483647 h 52"/>
                <a:gd name="T24" fmla="*/ 2147483647 w 69"/>
                <a:gd name="T25" fmla="*/ 2147483647 h 52"/>
                <a:gd name="T26" fmla="*/ 2147483647 w 69"/>
                <a:gd name="T27" fmla="*/ 2147483647 h 52"/>
                <a:gd name="T28" fmla="*/ 2147483647 w 69"/>
                <a:gd name="T29" fmla="*/ 2147483647 h 52"/>
                <a:gd name="T30" fmla="*/ 2147483647 w 69"/>
                <a:gd name="T31" fmla="*/ 2147483647 h 52"/>
                <a:gd name="T32" fmla="*/ 2147483647 w 69"/>
                <a:gd name="T33" fmla="*/ 2147483647 h 52"/>
                <a:gd name="T34" fmla="*/ 2147483647 w 69"/>
                <a:gd name="T35" fmla="*/ 2147483647 h 52"/>
                <a:gd name="T36" fmla="*/ 2147483647 w 69"/>
                <a:gd name="T37" fmla="*/ 2147483647 h 52"/>
                <a:gd name="T38" fmla="*/ 2147483647 w 69"/>
                <a:gd name="T39" fmla="*/ 2147483647 h 52"/>
                <a:gd name="T40" fmla="*/ 2147483647 w 69"/>
                <a:gd name="T41" fmla="*/ 0 h 52"/>
                <a:gd name="T42" fmla="*/ 2147483647 w 69"/>
                <a:gd name="T43" fmla="*/ 2147483647 h 52"/>
                <a:gd name="T44" fmla="*/ 2147483647 w 69"/>
                <a:gd name="T45" fmla="*/ 2147483647 h 52"/>
                <a:gd name="T46" fmla="*/ 2147483647 w 69"/>
                <a:gd name="T47" fmla="*/ 2147483647 h 52"/>
                <a:gd name="T48" fmla="*/ 2147483647 w 69"/>
                <a:gd name="T49" fmla="*/ 2147483647 h 52"/>
                <a:gd name="T50" fmla="*/ 2147483647 w 69"/>
                <a:gd name="T51" fmla="*/ 2147483647 h 52"/>
                <a:gd name="T52" fmla="*/ 2147483647 w 69"/>
                <a:gd name="T53" fmla="*/ 2147483647 h 52"/>
                <a:gd name="T54" fmla="*/ 2147483647 w 69"/>
                <a:gd name="T55" fmla="*/ 2147483647 h 52"/>
                <a:gd name="T56" fmla="*/ 2147483647 w 69"/>
                <a:gd name="T57" fmla="*/ 2147483647 h 52"/>
                <a:gd name="T58" fmla="*/ 2147483647 w 69"/>
                <a:gd name="T59" fmla="*/ 2147483647 h 52"/>
                <a:gd name="T60" fmla="*/ 2147483647 w 69"/>
                <a:gd name="T61" fmla="*/ 2147483647 h 52"/>
                <a:gd name="T62" fmla="*/ 2147483647 w 69"/>
                <a:gd name="T63" fmla="*/ 2147483647 h 52"/>
                <a:gd name="T64" fmla="*/ 2147483647 w 69"/>
                <a:gd name="T65" fmla="*/ 2147483647 h 52"/>
                <a:gd name="T66" fmla="*/ 2147483647 w 69"/>
                <a:gd name="T67" fmla="*/ 2147483647 h 52"/>
                <a:gd name="T68" fmla="*/ 2147483647 w 69"/>
                <a:gd name="T69" fmla="*/ 2147483647 h 52"/>
                <a:gd name="T70" fmla="*/ 2147483647 w 69"/>
                <a:gd name="T71" fmla="*/ 2147483647 h 52"/>
                <a:gd name="T72" fmla="*/ 2147483647 w 69"/>
                <a:gd name="T73" fmla="*/ 2147483647 h 52"/>
                <a:gd name="T74" fmla="*/ 2147483647 w 69"/>
                <a:gd name="T75" fmla="*/ 2147483647 h 52"/>
                <a:gd name="T76" fmla="*/ 2147483647 w 69"/>
                <a:gd name="T77" fmla="*/ 2147483647 h 52"/>
                <a:gd name="T78" fmla="*/ 2147483647 w 69"/>
                <a:gd name="T79" fmla="*/ 2147483647 h 52"/>
                <a:gd name="T80" fmla="*/ 2147483647 w 69"/>
                <a:gd name="T81" fmla="*/ 2147483647 h 52"/>
                <a:gd name="T82" fmla="*/ 2147483647 w 69"/>
                <a:gd name="T83" fmla="*/ 2147483647 h 52"/>
                <a:gd name="T84" fmla="*/ 2147483647 w 69"/>
                <a:gd name="T85" fmla="*/ 2147483647 h 52"/>
                <a:gd name="T86" fmla="*/ 2147483647 w 69"/>
                <a:gd name="T87" fmla="*/ 2147483647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2"/>
                <a:gd name="T134" fmla="*/ 69 w 69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2">
                  <a:moveTo>
                    <a:pt x="41" y="52"/>
                  </a:moveTo>
                  <a:lnTo>
                    <a:pt x="40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51" y="3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7" y="17"/>
                  </a:lnTo>
                  <a:lnTo>
                    <a:pt x="65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1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8" y="32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4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5801946" y="4356728"/>
              <a:ext cx="1157646" cy="916319"/>
            </a:xfrm>
            <a:custGeom>
              <a:avLst/>
              <a:gdLst>
                <a:gd name="T0" fmla="*/ 2147483647 w 124"/>
                <a:gd name="T1" fmla="*/ 2147483647 h 94"/>
                <a:gd name="T2" fmla="*/ 2147483647 w 124"/>
                <a:gd name="T3" fmla="*/ 2147483647 h 94"/>
                <a:gd name="T4" fmla="*/ 2147483647 w 124"/>
                <a:gd name="T5" fmla="*/ 2147483647 h 94"/>
                <a:gd name="T6" fmla="*/ 2147483647 w 124"/>
                <a:gd name="T7" fmla="*/ 2147483647 h 94"/>
                <a:gd name="T8" fmla="*/ 2147483647 w 124"/>
                <a:gd name="T9" fmla="*/ 2147483647 h 94"/>
                <a:gd name="T10" fmla="*/ 2147483647 w 124"/>
                <a:gd name="T11" fmla="*/ 2147483647 h 94"/>
                <a:gd name="T12" fmla="*/ 2147483647 w 124"/>
                <a:gd name="T13" fmla="*/ 2147483647 h 94"/>
                <a:gd name="T14" fmla="*/ 2147483647 w 124"/>
                <a:gd name="T15" fmla="*/ 2147483647 h 94"/>
                <a:gd name="T16" fmla="*/ 2147483647 w 124"/>
                <a:gd name="T17" fmla="*/ 2147483647 h 94"/>
                <a:gd name="T18" fmla="*/ 2147483647 w 124"/>
                <a:gd name="T19" fmla="*/ 2147483647 h 94"/>
                <a:gd name="T20" fmla="*/ 2147483647 w 124"/>
                <a:gd name="T21" fmla="*/ 2147483647 h 94"/>
                <a:gd name="T22" fmla="*/ 2147483647 w 124"/>
                <a:gd name="T23" fmla="*/ 2147483647 h 94"/>
                <a:gd name="T24" fmla="*/ 2147483647 w 124"/>
                <a:gd name="T25" fmla="*/ 2147483647 h 94"/>
                <a:gd name="T26" fmla="*/ 2147483647 w 124"/>
                <a:gd name="T27" fmla="*/ 2147483647 h 94"/>
                <a:gd name="T28" fmla="*/ 2147483647 w 124"/>
                <a:gd name="T29" fmla="*/ 2147483647 h 94"/>
                <a:gd name="T30" fmla="*/ 2147483647 w 124"/>
                <a:gd name="T31" fmla="*/ 2147483647 h 94"/>
                <a:gd name="T32" fmla="*/ 2147483647 w 124"/>
                <a:gd name="T33" fmla="*/ 2147483647 h 94"/>
                <a:gd name="T34" fmla="*/ 2147483647 w 124"/>
                <a:gd name="T35" fmla="*/ 2147483647 h 94"/>
                <a:gd name="T36" fmla="*/ 2147483647 w 124"/>
                <a:gd name="T37" fmla="*/ 2147483647 h 94"/>
                <a:gd name="T38" fmla="*/ 2147483647 w 124"/>
                <a:gd name="T39" fmla="*/ 2147483647 h 94"/>
                <a:gd name="T40" fmla="*/ 2147483647 w 124"/>
                <a:gd name="T41" fmla="*/ 2147483647 h 94"/>
                <a:gd name="T42" fmla="*/ 2147483647 w 124"/>
                <a:gd name="T43" fmla="*/ 2147483647 h 94"/>
                <a:gd name="T44" fmla="*/ 2147483647 w 124"/>
                <a:gd name="T45" fmla="*/ 2147483647 h 94"/>
                <a:gd name="T46" fmla="*/ 2147483647 w 124"/>
                <a:gd name="T47" fmla="*/ 2147483647 h 94"/>
                <a:gd name="T48" fmla="*/ 2147483647 w 124"/>
                <a:gd name="T49" fmla="*/ 2147483647 h 94"/>
                <a:gd name="T50" fmla="*/ 2147483647 w 124"/>
                <a:gd name="T51" fmla="*/ 2147483647 h 94"/>
                <a:gd name="T52" fmla="*/ 2147483647 w 124"/>
                <a:gd name="T53" fmla="*/ 2147483647 h 94"/>
                <a:gd name="T54" fmla="*/ 2147483647 w 124"/>
                <a:gd name="T55" fmla="*/ 2147483647 h 94"/>
                <a:gd name="T56" fmla="*/ 2147483647 w 124"/>
                <a:gd name="T57" fmla="*/ 2147483647 h 94"/>
                <a:gd name="T58" fmla="*/ 2147483647 w 124"/>
                <a:gd name="T59" fmla="*/ 2147483647 h 94"/>
                <a:gd name="T60" fmla="*/ 2147483647 w 124"/>
                <a:gd name="T61" fmla="*/ 2147483647 h 94"/>
                <a:gd name="T62" fmla="*/ 2147483647 w 124"/>
                <a:gd name="T63" fmla="*/ 2147483647 h 94"/>
                <a:gd name="T64" fmla="*/ 2147483647 w 124"/>
                <a:gd name="T65" fmla="*/ 2147483647 h 94"/>
                <a:gd name="T66" fmla="*/ 2147483647 w 124"/>
                <a:gd name="T67" fmla="*/ 2147483647 h 94"/>
                <a:gd name="T68" fmla="*/ 2147483647 w 124"/>
                <a:gd name="T69" fmla="*/ 2147483647 h 94"/>
                <a:gd name="T70" fmla="*/ 2147483647 w 124"/>
                <a:gd name="T71" fmla="*/ 2147483647 h 94"/>
                <a:gd name="T72" fmla="*/ 2147483647 w 124"/>
                <a:gd name="T73" fmla="*/ 2147483647 h 94"/>
                <a:gd name="T74" fmla="*/ 2147483647 w 124"/>
                <a:gd name="T75" fmla="*/ 2147483647 h 94"/>
                <a:gd name="T76" fmla="*/ 2147483647 w 124"/>
                <a:gd name="T77" fmla="*/ 2147483647 h 94"/>
                <a:gd name="T78" fmla="*/ 2147483647 w 124"/>
                <a:gd name="T79" fmla="*/ 2147483647 h 94"/>
                <a:gd name="T80" fmla="*/ 2147483647 w 124"/>
                <a:gd name="T81" fmla="*/ 2147483647 h 94"/>
                <a:gd name="T82" fmla="*/ 2147483647 w 124"/>
                <a:gd name="T83" fmla="*/ 2147483647 h 94"/>
                <a:gd name="T84" fmla="*/ 2147483647 w 124"/>
                <a:gd name="T85" fmla="*/ 2147483647 h 94"/>
                <a:gd name="T86" fmla="*/ 2147483647 w 124"/>
                <a:gd name="T87" fmla="*/ 2147483647 h 94"/>
                <a:gd name="T88" fmla="*/ 2147483647 w 124"/>
                <a:gd name="T89" fmla="*/ 2147483647 h 94"/>
                <a:gd name="T90" fmla="*/ 2147483647 w 124"/>
                <a:gd name="T91" fmla="*/ 2147483647 h 94"/>
                <a:gd name="T92" fmla="*/ 2147483647 w 124"/>
                <a:gd name="T93" fmla="*/ 2147483647 h 94"/>
                <a:gd name="T94" fmla="*/ 2147483647 w 124"/>
                <a:gd name="T95" fmla="*/ 2147483647 h 94"/>
                <a:gd name="T96" fmla="*/ 2147483647 w 124"/>
                <a:gd name="T97" fmla="*/ 2147483647 h 94"/>
                <a:gd name="T98" fmla="*/ 2147483647 w 124"/>
                <a:gd name="T99" fmla="*/ 2147483647 h 94"/>
                <a:gd name="T100" fmla="*/ 2147483647 w 124"/>
                <a:gd name="T101" fmla="*/ 2147483647 h 94"/>
                <a:gd name="T102" fmla="*/ 2147483647 w 124"/>
                <a:gd name="T103" fmla="*/ 2147483647 h 94"/>
                <a:gd name="T104" fmla="*/ 2147483647 w 124"/>
                <a:gd name="T105" fmla="*/ 2147483647 h 94"/>
                <a:gd name="T106" fmla="*/ 2147483647 w 124"/>
                <a:gd name="T107" fmla="*/ 2147483647 h 94"/>
                <a:gd name="T108" fmla="*/ 2147483647 w 124"/>
                <a:gd name="T109" fmla="*/ 2147483647 h 94"/>
                <a:gd name="T110" fmla="*/ 2147483647 w 124"/>
                <a:gd name="T111" fmla="*/ 2147483647 h 94"/>
                <a:gd name="T112" fmla="*/ 2147483647 w 124"/>
                <a:gd name="T113" fmla="*/ 2147483647 h 94"/>
                <a:gd name="T114" fmla="*/ 2147483647 w 124"/>
                <a:gd name="T115" fmla="*/ 2147483647 h 94"/>
                <a:gd name="T116" fmla="*/ 2147483647 w 124"/>
                <a:gd name="T117" fmla="*/ 2147483647 h 94"/>
                <a:gd name="T118" fmla="*/ 2147483647 w 124"/>
                <a:gd name="T119" fmla="*/ 2147483647 h 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"/>
                <a:gd name="T181" fmla="*/ 0 h 94"/>
                <a:gd name="T182" fmla="*/ 124 w 124"/>
                <a:gd name="T183" fmla="*/ 94 h 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" h="94">
                  <a:moveTo>
                    <a:pt x="38" y="4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5" y="17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4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7" y="34"/>
                  </a:lnTo>
                  <a:lnTo>
                    <a:pt x="78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8" y="44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78" y="53"/>
                  </a:lnTo>
                  <a:lnTo>
                    <a:pt x="80" y="55"/>
                  </a:lnTo>
                  <a:lnTo>
                    <a:pt x="81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1" y="49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2" y="57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2" y="60"/>
                  </a:lnTo>
                  <a:lnTo>
                    <a:pt x="83" y="61"/>
                  </a:lnTo>
                  <a:lnTo>
                    <a:pt x="86" y="66"/>
                  </a:lnTo>
                  <a:lnTo>
                    <a:pt x="89" y="68"/>
                  </a:lnTo>
                  <a:lnTo>
                    <a:pt x="90" y="68"/>
                  </a:lnTo>
                  <a:lnTo>
                    <a:pt x="90" y="67"/>
                  </a:lnTo>
                  <a:lnTo>
                    <a:pt x="91" y="67"/>
                  </a:lnTo>
                  <a:lnTo>
                    <a:pt x="92" y="69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4"/>
                  </a:lnTo>
                  <a:lnTo>
                    <a:pt x="96" y="74"/>
                  </a:lnTo>
                  <a:lnTo>
                    <a:pt x="99" y="82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9" y="89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2" y="91"/>
                  </a:lnTo>
                  <a:lnTo>
                    <a:pt x="112" y="92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10" y="92"/>
                  </a:lnTo>
                  <a:lnTo>
                    <a:pt x="110" y="93"/>
                  </a:lnTo>
                  <a:lnTo>
                    <a:pt x="112" y="94"/>
                  </a:lnTo>
                  <a:lnTo>
                    <a:pt x="113" y="93"/>
                  </a:lnTo>
                  <a:lnTo>
                    <a:pt x="115" y="93"/>
                  </a:lnTo>
                  <a:lnTo>
                    <a:pt x="121" y="90"/>
                  </a:lnTo>
                  <a:lnTo>
                    <a:pt x="122" y="88"/>
                  </a:lnTo>
                  <a:lnTo>
                    <a:pt x="121" y="84"/>
                  </a:lnTo>
                  <a:lnTo>
                    <a:pt x="122" y="83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2" y="74"/>
                  </a:lnTo>
                  <a:lnTo>
                    <a:pt x="123" y="71"/>
                  </a:lnTo>
                  <a:lnTo>
                    <a:pt x="123" y="66"/>
                  </a:lnTo>
                  <a:lnTo>
                    <a:pt x="121" y="61"/>
                  </a:lnTo>
                  <a:lnTo>
                    <a:pt x="121" y="60"/>
                  </a:lnTo>
                  <a:lnTo>
                    <a:pt x="117" y="54"/>
                  </a:lnTo>
                  <a:lnTo>
                    <a:pt x="114" y="48"/>
                  </a:lnTo>
                  <a:lnTo>
                    <a:pt x="111" y="44"/>
                  </a:lnTo>
                  <a:lnTo>
                    <a:pt x="111" y="43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11" y="38"/>
                  </a:lnTo>
                  <a:lnTo>
                    <a:pt x="111" y="37"/>
                  </a:lnTo>
                  <a:lnTo>
                    <a:pt x="106" y="31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99" y="24"/>
                  </a:lnTo>
                  <a:lnTo>
                    <a:pt x="96" y="17"/>
                  </a:lnTo>
                  <a:lnTo>
                    <a:pt x="95" y="14"/>
                  </a:lnTo>
                  <a:lnTo>
                    <a:pt x="93" y="8"/>
                  </a:lnTo>
                  <a:lnTo>
                    <a:pt x="93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2" y="3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1" y="8"/>
                  </a:lnTo>
                  <a:lnTo>
                    <a:pt x="80" y="8"/>
                  </a:lnTo>
                  <a:lnTo>
                    <a:pt x="80" y="6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8" y="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6662015" y="2747274"/>
              <a:ext cx="577009" cy="290319"/>
            </a:xfrm>
            <a:custGeom>
              <a:avLst/>
              <a:gdLst>
                <a:gd name="T0" fmla="*/ 2147483647 w 62"/>
                <a:gd name="T1" fmla="*/ 2147483647 h 30"/>
                <a:gd name="T2" fmla="*/ 2147483647 w 62"/>
                <a:gd name="T3" fmla="*/ 2147483647 h 30"/>
                <a:gd name="T4" fmla="*/ 2147483647 w 62"/>
                <a:gd name="T5" fmla="*/ 2147483647 h 30"/>
                <a:gd name="T6" fmla="*/ 2147483647 w 62"/>
                <a:gd name="T7" fmla="*/ 2147483647 h 30"/>
                <a:gd name="T8" fmla="*/ 2147483647 w 62"/>
                <a:gd name="T9" fmla="*/ 2147483647 h 30"/>
                <a:gd name="T10" fmla="*/ 2147483647 w 62"/>
                <a:gd name="T11" fmla="*/ 2147483647 h 30"/>
                <a:gd name="T12" fmla="*/ 2147483647 w 62"/>
                <a:gd name="T13" fmla="*/ 2147483647 h 30"/>
                <a:gd name="T14" fmla="*/ 2147483647 w 62"/>
                <a:gd name="T15" fmla="*/ 2147483647 h 30"/>
                <a:gd name="T16" fmla="*/ 2147483647 w 62"/>
                <a:gd name="T17" fmla="*/ 2147483647 h 30"/>
                <a:gd name="T18" fmla="*/ 2147483647 w 62"/>
                <a:gd name="T19" fmla="*/ 2147483647 h 30"/>
                <a:gd name="T20" fmla="*/ 2147483647 w 62"/>
                <a:gd name="T21" fmla="*/ 2147483647 h 30"/>
                <a:gd name="T22" fmla="*/ 2147483647 w 62"/>
                <a:gd name="T23" fmla="*/ 2147483647 h 30"/>
                <a:gd name="T24" fmla="*/ 2147483647 w 62"/>
                <a:gd name="T25" fmla="*/ 2147483647 h 30"/>
                <a:gd name="T26" fmla="*/ 2147483647 w 62"/>
                <a:gd name="T27" fmla="*/ 2147483647 h 30"/>
                <a:gd name="T28" fmla="*/ 2147483647 w 62"/>
                <a:gd name="T29" fmla="*/ 2147483647 h 30"/>
                <a:gd name="T30" fmla="*/ 2147483647 w 62"/>
                <a:gd name="T31" fmla="*/ 2147483647 h 30"/>
                <a:gd name="T32" fmla="*/ 2147483647 w 62"/>
                <a:gd name="T33" fmla="*/ 2147483647 h 30"/>
                <a:gd name="T34" fmla="*/ 2147483647 w 62"/>
                <a:gd name="T35" fmla="*/ 2147483647 h 30"/>
                <a:gd name="T36" fmla="*/ 2147483647 w 62"/>
                <a:gd name="T37" fmla="*/ 2147483647 h 30"/>
                <a:gd name="T38" fmla="*/ 2147483647 w 62"/>
                <a:gd name="T39" fmla="*/ 2147483647 h 30"/>
                <a:gd name="T40" fmla="*/ 2147483647 w 62"/>
                <a:gd name="T41" fmla="*/ 2147483647 h 30"/>
                <a:gd name="T42" fmla="*/ 2147483647 w 62"/>
                <a:gd name="T43" fmla="*/ 2147483647 h 30"/>
                <a:gd name="T44" fmla="*/ 2147483647 w 62"/>
                <a:gd name="T45" fmla="*/ 2147483647 h 30"/>
                <a:gd name="T46" fmla="*/ 2147483647 w 62"/>
                <a:gd name="T47" fmla="*/ 2147483647 h 30"/>
                <a:gd name="T48" fmla="*/ 2147483647 w 62"/>
                <a:gd name="T49" fmla="*/ 2147483647 h 30"/>
                <a:gd name="T50" fmla="*/ 2147483647 w 62"/>
                <a:gd name="T51" fmla="*/ 2147483647 h 30"/>
                <a:gd name="T52" fmla="*/ 2147483647 w 62"/>
                <a:gd name="T53" fmla="*/ 2147483647 h 30"/>
                <a:gd name="T54" fmla="*/ 2147483647 w 62"/>
                <a:gd name="T55" fmla="*/ 2147483647 h 30"/>
                <a:gd name="T56" fmla="*/ 2147483647 w 62"/>
                <a:gd name="T57" fmla="*/ 2147483647 h 30"/>
                <a:gd name="T58" fmla="*/ 2147483647 w 62"/>
                <a:gd name="T59" fmla="*/ 2147483647 h 30"/>
                <a:gd name="T60" fmla="*/ 2147483647 w 62"/>
                <a:gd name="T61" fmla="*/ 2147483647 h 30"/>
                <a:gd name="T62" fmla="*/ 2147483647 w 62"/>
                <a:gd name="T63" fmla="*/ 2147483647 h 30"/>
                <a:gd name="T64" fmla="*/ 2147483647 w 62"/>
                <a:gd name="T65" fmla="*/ 2147483647 h 30"/>
                <a:gd name="T66" fmla="*/ 2147483647 w 62"/>
                <a:gd name="T67" fmla="*/ 2147483647 h 30"/>
                <a:gd name="T68" fmla="*/ 2147483647 w 62"/>
                <a:gd name="T69" fmla="*/ 2147483647 h 30"/>
                <a:gd name="T70" fmla="*/ 2147483647 w 62"/>
                <a:gd name="T71" fmla="*/ 2147483647 h 30"/>
                <a:gd name="T72" fmla="*/ 2147483647 w 62"/>
                <a:gd name="T73" fmla="*/ 2147483647 h 30"/>
                <a:gd name="T74" fmla="*/ 2147483647 w 62"/>
                <a:gd name="T75" fmla="*/ 2147483647 h 30"/>
                <a:gd name="T76" fmla="*/ 2147483647 w 62"/>
                <a:gd name="T77" fmla="*/ 2147483647 h 30"/>
                <a:gd name="T78" fmla="*/ 2147483647 w 62"/>
                <a:gd name="T79" fmla="*/ 2147483647 h 30"/>
                <a:gd name="T80" fmla="*/ 2147483647 w 62"/>
                <a:gd name="T81" fmla="*/ 2147483647 h 30"/>
                <a:gd name="T82" fmla="*/ 2147483647 w 62"/>
                <a:gd name="T83" fmla="*/ 2147483647 h 30"/>
                <a:gd name="T84" fmla="*/ 2147483647 w 62"/>
                <a:gd name="T85" fmla="*/ 2147483647 h 30"/>
                <a:gd name="T86" fmla="*/ 2147483647 w 62"/>
                <a:gd name="T87" fmla="*/ 2147483647 h 30"/>
                <a:gd name="T88" fmla="*/ 2147483647 w 62"/>
                <a:gd name="T89" fmla="*/ 2147483647 h 30"/>
                <a:gd name="T90" fmla="*/ 2147483647 w 62"/>
                <a:gd name="T91" fmla="*/ 2147483647 h 30"/>
                <a:gd name="T92" fmla="*/ 2147483647 w 62"/>
                <a:gd name="T93" fmla="*/ 2147483647 h 30"/>
                <a:gd name="T94" fmla="*/ 2147483647 w 62"/>
                <a:gd name="T95" fmla="*/ 2147483647 h 30"/>
                <a:gd name="T96" fmla="*/ 2147483647 w 62"/>
                <a:gd name="T97" fmla="*/ 2147483647 h 30"/>
                <a:gd name="T98" fmla="*/ 2147483647 w 62"/>
                <a:gd name="T99" fmla="*/ 2147483647 h 30"/>
                <a:gd name="T100" fmla="*/ 2147483647 w 62"/>
                <a:gd name="T101" fmla="*/ 2147483647 h 30"/>
                <a:gd name="T102" fmla="*/ 2147483647 w 62"/>
                <a:gd name="T103" fmla="*/ 2147483647 h 30"/>
                <a:gd name="T104" fmla="*/ 2147483647 w 62"/>
                <a:gd name="T105" fmla="*/ 0 h 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30"/>
                <a:gd name="T161" fmla="*/ 62 w 62"/>
                <a:gd name="T162" fmla="*/ 30 h 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30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2" y="17"/>
                  </a:lnTo>
                  <a:lnTo>
                    <a:pt x="34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2" y="22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3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6" y="29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53" y="21"/>
                  </a:lnTo>
                  <a:lnTo>
                    <a:pt x="47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7099309" y="2716427"/>
              <a:ext cx="139715" cy="235884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0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24"/>
                <a:gd name="T71" fmla="*/ 15 w 15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24">
                  <a:moveTo>
                    <a:pt x="15" y="22"/>
                  </a:moveTo>
                  <a:lnTo>
                    <a:pt x="15" y="21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6" y="24"/>
                  </a:lnTo>
                  <a:lnTo>
                    <a:pt x="15" y="2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7137412" y="2453326"/>
              <a:ext cx="166933" cy="399188"/>
            </a:xfrm>
            <a:custGeom>
              <a:avLst/>
              <a:gdLst>
                <a:gd name="T0" fmla="*/ 0 w 18"/>
                <a:gd name="T1" fmla="*/ 2147483647 h 41"/>
                <a:gd name="T2" fmla="*/ 0 w 18"/>
                <a:gd name="T3" fmla="*/ 2147483647 h 41"/>
                <a:gd name="T4" fmla="*/ 2147483647 w 18"/>
                <a:gd name="T5" fmla="*/ 2147483647 h 41"/>
                <a:gd name="T6" fmla="*/ 2147483647 w 18"/>
                <a:gd name="T7" fmla="*/ 2147483647 h 41"/>
                <a:gd name="T8" fmla="*/ 2147483647 w 18"/>
                <a:gd name="T9" fmla="*/ 2147483647 h 41"/>
                <a:gd name="T10" fmla="*/ 2147483647 w 18"/>
                <a:gd name="T11" fmla="*/ 2147483647 h 41"/>
                <a:gd name="T12" fmla="*/ 2147483647 w 18"/>
                <a:gd name="T13" fmla="*/ 2147483647 h 41"/>
                <a:gd name="T14" fmla="*/ 2147483647 w 18"/>
                <a:gd name="T15" fmla="*/ 2147483647 h 41"/>
                <a:gd name="T16" fmla="*/ 2147483647 w 18"/>
                <a:gd name="T17" fmla="*/ 2147483647 h 41"/>
                <a:gd name="T18" fmla="*/ 2147483647 w 18"/>
                <a:gd name="T19" fmla="*/ 2147483647 h 41"/>
                <a:gd name="T20" fmla="*/ 2147483647 w 18"/>
                <a:gd name="T21" fmla="*/ 2147483647 h 41"/>
                <a:gd name="T22" fmla="*/ 2147483647 w 18"/>
                <a:gd name="T23" fmla="*/ 2147483647 h 41"/>
                <a:gd name="T24" fmla="*/ 2147483647 w 18"/>
                <a:gd name="T25" fmla="*/ 2147483647 h 41"/>
                <a:gd name="T26" fmla="*/ 2147483647 w 18"/>
                <a:gd name="T27" fmla="*/ 2147483647 h 41"/>
                <a:gd name="T28" fmla="*/ 2147483647 w 18"/>
                <a:gd name="T29" fmla="*/ 2147483647 h 41"/>
                <a:gd name="T30" fmla="*/ 2147483647 w 18"/>
                <a:gd name="T31" fmla="*/ 2147483647 h 41"/>
                <a:gd name="T32" fmla="*/ 2147483647 w 18"/>
                <a:gd name="T33" fmla="*/ 2147483647 h 41"/>
                <a:gd name="T34" fmla="*/ 2147483647 w 18"/>
                <a:gd name="T35" fmla="*/ 2147483647 h 41"/>
                <a:gd name="T36" fmla="*/ 2147483647 w 18"/>
                <a:gd name="T37" fmla="*/ 2147483647 h 41"/>
                <a:gd name="T38" fmla="*/ 2147483647 w 18"/>
                <a:gd name="T39" fmla="*/ 2147483647 h 41"/>
                <a:gd name="T40" fmla="*/ 2147483647 w 18"/>
                <a:gd name="T41" fmla="*/ 0 h 41"/>
                <a:gd name="T42" fmla="*/ 2147483647 w 18"/>
                <a:gd name="T43" fmla="*/ 2147483647 h 41"/>
                <a:gd name="T44" fmla="*/ 2147483647 w 18"/>
                <a:gd name="T45" fmla="*/ 2147483647 h 41"/>
                <a:gd name="T46" fmla="*/ 0 w 18"/>
                <a:gd name="T47" fmla="*/ 2147483647 h 41"/>
                <a:gd name="T48" fmla="*/ 2147483647 w 18"/>
                <a:gd name="T49" fmla="*/ 2147483647 h 41"/>
                <a:gd name="T50" fmla="*/ 0 w 18"/>
                <a:gd name="T51" fmla="*/ 2147483647 h 41"/>
                <a:gd name="T52" fmla="*/ 2147483647 w 18"/>
                <a:gd name="T53" fmla="*/ 2147483647 h 41"/>
                <a:gd name="T54" fmla="*/ 2147483647 w 18"/>
                <a:gd name="T55" fmla="*/ 2147483647 h 41"/>
                <a:gd name="T56" fmla="*/ 2147483647 w 18"/>
                <a:gd name="T57" fmla="*/ 2147483647 h 41"/>
                <a:gd name="T58" fmla="*/ 2147483647 w 18"/>
                <a:gd name="T59" fmla="*/ 2147483647 h 41"/>
                <a:gd name="T60" fmla="*/ 2147483647 w 18"/>
                <a:gd name="T61" fmla="*/ 2147483647 h 41"/>
                <a:gd name="T62" fmla="*/ 2147483647 w 18"/>
                <a:gd name="T63" fmla="*/ 2147483647 h 41"/>
                <a:gd name="T64" fmla="*/ 2147483647 w 18"/>
                <a:gd name="T65" fmla="*/ 2147483647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"/>
                <a:gd name="T100" fmla="*/ 0 h 41"/>
                <a:gd name="T101" fmla="*/ 18 w 18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" h="41">
                  <a:moveTo>
                    <a:pt x="1" y="27"/>
                  </a:move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2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4" y="34"/>
                  </a:lnTo>
                  <a:lnTo>
                    <a:pt x="15" y="32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1" y="2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7295274" y="2259175"/>
              <a:ext cx="215924" cy="223183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2147483647 h 23"/>
                <a:gd name="T4" fmla="*/ 2147483647 w 23"/>
                <a:gd name="T5" fmla="*/ 2147483647 h 23"/>
                <a:gd name="T6" fmla="*/ 2147483647 w 23"/>
                <a:gd name="T7" fmla="*/ 2147483647 h 23"/>
                <a:gd name="T8" fmla="*/ 2147483647 w 23"/>
                <a:gd name="T9" fmla="*/ 2147483647 h 23"/>
                <a:gd name="T10" fmla="*/ 2147483647 w 23"/>
                <a:gd name="T11" fmla="*/ 0 h 23"/>
                <a:gd name="T12" fmla="*/ 2147483647 w 23"/>
                <a:gd name="T13" fmla="*/ 2147483647 h 23"/>
                <a:gd name="T14" fmla="*/ 2147483647 w 23"/>
                <a:gd name="T15" fmla="*/ 2147483647 h 23"/>
                <a:gd name="T16" fmla="*/ 2147483647 w 23"/>
                <a:gd name="T17" fmla="*/ 2147483647 h 23"/>
                <a:gd name="T18" fmla="*/ 2147483647 w 23"/>
                <a:gd name="T19" fmla="*/ 2147483647 h 23"/>
                <a:gd name="T20" fmla="*/ 2147483647 w 23"/>
                <a:gd name="T21" fmla="*/ 2147483647 h 23"/>
                <a:gd name="T22" fmla="*/ 2147483647 w 23"/>
                <a:gd name="T23" fmla="*/ 2147483647 h 23"/>
                <a:gd name="T24" fmla="*/ 2147483647 w 23"/>
                <a:gd name="T25" fmla="*/ 2147483647 h 23"/>
                <a:gd name="T26" fmla="*/ 2147483647 w 23"/>
                <a:gd name="T27" fmla="*/ 2147483647 h 23"/>
                <a:gd name="T28" fmla="*/ 2147483647 w 23"/>
                <a:gd name="T29" fmla="*/ 2147483647 h 23"/>
                <a:gd name="T30" fmla="*/ 2147483647 w 23"/>
                <a:gd name="T31" fmla="*/ 2147483647 h 23"/>
                <a:gd name="T32" fmla="*/ 2147483647 w 23"/>
                <a:gd name="T33" fmla="*/ 2147483647 h 23"/>
                <a:gd name="T34" fmla="*/ 2147483647 w 23"/>
                <a:gd name="T35" fmla="*/ 2147483647 h 23"/>
                <a:gd name="T36" fmla="*/ 2147483647 w 23"/>
                <a:gd name="T37" fmla="*/ 2147483647 h 23"/>
                <a:gd name="T38" fmla="*/ 2147483647 w 23"/>
                <a:gd name="T39" fmla="*/ 2147483647 h 23"/>
                <a:gd name="T40" fmla="*/ 2147483647 w 23"/>
                <a:gd name="T41" fmla="*/ 2147483647 h 23"/>
                <a:gd name="T42" fmla="*/ 2147483647 w 23"/>
                <a:gd name="T43" fmla="*/ 2147483647 h 23"/>
                <a:gd name="T44" fmla="*/ 2147483647 w 23"/>
                <a:gd name="T45" fmla="*/ 2147483647 h 23"/>
                <a:gd name="T46" fmla="*/ 0 w 23"/>
                <a:gd name="T47" fmla="*/ 2147483647 h 23"/>
                <a:gd name="T48" fmla="*/ 2147483647 w 23"/>
                <a:gd name="T49" fmla="*/ 2147483647 h 23"/>
                <a:gd name="T50" fmla="*/ 2147483647 w 23"/>
                <a:gd name="T51" fmla="*/ 2147483647 h 23"/>
                <a:gd name="T52" fmla="*/ 2147483647 w 23"/>
                <a:gd name="T53" fmla="*/ 2147483647 h 23"/>
                <a:gd name="T54" fmla="*/ 0 w 23"/>
                <a:gd name="T55" fmla="*/ 2147483647 h 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23"/>
                <a:gd name="T86" fmla="*/ 23 w 23"/>
                <a:gd name="T87" fmla="*/ 23 h 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23">
                  <a:moveTo>
                    <a:pt x="0" y="5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7286201" y="2092242"/>
              <a:ext cx="420962" cy="224997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23"/>
                <a:gd name="T101" fmla="*/ 45 w 4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23">
                  <a:moveTo>
                    <a:pt x="0" y="9"/>
                  </a:moveTo>
                  <a:lnTo>
                    <a:pt x="9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7482166" y="2241030"/>
              <a:ext cx="112499" cy="134272"/>
            </a:xfrm>
            <a:custGeom>
              <a:avLst/>
              <a:gdLst>
                <a:gd name="T0" fmla="*/ 0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0 h 14"/>
                <a:gd name="T66" fmla="*/ 0 w 12"/>
                <a:gd name="T67" fmla="*/ 2147483647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4"/>
                <a:gd name="T104" fmla="*/ 12 w 12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4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7191847" y="1760190"/>
              <a:ext cx="215925" cy="420962"/>
            </a:xfrm>
            <a:custGeom>
              <a:avLst/>
              <a:gdLst>
                <a:gd name="T0" fmla="*/ 0 w 23"/>
                <a:gd name="T1" fmla="*/ 2147483647 h 43"/>
                <a:gd name="T2" fmla="*/ 0 w 23"/>
                <a:gd name="T3" fmla="*/ 2147483647 h 43"/>
                <a:gd name="T4" fmla="*/ 0 w 23"/>
                <a:gd name="T5" fmla="*/ 2147483647 h 43"/>
                <a:gd name="T6" fmla="*/ 2147483647 w 23"/>
                <a:gd name="T7" fmla="*/ 2147483647 h 43"/>
                <a:gd name="T8" fmla="*/ 2147483647 w 23"/>
                <a:gd name="T9" fmla="*/ 2147483647 h 43"/>
                <a:gd name="T10" fmla="*/ 2147483647 w 23"/>
                <a:gd name="T11" fmla="*/ 2147483647 h 43"/>
                <a:gd name="T12" fmla="*/ 2147483647 w 23"/>
                <a:gd name="T13" fmla="*/ 2147483647 h 43"/>
                <a:gd name="T14" fmla="*/ 2147483647 w 23"/>
                <a:gd name="T15" fmla="*/ 2147483647 h 43"/>
                <a:gd name="T16" fmla="*/ 2147483647 w 23"/>
                <a:gd name="T17" fmla="*/ 2147483647 h 43"/>
                <a:gd name="T18" fmla="*/ 2147483647 w 23"/>
                <a:gd name="T19" fmla="*/ 2147483647 h 43"/>
                <a:gd name="T20" fmla="*/ 2147483647 w 23"/>
                <a:gd name="T21" fmla="*/ 2147483647 h 43"/>
                <a:gd name="T22" fmla="*/ 2147483647 w 23"/>
                <a:gd name="T23" fmla="*/ 2147483647 h 43"/>
                <a:gd name="T24" fmla="*/ 2147483647 w 23"/>
                <a:gd name="T25" fmla="*/ 2147483647 h 43"/>
                <a:gd name="T26" fmla="*/ 2147483647 w 23"/>
                <a:gd name="T27" fmla="*/ 2147483647 h 43"/>
                <a:gd name="T28" fmla="*/ 2147483647 w 23"/>
                <a:gd name="T29" fmla="*/ 2147483647 h 43"/>
                <a:gd name="T30" fmla="*/ 2147483647 w 23"/>
                <a:gd name="T31" fmla="*/ 2147483647 h 43"/>
                <a:gd name="T32" fmla="*/ 2147483647 w 23"/>
                <a:gd name="T33" fmla="*/ 2147483647 h 43"/>
                <a:gd name="T34" fmla="*/ 2147483647 w 23"/>
                <a:gd name="T35" fmla="*/ 2147483647 h 43"/>
                <a:gd name="T36" fmla="*/ 2147483647 w 23"/>
                <a:gd name="T37" fmla="*/ 2147483647 h 43"/>
                <a:gd name="T38" fmla="*/ 2147483647 w 23"/>
                <a:gd name="T39" fmla="*/ 2147483647 h 43"/>
                <a:gd name="T40" fmla="*/ 2147483647 w 23"/>
                <a:gd name="T41" fmla="*/ 2147483647 h 43"/>
                <a:gd name="T42" fmla="*/ 2147483647 w 23"/>
                <a:gd name="T43" fmla="*/ 2147483647 h 43"/>
                <a:gd name="T44" fmla="*/ 2147483647 w 23"/>
                <a:gd name="T45" fmla="*/ 2147483647 h 43"/>
                <a:gd name="T46" fmla="*/ 2147483647 w 23"/>
                <a:gd name="T47" fmla="*/ 2147483647 h 43"/>
                <a:gd name="T48" fmla="*/ 2147483647 w 23"/>
                <a:gd name="T49" fmla="*/ 2147483647 h 43"/>
                <a:gd name="T50" fmla="*/ 2147483647 w 23"/>
                <a:gd name="T51" fmla="*/ 2147483647 h 43"/>
                <a:gd name="T52" fmla="*/ 2147483647 w 23"/>
                <a:gd name="T53" fmla="*/ 2147483647 h 43"/>
                <a:gd name="T54" fmla="*/ 2147483647 w 23"/>
                <a:gd name="T55" fmla="*/ 2147483647 h 43"/>
                <a:gd name="T56" fmla="*/ 2147483647 w 23"/>
                <a:gd name="T57" fmla="*/ 2147483647 h 43"/>
                <a:gd name="T58" fmla="*/ 2147483647 w 23"/>
                <a:gd name="T59" fmla="*/ 2147483647 h 43"/>
                <a:gd name="T60" fmla="*/ 2147483647 w 23"/>
                <a:gd name="T61" fmla="*/ 2147483647 h 43"/>
                <a:gd name="T62" fmla="*/ 2147483647 w 23"/>
                <a:gd name="T63" fmla="*/ 2147483647 h 43"/>
                <a:gd name="T64" fmla="*/ 2147483647 w 23"/>
                <a:gd name="T65" fmla="*/ 2147483647 h 43"/>
                <a:gd name="T66" fmla="*/ 2147483647 w 23"/>
                <a:gd name="T67" fmla="*/ 2147483647 h 43"/>
                <a:gd name="T68" fmla="*/ 2147483647 w 23"/>
                <a:gd name="T69" fmla="*/ 2147483647 h 43"/>
                <a:gd name="T70" fmla="*/ 2147483647 w 23"/>
                <a:gd name="T71" fmla="*/ 2147483647 h 43"/>
                <a:gd name="T72" fmla="*/ 2147483647 w 23"/>
                <a:gd name="T73" fmla="*/ 2147483647 h 43"/>
                <a:gd name="T74" fmla="*/ 2147483647 w 23"/>
                <a:gd name="T75" fmla="*/ 2147483647 h 43"/>
                <a:gd name="T76" fmla="*/ 2147483647 w 23"/>
                <a:gd name="T77" fmla="*/ 2147483647 h 43"/>
                <a:gd name="T78" fmla="*/ 2147483647 w 23"/>
                <a:gd name="T79" fmla="*/ 2147483647 h 43"/>
                <a:gd name="T80" fmla="*/ 2147483647 w 23"/>
                <a:gd name="T81" fmla="*/ 0 h 43"/>
                <a:gd name="T82" fmla="*/ 0 w 23"/>
                <a:gd name="T83" fmla="*/ 2147483647 h 43"/>
                <a:gd name="T84" fmla="*/ 0 w 23"/>
                <a:gd name="T85" fmla="*/ 2147483647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3"/>
                <a:gd name="T131" fmla="*/ 23 w 23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3">
                  <a:moveTo>
                    <a:pt x="0" y="6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9" y="40"/>
                  </a:lnTo>
                  <a:lnTo>
                    <a:pt x="10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8" y="35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7351522" y="1702126"/>
              <a:ext cx="205038" cy="457252"/>
            </a:xfrm>
            <a:custGeom>
              <a:avLst/>
              <a:gdLst>
                <a:gd name="T0" fmla="*/ 2147483647 w 22"/>
                <a:gd name="T1" fmla="*/ 2147483647 h 47"/>
                <a:gd name="T2" fmla="*/ 2147483647 w 22"/>
                <a:gd name="T3" fmla="*/ 2147483647 h 47"/>
                <a:gd name="T4" fmla="*/ 2147483647 w 22"/>
                <a:gd name="T5" fmla="*/ 2147483647 h 47"/>
                <a:gd name="T6" fmla="*/ 2147483647 w 22"/>
                <a:gd name="T7" fmla="*/ 2147483647 h 47"/>
                <a:gd name="T8" fmla="*/ 2147483647 w 22"/>
                <a:gd name="T9" fmla="*/ 2147483647 h 47"/>
                <a:gd name="T10" fmla="*/ 2147483647 w 22"/>
                <a:gd name="T11" fmla="*/ 2147483647 h 47"/>
                <a:gd name="T12" fmla="*/ 2147483647 w 22"/>
                <a:gd name="T13" fmla="*/ 2147483647 h 47"/>
                <a:gd name="T14" fmla="*/ 2147483647 w 22"/>
                <a:gd name="T15" fmla="*/ 2147483647 h 47"/>
                <a:gd name="T16" fmla="*/ 2147483647 w 22"/>
                <a:gd name="T17" fmla="*/ 2147483647 h 47"/>
                <a:gd name="T18" fmla="*/ 2147483647 w 22"/>
                <a:gd name="T19" fmla="*/ 2147483647 h 47"/>
                <a:gd name="T20" fmla="*/ 2147483647 w 22"/>
                <a:gd name="T21" fmla="*/ 2147483647 h 47"/>
                <a:gd name="T22" fmla="*/ 2147483647 w 22"/>
                <a:gd name="T23" fmla="*/ 2147483647 h 47"/>
                <a:gd name="T24" fmla="*/ 2147483647 w 22"/>
                <a:gd name="T25" fmla="*/ 2147483647 h 47"/>
                <a:gd name="T26" fmla="*/ 2147483647 w 22"/>
                <a:gd name="T27" fmla="*/ 2147483647 h 47"/>
                <a:gd name="T28" fmla="*/ 2147483647 w 22"/>
                <a:gd name="T29" fmla="*/ 2147483647 h 47"/>
                <a:gd name="T30" fmla="*/ 2147483647 w 22"/>
                <a:gd name="T31" fmla="*/ 2147483647 h 47"/>
                <a:gd name="T32" fmla="*/ 0 w 22"/>
                <a:gd name="T33" fmla="*/ 2147483647 h 47"/>
                <a:gd name="T34" fmla="*/ 0 w 22"/>
                <a:gd name="T35" fmla="*/ 2147483647 h 47"/>
                <a:gd name="T36" fmla="*/ 2147483647 w 22"/>
                <a:gd name="T37" fmla="*/ 2147483647 h 47"/>
                <a:gd name="T38" fmla="*/ 2147483647 w 22"/>
                <a:gd name="T39" fmla="*/ 2147483647 h 47"/>
                <a:gd name="T40" fmla="*/ 2147483647 w 22"/>
                <a:gd name="T41" fmla="*/ 2147483647 h 47"/>
                <a:gd name="T42" fmla="*/ 2147483647 w 22"/>
                <a:gd name="T43" fmla="*/ 2147483647 h 47"/>
                <a:gd name="T44" fmla="*/ 2147483647 w 22"/>
                <a:gd name="T45" fmla="*/ 2147483647 h 47"/>
                <a:gd name="T46" fmla="*/ 2147483647 w 22"/>
                <a:gd name="T47" fmla="*/ 2147483647 h 47"/>
                <a:gd name="T48" fmla="*/ 2147483647 w 22"/>
                <a:gd name="T49" fmla="*/ 2147483647 h 47"/>
                <a:gd name="T50" fmla="*/ 2147483647 w 22"/>
                <a:gd name="T51" fmla="*/ 2147483647 h 47"/>
                <a:gd name="T52" fmla="*/ 2147483647 w 22"/>
                <a:gd name="T53" fmla="*/ 2147483647 h 47"/>
                <a:gd name="T54" fmla="*/ 2147483647 w 22"/>
                <a:gd name="T55" fmla="*/ 2147483647 h 47"/>
                <a:gd name="T56" fmla="*/ 2147483647 w 22"/>
                <a:gd name="T57" fmla="*/ 2147483647 h 47"/>
                <a:gd name="T58" fmla="*/ 2147483647 w 22"/>
                <a:gd name="T59" fmla="*/ 2147483647 h 47"/>
                <a:gd name="T60" fmla="*/ 2147483647 w 22"/>
                <a:gd name="T61" fmla="*/ 2147483647 h 47"/>
                <a:gd name="T62" fmla="*/ 2147483647 w 22"/>
                <a:gd name="T63" fmla="*/ 2147483647 h 47"/>
                <a:gd name="T64" fmla="*/ 2147483647 w 22"/>
                <a:gd name="T65" fmla="*/ 2147483647 h 47"/>
                <a:gd name="T66" fmla="*/ 2147483647 w 22"/>
                <a:gd name="T67" fmla="*/ 2147483647 h 47"/>
                <a:gd name="T68" fmla="*/ 2147483647 w 22"/>
                <a:gd name="T69" fmla="*/ 2147483647 h 47"/>
                <a:gd name="T70" fmla="*/ 2147483647 w 22"/>
                <a:gd name="T71" fmla="*/ 2147483647 h 47"/>
                <a:gd name="T72" fmla="*/ 2147483647 w 22"/>
                <a:gd name="T73" fmla="*/ 2147483647 h 47"/>
                <a:gd name="T74" fmla="*/ 2147483647 w 22"/>
                <a:gd name="T75" fmla="*/ 2147483647 h 47"/>
                <a:gd name="T76" fmla="*/ 2147483647 w 22"/>
                <a:gd name="T77" fmla="*/ 0 h 47"/>
                <a:gd name="T78" fmla="*/ 2147483647 w 22"/>
                <a:gd name="T79" fmla="*/ 2147483647 h 47"/>
                <a:gd name="T80" fmla="*/ 2147483647 w 22"/>
                <a:gd name="T81" fmla="*/ 2147483647 h 47"/>
                <a:gd name="T82" fmla="*/ 2147483647 w 22"/>
                <a:gd name="T83" fmla="*/ 2147483647 h 47"/>
                <a:gd name="T84" fmla="*/ 2147483647 w 22"/>
                <a:gd name="T85" fmla="*/ 2147483647 h 47"/>
                <a:gd name="T86" fmla="*/ 2147483647 w 22"/>
                <a:gd name="T87" fmla="*/ 2147483647 h 47"/>
                <a:gd name="T88" fmla="*/ 2147483647 w 22"/>
                <a:gd name="T89" fmla="*/ 2147483647 h 47"/>
                <a:gd name="T90" fmla="*/ 2147483647 w 22"/>
                <a:gd name="T91" fmla="*/ 2147483647 h 47"/>
                <a:gd name="T92" fmla="*/ 2147483647 w 22"/>
                <a:gd name="T93" fmla="*/ 2147483647 h 47"/>
                <a:gd name="T94" fmla="*/ 2147483647 w 22"/>
                <a:gd name="T95" fmla="*/ 2147483647 h 47"/>
                <a:gd name="T96" fmla="*/ 2147483647 w 22"/>
                <a:gd name="T97" fmla="*/ 2147483647 h 47"/>
                <a:gd name="T98" fmla="*/ 2147483647 w 22"/>
                <a:gd name="T99" fmla="*/ 2147483647 h 47"/>
                <a:gd name="T100" fmla="*/ 2147483647 w 22"/>
                <a:gd name="T101" fmla="*/ 2147483647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47"/>
                <a:gd name="T155" fmla="*/ 22 w 22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47">
                  <a:moveTo>
                    <a:pt x="22" y="40"/>
                  </a:moveTo>
                  <a:lnTo>
                    <a:pt x="21" y="40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6"/>
                  </a:lnTo>
                  <a:lnTo>
                    <a:pt x="5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4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324520" y="2707355"/>
              <a:ext cx="560679" cy="586081"/>
            </a:xfrm>
            <a:custGeom>
              <a:avLst/>
              <a:gdLst>
                <a:gd name="T0" fmla="*/ 2147483647 w 60"/>
                <a:gd name="T1" fmla="*/ 0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2147483647 w 60"/>
                <a:gd name="T19" fmla="*/ 2147483647 h 60"/>
                <a:gd name="T20" fmla="*/ 2147483647 w 60"/>
                <a:gd name="T21" fmla="*/ 2147483647 h 60"/>
                <a:gd name="T22" fmla="*/ 2147483647 w 60"/>
                <a:gd name="T23" fmla="*/ 2147483647 h 60"/>
                <a:gd name="T24" fmla="*/ 2147483647 w 60"/>
                <a:gd name="T25" fmla="*/ 2147483647 h 60"/>
                <a:gd name="T26" fmla="*/ 2147483647 w 60"/>
                <a:gd name="T27" fmla="*/ 2147483647 h 60"/>
                <a:gd name="T28" fmla="*/ 2147483647 w 60"/>
                <a:gd name="T29" fmla="*/ 2147483647 h 60"/>
                <a:gd name="T30" fmla="*/ 0 w 60"/>
                <a:gd name="T31" fmla="*/ 2147483647 h 60"/>
                <a:gd name="T32" fmla="*/ 0 w 60"/>
                <a:gd name="T33" fmla="*/ 2147483647 h 60"/>
                <a:gd name="T34" fmla="*/ 2147483647 w 60"/>
                <a:gd name="T35" fmla="*/ 2147483647 h 60"/>
                <a:gd name="T36" fmla="*/ 2147483647 w 60"/>
                <a:gd name="T37" fmla="*/ 2147483647 h 60"/>
                <a:gd name="T38" fmla="*/ 2147483647 w 60"/>
                <a:gd name="T39" fmla="*/ 2147483647 h 60"/>
                <a:gd name="T40" fmla="*/ 2147483647 w 60"/>
                <a:gd name="T41" fmla="*/ 2147483647 h 60"/>
                <a:gd name="T42" fmla="*/ 2147483647 w 60"/>
                <a:gd name="T43" fmla="*/ 2147483647 h 60"/>
                <a:gd name="T44" fmla="*/ 2147483647 w 60"/>
                <a:gd name="T45" fmla="*/ 2147483647 h 60"/>
                <a:gd name="T46" fmla="*/ 2147483647 w 60"/>
                <a:gd name="T47" fmla="*/ 2147483647 h 60"/>
                <a:gd name="T48" fmla="*/ 2147483647 w 60"/>
                <a:gd name="T49" fmla="*/ 2147483647 h 60"/>
                <a:gd name="T50" fmla="*/ 2147483647 w 60"/>
                <a:gd name="T51" fmla="*/ 2147483647 h 60"/>
                <a:gd name="T52" fmla="*/ 2147483647 w 60"/>
                <a:gd name="T53" fmla="*/ 2147483647 h 60"/>
                <a:gd name="T54" fmla="*/ 2147483647 w 60"/>
                <a:gd name="T55" fmla="*/ 2147483647 h 60"/>
                <a:gd name="T56" fmla="*/ 2147483647 w 60"/>
                <a:gd name="T57" fmla="*/ 2147483647 h 60"/>
                <a:gd name="T58" fmla="*/ 2147483647 w 60"/>
                <a:gd name="T59" fmla="*/ 2147483647 h 60"/>
                <a:gd name="T60" fmla="*/ 2147483647 w 60"/>
                <a:gd name="T61" fmla="*/ 2147483647 h 60"/>
                <a:gd name="T62" fmla="*/ 2147483647 w 60"/>
                <a:gd name="T63" fmla="*/ 2147483647 h 60"/>
                <a:gd name="T64" fmla="*/ 2147483647 w 60"/>
                <a:gd name="T65" fmla="*/ 2147483647 h 60"/>
                <a:gd name="T66" fmla="*/ 2147483647 w 60"/>
                <a:gd name="T67" fmla="*/ 2147483647 h 60"/>
                <a:gd name="T68" fmla="*/ 2147483647 w 60"/>
                <a:gd name="T69" fmla="*/ 2147483647 h 60"/>
                <a:gd name="T70" fmla="*/ 2147483647 w 60"/>
                <a:gd name="T71" fmla="*/ 2147483647 h 60"/>
                <a:gd name="T72" fmla="*/ 2147483647 w 60"/>
                <a:gd name="T73" fmla="*/ 2147483647 h 60"/>
                <a:gd name="T74" fmla="*/ 2147483647 w 60"/>
                <a:gd name="T75" fmla="*/ 2147483647 h 60"/>
                <a:gd name="T76" fmla="*/ 2147483647 w 60"/>
                <a:gd name="T77" fmla="*/ 2147483647 h 60"/>
                <a:gd name="T78" fmla="*/ 2147483647 w 60"/>
                <a:gd name="T79" fmla="*/ 2147483647 h 60"/>
                <a:gd name="T80" fmla="*/ 2147483647 w 60"/>
                <a:gd name="T81" fmla="*/ 2147483647 h 60"/>
                <a:gd name="T82" fmla="*/ 2147483647 w 60"/>
                <a:gd name="T83" fmla="*/ 2147483647 h 60"/>
                <a:gd name="T84" fmla="*/ 2147483647 w 60"/>
                <a:gd name="T85" fmla="*/ 2147483647 h 60"/>
                <a:gd name="T86" fmla="*/ 2147483647 w 60"/>
                <a:gd name="T87" fmla="*/ 2147483647 h 60"/>
                <a:gd name="T88" fmla="*/ 2147483647 w 60"/>
                <a:gd name="T89" fmla="*/ 2147483647 h 60"/>
                <a:gd name="T90" fmla="*/ 2147483647 w 60"/>
                <a:gd name="T91" fmla="*/ 2147483647 h 60"/>
                <a:gd name="T92" fmla="*/ 2147483647 w 60"/>
                <a:gd name="T93" fmla="*/ 2147483647 h 60"/>
                <a:gd name="T94" fmla="*/ 2147483647 w 60"/>
                <a:gd name="T95" fmla="*/ 2147483647 h 60"/>
                <a:gd name="T96" fmla="*/ 2147483647 w 60"/>
                <a:gd name="T97" fmla="*/ 2147483647 h 60"/>
                <a:gd name="T98" fmla="*/ 2147483647 w 60"/>
                <a:gd name="T99" fmla="*/ 2147483647 h 60"/>
                <a:gd name="T100" fmla="*/ 2147483647 w 60"/>
                <a:gd name="T101" fmla="*/ 2147483647 h 60"/>
                <a:gd name="T102" fmla="*/ 2147483647 w 60"/>
                <a:gd name="T103" fmla="*/ 2147483647 h 60"/>
                <a:gd name="T104" fmla="*/ 2147483647 w 60"/>
                <a:gd name="T105" fmla="*/ 2147483647 h 60"/>
                <a:gd name="T106" fmla="*/ 2147483647 w 60"/>
                <a:gd name="T107" fmla="*/ 2147483647 h 60"/>
                <a:gd name="T108" fmla="*/ 2147483647 w 60"/>
                <a:gd name="T109" fmla="*/ 2147483647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60"/>
                <a:gd name="T167" fmla="*/ 60 w 60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60">
                  <a:moveTo>
                    <a:pt x="20" y="1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8" y="29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3" y="51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5" y="44"/>
                  </a:lnTo>
                  <a:lnTo>
                    <a:pt x="38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4" y="33"/>
                  </a:lnTo>
                  <a:lnTo>
                    <a:pt x="45" y="29"/>
                  </a:lnTo>
                  <a:lnTo>
                    <a:pt x="46" y="27"/>
                  </a:lnTo>
                  <a:lnTo>
                    <a:pt x="47" y="28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24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2" y="16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60" y="16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2" y="17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6" y="13"/>
                  </a:lnTo>
                  <a:lnTo>
                    <a:pt x="23" y="16"/>
                  </a:lnTo>
                  <a:lnTo>
                    <a:pt x="20" y="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840265" y="3536578"/>
              <a:ext cx="626000" cy="604227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"/>
                <a:gd name="T148" fmla="*/ 0 h 62"/>
                <a:gd name="T149" fmla="*/ 67 w 67"/>
                <a:gd name="T150" fmla="*/ 62 h 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3" y="24"/>
                  </a:lnTo>
                  <a:lnTo>
                    <a:pt x="62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58" y="29"/>
                  </a:lnTo>
                  <a:lnTo>
                    <a:pt x="57" y="32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6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9" y="62"/>
                  </a:lnTo>
                  <a:lnTo>
                    <a:pt x="9" y="53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1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394329" y="2435181"/>
              <a:ext cx="711281" cy="925391"/>
            </a:xfrm>
            <a:custGeom>
              <a:avLst/>
              <a:gdLst>
                <a:gd name="T0" fmla="*/ 2147483647 w 76"/>
                <a:gd name="T1" fmla="*/ 2147483647 h 95"/>
                <a:gd name="T2" fmla="*/ 2147483647 w 76"/>
                <a:gd name="T3" fmla="*/ 2147483647 h 95"/>
                <a:gd name="T4" fmla="*/ 2147483647 w 76"/>
                <a:gd name="T5" fmla="*/ 2147483647 h 95"/>
                <a:gd name="T6" fmla="*/ 2147483647 w 76"/>
                <a:gd name="T7" fmla="*/ 2147483647 h 95"/>
                <a:gd name="T8" fmla="*/ 2147483647 w 76"/>
                <a:gd name="T9" fmla="*/ 0 h 95"/>
                <a:gd name="T10" fmla="*/ 0 w 76"/>
                <a:gd name="T11" fmla="*/ 2147483647 h 95"/>
                <a:gd name="T12" fmla="*/ 0 w 76"/>
                <a:gd name="T13" fmla="*/ 2147483647 h 95"/>
                <a:gd name="T14" fmla="*/ 2147483647 w 76"/>
                <a:gd name="T15" fmla="*/ 2147483647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95"/>
                <a:gd name="T26" fmla="*/ 76 w 76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95">
                  <a:moveTo>
                    <a:pt x="67" y="95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4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7" y="9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7099309" y="2716427"/>
              <a:ext cx="139715" cy="235884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0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24"/>
                <a:gd name="T71" fmla="*/ 15 w 15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24">
                  <a:moveTo>
                    <a:pt x="15" y="22"/>
                  </a:moveTo>
                  <a:lnTo>
                    <a:pt x="15" y="21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6" y="24"/>
                  </a:lnTo>
                  <a:lnTo>
                    <a:pt x="15" y="2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7427731" y="1284793"/>
              <a:ext cx="455438" cy="778417"/>
            </a:xfrm>
            <a:custGeom>
              <a:avLst/>
              <a:gdLst>
                <a:gd name="T0" fmla="*/ 2147483647 w 49"/>
                <a:gd name="T1" fmla="*/ 2147483647 h 80"/>
                <a:gd name="T2" fmla="*/ 2147483647 w 49"/>
                <a:gd name="T3" fmla="*/ 2147483647 h 80"/>
                <a:gd name="T4" fmla="*/ 2147483647 w 49"/>
                <a:gd name="T5" fmla="*/ 2147483647 h 80"/>
                <a:gd name="T6" fmla="*/ 2147483647 w 49"/>
                <a:gd name="T7" fmla="*/ 2147483647 h 80"/>
                <a:gd name="T8" fmla="*/ 2147483647 w 49"/>
                <a:gd name="T9" fmla="*/ 2147483647 h 80"/>
                <a:gd name="T10" fmla="*/ 2147483647 w 49"/>
                <a:gd name="T11" fmla="*/ 2147483647 h 80"/>
                <a:gd name="T12" fmla="*/ 2147483647 w 49"/>
                <a:gd name="T13" fmla="*/ 2147483647 h 80"/>
                <a:gd name="T14" fmla="*/ 2147483647 w 49"/>
                <a:gd name="T15" fmla="*/ 2147483647 h 80"/>
                <a:gd name="T16" fmla="*/ 2147483647 w 49"/>
                <a:gd name="T17" fmla="*/ 2147483647 h 80"/>
                <a:gd name="T18" fmla="*/ 2147483647 w 49"/>
                <a:gd name="T19" fmla="*/ 2147483647 h 80"/>
                <a:gd name="T20" fmla="*/ 2147483647 w 49"/>
                <a:gd name="T21" fmla="*/ 2147483647 h 80"/>
                <a:gd name="T22" fmla="*/ 2147483647 w 49"/>
                <a:gd name="T23" fmla="*/ 2147483647 h 80"/>
                <a:gd name="T24" fmla="*/ 2147483647 w 49"/>
                <a:gd name="T25" fmla="*/ 2147483647 h 80"/>
                <a:gd name="T26" fmla="*/ 2147483647 w 49"/>
                <a:gd name="T27" fmla="*/ 2147483647 h 80"/>
                <a:gd name="T28" fmla="*/ 2147483647 w 49"/>
                <a:gd name="T29" fmla="*/ 2147483647 h 80"/>
                <a:gd name="T30" fmla="*/ 2147483647 w 49"/>
                <a:gd name="T31" fmla="*/ 2147483647 h 80"/>
                <a:gd name="T32" fmla="*/ 2147483647 w 49"/>
                <a:gd name="T33" fmla="*/ 2147483647 h 80"/>
                <a:gd name="T34" fmla="*/ 2147483647 w 49"/>
                <a:gd name="T35" fmla="*/ 2147483647 h 80"/>
                <a:gd name="T36" fmla="*/ 2147483647 w 49"/>
                <a:gd name="T37" fmla="*/ 2147483647 h 80"/>
                <a:gd name="T38" fmla="*/ 2147483647 w 49"/>
                <a:gd name="T39" fmla="*/ 2147483647 h 80"/>
                <a:gd name="T40" fmla="*/ 2147483647 w 49"/>
                <a:gd name="T41" fmla="*/ 2147483647 h 80"/>
                <a:gd name="T42" fmla="*/ 2147483647 w 49"/>
                <a:gd name="T43" fmla="*/ 2147483647 h 80"/>
                <a:gd name="T44" fmla="*/ 2147483647 w 49"/>
                <a:gd name="T45" fmla="*/ 2147483647 h 80"/>
                <a:gd name="T46" fmla="*/ 2147483647 w 49"/>
                <a:gd name="T47" fmla="*/ 2147483647 h 80"/>
                <a:gd name="T48" fmla="*/ 2147483647 w 49"/>
                <a:gd name="T49" fmla="*/ 2147483647 h 80"/>
                <a:gd name="T50" fmla="*/ 2147483647 w 49"/>
                <a:gd name="T51" fmla="*/ 2147483647 h 80"/>
                <a:gd name="T52" fmla="*/ 2147483647 w 49"/>
                <a:gd name="T53" fmla="*/ 2147483647 h 80"/>
                <a:gd name="T54" fmla="*/ 2147483647 w 49"/>
                <a:gd name="T55" fmla="*/ 2147483647 h 80"/>
                <a:gd name="T56" fmla="*/ 2147483647 w 49"/>
                <a:gd name="T57" fmla="*/ 2147483647 h 80"/>
                <a:gd name="T58" fmla="*/ 2147483647 w 49"/>
                <a:gd name="T59" fmla="*/ 2147483647 h 80"/>
                <a:gd name="T60" fmla="*/ 2147483647 w 49"/>
                <a:gd name="T61" fmla="*/ 2147483647 h 80"/>
                <a:gd name="T62" fmla="*/ 2147483647 w 49"/>
                <a:gd name="T63" fmla="*/ 2147483647 h 80"/>
                <a:gd name="T64" fmla="*/ 2147483647 w 49"/>
                <a:gd name="T65" fmla="*/ 2147483647 h 80"/>
                <a:gd name="T66" fmla="*/ 2147483647 w 49"/>
                <a:gd name="T67" fmla="*/ 2147483647 h 80"/>
                <a:gd name="T68" fmla="*/ 2147483647 w 49"/>
                <a:gd name="T69" fmla="*/ 2147483647 h 80"/>
                <a:gd name="T70" fmla="*/ 2147483647 w 49"/>
                <a:gd name="T71" fmla="*/ 2147483647 h 80"/>
                <a:gd name="T72" fmla="*/ 2147483647 w 49"/>
                <a:gd name="T73" fmla="*/ 2147483647 h 80"/>
                <a:gd name="T74" fmla="*/ 2147483647 w 49"/>
                <a:gd name="T75" fmla="*/ 2147483647 h 80"/>
                <a:gd name="T76" fmla="*/ 2147483647 w 49"/>
                <a:gd name="T77" fmla="*/ 2147483647 h 80"/>
                <a:gd name="T78" fmla="*/ 2147483647 w 49"/>
                <a:gd name="T79" fmla="*/ 2147483647 h 80"/>
                <a:gd name="T80" fmla="*/ 2147483647 w 49"/>
                <a:gd name="T81" fmla="*/ 2147483647 h 80"/>
                <a:gd name="T82" fmla="*/ 2147483647 w 49"/>
                <a:gd name="T83" fmla="*/ 2147483647 h 80"/>
                <a:gd name="T84" fmla="*/ 2147483647 w 49"/>
                <a:gd name="T85" fmla="*/ 2147483647 h 80"/>
                <a:gd name="T86" fmla="*/ 2147483647 w 49"/>
                <a:gd name="T87" fmla="*/ 2147483647 h 80"/>
                <a:gd name="T88" fmla="*/ 2147483647 w 49"/>
                <a:gd name="T89" fmla="*/ 2147483647 h 80"/>
                <a:gd name="T90" fmla="*/ 2147483647 w 49"/>
                <a:gd name="T91" fmla="*/ 2147483647 h 80"/>
                <a:gd name="T92" fmla="*/ 2147483647 w 49"/>
                <a:gd name="T93" fmla="*/ 2147483647 h 80"/>
                <a:gd name="T94" fmla="*/ 2147483647 w 49"/>
                <a:gd name="T95" fmla="*/ 2147483647 h 80"/>
                <a:gd name="T96" fmla="*/ 2147483647 w 49"/>
                <a:gd name="T97" fmla="*/ 2147483647 h 80"/>
                <a:gd name="T98" fmla="*/ 2147483647 w 49"/>
                <a:gd name="T99" fmla="*/ 2147483647 h 80"/>
                <a:gd name="T100" fmla="*/ 2147483647 w 49"/>
                <a:gd name="T101" fmla="*/ 2147483647 h 80"/>
                <a:gd name="T102" fmla="*/ 2147483647 w 49"/>
                <a:gd name="T103" fmla="*/ 2147483647 h 80"/>
                <a:gd name="T104" fmla="*/ 2147483647 w 49"/>
                <a:gd name="T105" fmla="*/ 2147483647 h 80"/>
                <a:gd name="T106" fmla="*/ 2147483647 w 49"/>
                <a:gd name="T107" fmla="*/ 2147483647 h 80"/>
                <a:gd name="T108" fmla="*/ 2147483647 w 49"/>
                <a:gd name="T109" fmla="*/ 2147483647 h 80"/>
                <a:gd name="T110" fmla="*/ 2147483647 w 49"/>
                <a:gd name="T111" fmla="*/ 2147483647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80"/>
                <a:gd name="T170" fmla="*/ 49 w 49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80">
                  <a:moveTo>
                    <a:pt x="0" y="43"/>
                  </a:moveTo>
                  <a:lnTo>
                    <a:pt x="10" y="72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8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5" y="76"/>
                  </a:lnTo>
                  <a:lnTo>
                    <a:pt x="16" y="74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7" y="66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47" y="37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5" y="32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29" y="4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4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35" name="Picture 2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93" y="3399269"/>
            <a:ext cx="1801219" cy="1481206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86" y="2216780"/>
            <a:ext cx="1801219" cy="1682357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606">
            <a:off x="2276763" y="2824609"/>
            <a:ext cx="1563495" cy="1412631"/>
          </a:xfrm>
          <a:prstGeom prst="rect">
            <a:avLst/>
          </a:prstGeom>
        </p:spPr>
      </p:pic>
      <p:sp>
        <p:nvSpPr>
          <p:cNvPr id="174" name="TextBox 173"/>
          <p:cNvSpPr txBox="1">
            <a:spLocks noChangeAspect="1"/>
          </p:cNvSpPr>
          <p:nvPr/>
        </p:nvSpPr>
        <p:spPr>
          <a:xfrm>
            <a:off x="435965" y="1743859"/>
            <a:ext cx="1861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ARO-Tokyo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co-located with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RFEC-PACIFIC  </a:t>
            </a:r>
          </a:p>
        </p:txBody>
      </p:sp>
      <p:cxnSp>
        <p:nvCxnSpPr>
          <p:cNvPr id="182" name="Straight Connector 181"/>
          <p:cNvCxnSpPr>
            <a:cxnSpLocks noChangeAspect="1"/>
          </p:cNvCxnSpPr>
          <p:nvPr/>
        </p:nvCxnSpPr>
        <p:spPr>
          <a:xfrm>
            <a:off x="564244" y="1841801"/>
            <a:ext cx="275724" cy="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>
            <a:spLocks noChangeAspect="1"/>
          </p:cNvSpPr>
          <p:nvPr/>
        </p:nvSpPr>
        <p:spPr>
          <a:xfrm>
            <a:off x="496171" y="1801361"/>
            <a:ext cx="107544" cy="10754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233890" y="1476223"/>
            <a:ext cx="18180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ARO-London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co-located with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RFEC-ATLANTIC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8638609" y="1689722"/>
            <a:ext cx="24204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8877150" y="1652064"/>
            <a:ext cx="80890" cy="8089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232319" y="4892735"/>
            <a:ext cx="233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ARO-Brazil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co-located with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RFEC-AMERICAS</a:t>
            </a:r>
          </a:p>
          <a:p>
            <a:pPr algn="ctr"/>
            <a:endParaRPr lang="en-US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 flipV="1">
            <a:off x="3392608" y="5283230"/>
            <a:ext cx="0" cy="276625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3352169" y="5545243"/>
            <a:ext cx="80890" cy="8089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208381" y="3546795"/>
            <a:ext cx="581600" cy="1277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960889" y="4376736"/>
            <a:ext cx="147131" cy="5302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180" idx="0"/>
          </p:cNvCxnSpPr>
          <p:nvPr/>
        </p:nvCxnSpPr>
        <p:spPr>
          <a:xfrm>
            <a:off x="4618105" y="4301904"/>
            <a:ext cx="490799" cy="7952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endCxn id="181" idx="3"/>
          </p:cNvCxnSpPr>
          <p:nvPr/>
        </p:nvCxnSpPr>
        <p:spPr>
          <a:xfrm flipH="1">
            <a:off x="2209398" y="3672248"/>
            <a:ext cx="656369" cy="576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215" idx="0"/>
          </p:cNvCxnSpPr>
          <p:nvPr/>
        </p:nvCxnSpPr>
        <p:spPr>
          <a:xfrm flipH="1">
            <a:off x="2638505" y="3753612"/>
            <a:ext cx="252158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297310" y="3079598"/>
            <a:ext cx="555261" cy="106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333930" y="2787637"/>
            <a:ext cx="847455" cy="345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33359" y="2665958"/>
            <a:ext cx="2629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cs typeface="Arial" panose="020B0604020202020204" pitchFamily="34" charset="0"/>
              </a:rPr>
              <a:t>ARL - Aberdeen Proving Ground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10650" y="2982729"/>
            <a:ext cx="2534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cs typeface="Arial" panose="020B0604020202020204" pitchFamily="34" charset="0"/>
              </a:rPr>
              <a:t>ARL - Adelphi Laboratory Center </a:t>
            </a:r>
            <a:r>
              <a:rPr lang="en-US" sz="1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(HQ)</a:t>
            </a:r>
            <a:endParaRPr lang="en-US" sz="10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64433" y="3686583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846678" y="3637921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580037" y="4261881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173256" y="3505872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463539" y="4824219"/>
            <a:ext cx="2121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cs typeface="Arial" panose="020B0604020202020204" pitchFamily="34" charset="0"/>
              </a:rPr>
              <a:t>ARL – ARO- RTP, NC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338765" y="4902280"/>
            <a:ext cx="1691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cs typeface="Arial" panose="020B0604020202020204" pitchFamily="34" charset="0"/>
              </a:rPr>
              <a:t>ARL - Orlando, FL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669067" y="5097187"/>
            <a:ext cx="87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South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Austin, TX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102897" y="4064090"/>
            <a:ext cx="110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Playa Vista, CA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West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H="1">
            <a:off x="2256026" y="3592416"/>
            <a:ext cx="513404" cy="220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734644" y="3551976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143006" y="3734264"/>
            <a:ext cx="11621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  <a:cs typeface="Arial" panose="020B0604020202020204" pitchFamily="34" charset="0"/>
              </a:rPr>
              <a:t>ICB - Santa Barbara, CA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2930830" y="4397064"/>
            <a:ext cx="119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cs typeface="Arial" panose="020B0604020202020204" pitchFamily="34" charset="0"/>
              </a:rPr>
              <a:t>White Sands Missile Range</a:t>
            </a:r>
          </a:p>
        </p:txBody>
      </p:sp>
      <p:cxnSp>
        <p:nvCxnSpPr>
          <p:cNvPr id="189" name="Straight Connector 188"/>
          <p:cNvCxnSpPr/>
          <p:nvPr/>
        </p:nvCxnSpPr>
        <p:spPr>
          <a:xfrm flipH="1">
            <a:off x="3702487" y="4003372"/>
            <a:ext cx="133690" cy="380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3799251" y="3963808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15232" y="4830437"/>
            <a:ext cx="17615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ARL Primary Labs Site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ARL Field Element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Collaborative Alliances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Open Campus Hub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Collaboration Spoke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International Hub</a:t>
            </a:r>
          </a:p>
        </p:txBody>
      </p:sp>
      <p:sp>
        <p:nvSpPr>
          <p:cNvPr id="192" name="Oval 191"/>
          <p:cNvSpPr/>
          <p:nvPr/>
        </p:nvSpPr>
        <p:spPr>
          <a:xfrm>
            <a:off x="324960" y="5529997"/>
            <a:ext cx="80890" cy="8089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8263" y="1508833"/>
            <a:ext cx="132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Central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Under Development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Advanced Photon Source</a:t>
            </a:r>
          </a:p>
        </p:txBody>
      </p:sp>
      <p:cxnSp>
        <p:nvCxnSpPr>
          <p:cNvPr id="147" name="Straight Connector 146"/>
          <p:cNvCxnSpPr>
            <a:stCxn id="146" idx="1"/>
            <a:endCxn id="2" idx="2"/>
          </p:cNvCxnSpPr>
          <p:nvPr/>
        </p:nvCxnSpPr>
        <p:spPr>
          <a:xfrm flipH="1" flipV="1">
            <a:off x="4931426" y="2155164"/>
            <a:ext cx="438466" cy="816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358046" y="2959438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>
            <a:off x="6322219" y="3139255"/>
            <a:ext cx="530352" cy="2338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208857" y="3111818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54178" y="3217287"/>
            <a:ext cx="1257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kern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CRA - Materials in Extreme Dynamic Environments</a:t>
            </a:r>
            <a:endParaRPr lang="en-US" sz="675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7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Baltimore, Maryland</a:t>
            </a:r>
            <a:endParaRPr lang="en-US" sz="675" dirty="0">
              <a:solidFill>
                <a:prstClr val="black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364672" y="2896363"/>
            <a:ext cx="108875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CRA - Multi-Scale Multidisciplinary Modeling of Electronic Materials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Salt Lake City, Utah</a:t>
            </a:r>
          </a:p>
        </p:txBody>
      </p:sp>
      <p:sp>
        <p:nvSpPr>
          <p:cNvPr id="204" name="Oval 203"/>
          <p:cNvSpPr/>
          <p:nvPr/>
        </p:nvSpPr>
        <p:spPr>
          <a:xfrm>
            <a:off x="3547218" y="3056365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06" name="Straight Connector 205"/>
          <p:cNvCxnSpPr>
            <a:stCxn id="204" idx="2"/>
          </p:cNvCxnSpPr>
          <p:nvPr/>
        </p:nvCxnSpPr>
        <p:spPr>
          <a:xfrm flipH="1" flipV="1">
            <a:off x="2313709" y="3038371"/>
            <a:ext cx="1233504" cy="584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5617851" y="1536328"/>
            <a:ext cx="11810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CRA - Cyber Security </a:t>
            </a:r>
          </a:p>
          <a:p>
            <a:pPr algn="ctr"/>
            <a:r>
              <a:rPr lang="en-US" sz="675" b="1" dirty="0">
                <a:solidFill>
                  <a:prstClr val="black"/>
                </a:solidFill>
              </a:rPr>
              <a:t>Research Alliance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Old Main State College, PA</a:t>
            </a:r>
          </a:p>
        </p:txBody>
      </p:sp>
      <p:sp>
        <p:nvSpPr>
          <p:cNvPr id="208" name="Oval 207"/>
          <p:cNvSpPr/>
          <p:nvPr/>
        </p:nvSpPr>
        <p:spPr>
          <a:xfrm>
            <a:off x="6154449" y="2956494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0" name="Straight Connector 209"/>
          <p:cNvCxnSpPr>
            <a:stCxn id="208" idx="0"/>
            <a:endCxn id="207" idx="2"/>
          </p:cNvCxnSpPr>
          <p:nvPr/>
        </p:nvCxnSpPr>
        <p:spPr>
          <a:xfrm flipV="1">
            <a:off x="6194894" y="2044159"/>
            <a:ext cx="13487" cy="912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324960" y="5402807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24960" y="5148425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819363" y="3618408"/>
            <a:ext cx="1192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Micro Autonomous Systems and Technology (MAST)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Washington, D.C.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6801608" y="4085539"/>
            <a:ext cx="122206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Robotics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Falls Church, VA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906025" y="4355742"/>
            <a:ext cx="105319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Cognition &amp; </a:t>
            </a:r>
            <a:r>
              <a:rPr lang="en-US" sz="675" b="1" dirty="0" err="1">
                <a:solidFill>
                  <a:prstClr val="black"/>
                </a:solidFill>
              </a:rPr>
              <a:t>Neuroergonomics</a:t>
            </a:r>
            <a:endParaRPr lang="en-US" sz="675" b="1" dirty="0">
              <a:solidFill>
                <a:prstClr val="black"/>
              </a:solidFill>
            </a:endParaRP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Alexandria, VA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100682" y="2386062"/>
            <a:ext cx="116010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Network Sciences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Cambridge, MA</a:t>
            </a: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6636550" y="2486555"/>
            <a:ext cx="450056" cy="216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299033" y="3207061"/>
            <a:ext cx="564358" cy="451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213422" y="3303424"/>
            <a:ext cx="775728" cy="1093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6162526" y="3248430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324960" y="5021234"/>
            <a:ext cx="80890" cy="808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324960" y="4894043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324960" y="5275616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7" name="Oval 136"/>
          <p:cNvSpPr>
            <a:spLocks noChangeArrowheads="1"/>
          </p:cNvSpPr>
          <p:nvPr/>
        </p:nvSpPr>
        <p:spPr bwMode="auto">
          <a:xfrm>
            <a:off x="3894576" y="4089842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4" name="Oval 137"/>
          <p:cNvSpPr>
            <a:spLocks noChangeArrowheads="1"/>
          </p:cNvSpPr>
          <p:nvPr/>
        </p:nvSpPr>
        <p:spPr bwMode="auto">
          <a:xfrm>
            <a:off x="6418137" y="2944836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6" name="Oval 138"/>
          <p:cNvSpPr>
            <a:spLocks noChangeArrowheads="1"/>
          </p:cNvSpPr>
          <p:nvPr/>
        </p:nvSpPr>
        <p:spPr bwMode="auto">
          <a:xfrm>
            <a:off x="4661369" y="4166411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8" name="Oval 139"/>
          <p:cNvSpPr>
            <a:spLocks noChangeArrowheads="1"/>
          </p:cNvSpPr>
          <p:nvPr/>
        </p:nvSpPr>
        <p:spPr bwMode="auto">
          <a:xfrm>
            <a:off x="6098074" y="4402913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9" name="Oval 140"/>
          <p:cNvSpPr>
            <a:spLocks noChangeArrowheads="1"/>
          </p:cNvSpPr>
          <p:nvPr/>
        </p:nvSpPr>
        <p:spPr bwMode="auto">
          <a:xfrm>
            <a:off x="5607266" y="3912593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0" name="Oval 141"/>
          <p:cNvSpPr>
            <a:spLocks noChangeArrowheads="1"/>
          </p:cNvSpPr>
          <p:nvPr/>
        </p:nvSpPr>
        <p:spPr bwMode="auto">
          <a:xfrm>
            <a:off x="5520164" y="3789908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1" name="Oval 143"/>
          <p:cNvSpPr>
            <a:spLocks noChangeArrowheads="1"/>
          </p:cNvSpPr>
          <p:nvPr/>
        </p:nvSpPr>
        <p:spPr bwMode="auto">
          <a:xfrm>
            <a:off x="4525550" y="4376468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2" name="Oval 146"/>
          <p:cNvSpPr>
            <a:spLocks noChangeArrowheads="1"/>
          </p:cNvSpPr>
          <p:nvPr/>
        </p:nvSpPr>
        <p:spPr bwMode="auto">
          <a:xfrm>
            <a:off x="4548551" y="3789830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3" name="Oval 147"/>
          <p:cNvSpPr>
            <a:spLocks noChangeArrowheads="1"/>
          </p:cNvSpPr>
          <p:nvPr/>
        </p:nvSpPr>
        <p:spPr bwMode="auto">
          <a:xfrm>
            <a:off x="6514975" y="2881515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4" name="Oval 156"/>
          <p:cNvSpPr>
            <a:spLocks noChangeArrowheads="1"/>
          </p:cNvSpPr>
          <p:nvPr/>
        </p:nvSpPr>
        <p:spPr bwMode="auto">
          <a:xfrm>
            <a:off x="4760191" y="3250571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5" name="Oval 160"/>
          <p:cNvSpPr>
            <a:spLocks noChangeArrowheads="1"/>
          </p:cNvSpPr>
          <p:nvPr/>
        </p:nvSpPr>
        <p:spPr bwMode="auto">
          <a:xfrm>
            <a:off x="5783257" y="3985128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6" name="Oval 165"/>
          <p:cNvSpPr>
            <a:spLocks noChangeArrowheads="1"/>
          </p:cNvSpPr>
          <p:nvPr/>
        </p:nvSpPr>
        <p:spPr bwMode="auto">
          <a:xfrm>
            <a:off x="5700327" y="2793956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7" name="Oval 166"/>
          <p:cNvSpPr>
            <a:spLocks noChangeArrowheads="1"/>
          </p:cNvSpPr>
          <p:nvPr/>
        </p:nvSpPr>
        <p:spPr bwMode="auto">
          <a:xfrm>
            <a:off x="5587373" y="3385762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8" name="Oval 170"/>
          <p:cNvSpPr>
            <a:spLocks noChangeArrowheads="1"/>
          </p:cNvSpPr>
          <p:nvPr/>
        </p:nvSpPr>
        <p:spPr bwMode="auto">
          <a:xfrm>
            <a:off x="3506152" y="4010951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9" name="Oval 172"/>
          <p:cNvSpPr>
            <a:spLocks noChangeArrowheads="1"/>
          </p:cNvSpPr>
          <p:nvPr/>
        </p:nvSpPr>
        <p:spPr bwMode="auto">
          <a:xfrm>
            <a:off x="4975542" y="3459780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30" name="Oval 173"/>
          <p:cNvSpPr>
            <a:spLocks noChangeArrowheads="1"/>
          </p:cNvSpPr>
          <p:nvPr/>
        </p:nvSpPr>
        <p:spPr bwMode="auto">
          <a:xfrm>
            <a:off x="6072328" y="3617663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32" name="Oval 165"/>
          <p:cNvSpPr>
            <a:spLocks noChangeArrowheads="1"/>
          </p:cNvSpPr>
          <p:nvPr/>
        </p:nvSpPr>
        <p:spPr bwMode="auto">
          <a:xfrm>
            <a:off x="5865865" y="2947670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073559" y="4336508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Oval 166"/>
          <p:cNvSpPr>
            <a:spLocks noChangeArrowheads="1"/>
          </p:cNvSpPr>
          <p:nvPr/>
        </p:nvSpPr>
        <p:spPr bwMode="auto">
          <a:xfrm>
            <a:off x="6338206" y="3344377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6247057" y="3265693"/>
            <a:ext cx="795766" cy="884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6218481" y="3226176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235794" y="3153349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057406" y="4439412"/>
            <a:ext cx="11621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  <a:cs typeface="Arial" panose="020B0604020202020204" pitchFamily="34" charset="0"/>
              </a:rPr>
              <a:t>ICT - Playa Vista, CA</a:t>
            </a:r>
          </a:p>
        </p:txBody>
      </p:sp>
      <p:sp>
        <p:nvSpPr>
          <p:cNvPr id="236" name="Oval 235"/>
          <p:cNvSpPr/>
          <p:nvPr/>
        </p:nvSpPr>
        <p:spPr>
          <a:xfrm>
            <a:off x="6518678" y="2678484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6565741" y="2682370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28169" y="1945214"/>
            <a:ext cx="140880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North East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Under Development</a:t>
            </a:r>
          </a:p>
          <a:p>
            <a:pPr algn="ctr"/>
            <a:r>
              <a:rPr lang="en-US" sz="675" b="1" dirty="0">
                <a:solidFill>
                  <a:prstClr val="black"/>
                </a:solidFill>
              </a:rPr>
              <a:t>ISN - Cambridge, MA</a:t>
            </a:r>
          </a:p>
        </p:txBody>
      </p:sp>
      <p:cxnSp>
        <p:nvCxnSpPr>
          <p:cNvPr id="243" name="Straight Connector 242"/>
          <p:cNvCxnSpPr>
            <a:stCxn id="164" idx="7"/>
          </p:cNvCxnSpPr>
          <p:nvPr/>
        </p:nvCxnSpPr>
        <p:spPr>
          <a:xfrm flipV="1">
            <a:off x="6634779" y="2269108"/>
            <a:ext cx="284553" cy="425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6254359" y="3074961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301734" y="3087742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38" name="Picture 2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6962">
            <a:off x="5607105" y="1867749"/>
            <a:ext cx="1801219" cy="1682357"/>
          </a:xfrm>
          <a:prstGeom prst="rect">
            <a:avLst/>
          </a:prstGeom>
        </p:spPr>
      </p:pic>
      <p:sp>
        <p:nvSpPr>
          <p:cNvPr id="239" name="Oval 238"/>
          <p:cNvSpPr/>
          <p:nvPr/>
        </p:nvSpPr>
        <p:spPr>
          <a:xfrm>
            <a:off x="6561317" y="2674701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915138" y="179754"/>
            <a:ext cx="4493847" cy="5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algn="ctr" eaLnBrk="0" hangingPunct="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b="1" dirty="0">
                <a:latin typeface="Arial" panose="020B0604020202020204" pitchFamily="34" charset="0"/>
              </a:rPr>
              <a:t>Excellence in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Science </a:t>
            </a:r>
            <a:r>
              <a:rPr lang="en-US" altLang="en-US" sz="1800" b="1" dirty="0">
                <a:latin typeface="Arial" panose="020B0604020202020204" pitchFamily="34" charset="0"/>
              </a:rPr>
              <a:t>&amp; Technology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3675" y="3279775"/>
            <a:ext cx="2447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000" b="1" baseline="-25000" dirty="0" smtClean="0"/>
              <a:t>QUESTIONS?</a:t>
            </a:r>
            <a:endParaRPr lang="en-US" altLang="en-US" sz="3000" b="1" baseline="-25000" dirty="0"/>
          </a:p>
        </p:txBody>
      </p:sp>
      <p:pic>
        <p:nvPicPr>
          <p:cNvPr id="48133" name="CIS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302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86000" y="1338263"/>
            <a:ext cx="6858000" cy="45720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prstShdw prst="shdw17" dist="17961" dir="2700000">
              <a:srgbClr val="80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2271713" y="5353050"/>
            <a:ext cx="65309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imageofthemonthApril2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0" b="16573"/>
          <a:stretch>
            <a:fillRect/>
          </a:stretch>
        </p:blipFill>
        <p:spPr bwMode="auto">
          <a:xfrm>
            <a:off x="2268538" y="1322388"/>
            <a:ext cx="6889750" cy="45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11346"/>
            <a:ext cx="399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aju.r.namburu.civ@mail.mil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8021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8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852755"/>
            <a:ext cx="9144000" cy="28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009"/>
            <a:ext cx="9144000" cy="5518265"/>
          </a:xfrm>
          <a:prstGeom prst="rect">
            <a:avLst/>
          </a:prstGeom>
        </p:spPr>
      </p:pic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3340311" y="3483013"/>
            <a:ext cx="2402308" cy="7986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 baseline="0" dirty="0" smtClean="0">
                <a:latin typeface=" Arial"/>
              </a:rPr>
              <a:t>The Nation’s Premier Laboratory for Land Forces.</a:t>
            </a:r>
            <a:endParaRPr lang="en-US" b="1" baseline="0" dirty="0">
              <a:latin typeface=" Arial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858074" y="2973647"/>
            <a:ext cx="1407106" cy="5026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en-US" sz="2800" b="1" baseline="0" dirty="0" smtClean="0">
                <a:latin typeface="Arial Black" pitchFamily="34" charset="0"/>
              </a:rPr>
              <a:t>Vision</a:t>
            </a:r>
            <a:endParaRPr lang="en-US" sz="2800" b="1" baseline="0" dirty="0">
              <a:latin typeface="Arial Black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89" y="2305829"/>
            <a:ext cx="1220623" cy="12011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0" y="2700439"/>
            <a:ext cx="1220623" cy="12011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63" y="2579347"/>
            <a:ext cx="1220623" cy="12011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84" y="4329908"/>
            <a:ext cx="1220623" cy="120117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56" y="4087921"/>
            <a:ext cx="1220623" cy="12011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" y="4272355"/>
            <a:ext cx="1220623" cy="12011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77" y="4015765"/>
            <a:ext cx="1220623" cy="120117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42" y="2095469"/>
            <a:ext cx="1230097" cy="1210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55292"/>
            <a:ext cx="9144000" cy="5129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Army Research Laboratory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875157" y="6017252"/>
            <a:ext cx="7144138" cy="4001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today’s Army and the next Army obsolete</a:t>
            </a:r>
            <a:endParaRPr lang="en-US" sz="2000" b="1" i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42" y="5489443"/>
            <a:ext cx="1466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Materials Research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7262" y="5242212"/>
            <a:ext cx="103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Sciences for Maneuver</a:t>
            </a:r>
            <a:endParaRPr lang="en-US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41198" y="5187907"/>
            <a:ext cx="1588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Sciences for Lethality &amp; Protection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16" y="2289756"/>
            <a:ext cx="13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Computational Sciences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751243" y="5537755"/>
            <a:ext cx="1355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Human Sciences</a:t>
            </a:r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937152" y="1854747"/>
            <a:ext cx="1557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Information Sciences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651485" y="2207976"/>
            <a:ext cx="146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Extramural Basic Research</a:t>
            </a:r>
            <a:endParaRPr lang="en-US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70071" y="2069794"/>
            <a:ext cx="1807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Analysis &amp; Assessment</a:t>
            </a:r>
            <a:endParaRPr lang="en-US" sz="1000" b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731871" y="752857"/>
            <a:ext cx="1680258" cy="5232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en-US" sz="2800" b="1" baseline="0" dirty="0" smtClean="0">
                <a:latin typeface="Arial Black" pitchFamily="34" charset="0"/>
              </a:rPr>
              <a:t>Mission</a:t>
            </a:r>
            <a:endParaRPr lang="en-US" sz="2800" b="1" baseline="0" dirty="0">
              <a:latin typeface="Arial Narrow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19325" y="1255871"/>
            <a:ext cx="7305350" cy="6565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lnSpc>
                <a:spcPts val="2200"/>
              </a:lnSpc>
            </a:pPr>
            <a:r>
              <a:rPr lang="en-US" b="1" baseline="0" dirty="0" smtClean="0">
                <a:solidFill>
                  <a:srgbClr val="C00000"/>
                </a:solidFill>
                <a:latin typeface=" Arial"/>
              </a:rPr>
              <a:t>DISCOVER,</a:t>
            </a:r>
            <a:r>
              <a:rPr lang="en-US" b="1" baseline="0" dirty="0" smtClean="0">
                <a:latin typeface=" Arial"/>
              </a:rPr>
              <a:t> </a:t>
            </a:r>
            <a:r>
              <a:rPr lang="en-US" b="1" baseline="0" dirty="0" smtClean="0">
                <a:solidFill>
                  <a:srgbClr val="0070C0"/>
                </a:solidFill>
                <a:latin typeface=" Arial"/>
              </a:rPr>
              <a:t>INNOVATE,</a:t>
            </a:r>
            <a:r>
              <a:rPr lang="en-US" b="1" baseline="0" dirty="0" smtClean="0">
                <a:latin typeface=" Arial"/>
              </a:rPr>
              <a:t> and </a:t>
            </a:r>
            <a:r>
              <a:rPr lang="en-US" b="1" baseline="0" dirty="0" smtClean="0">
                <a:solidFill>
                  <a:srgbClr val="00B050"/>
                </a:solidFill>
                <a:latin typeface=" Arial"/>
              </a:rPr>
              <a:t>TRANSITION</a:t>
            </a:r>
            <a:r>
              <a:rPr lang="en-US" b="1" dirty="0" smtClean="0">
                <a:solidFill>
                  <a:srgbClr val="00B050"/>
                </a:solidFill>
                <a:latin typeface=" Arial"/>
              </a:rPr>
              <a:t> </a:t>
            </a:r>
            <a:r>
              <a:rPr lang="en-US" b="1" baseline="0" dirty="0" smtClean="0">
                <a:latin typeface=" Arial"/>
              </a:rPr>
              <a:t>Science and Technology to ensure dominant strategic land power</a:t>
            </a:r>
            <a:endParaRPr lang="en-US" b="1" baseline="0" dirty="0">
              <a:latin typeface=" 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2376" y="1139666"/>
            <a:ext cx="4879249" cy="143413"/>
            <a:chOff x="2120963" y="1139666"/>
            <a:chExt cx="4879249" cy="143413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192670" y="1211372"/>
              <a:ext cx="4725747" cy="0"/>
            </a:xfrm>
            <a:prstGeom prst="line">
              <a:avLst/>
            </a:prstGeom>
            <a:noFill/>
            <a:ln w="28575" cap="sq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lIns="91435" tIns="45718" rIns="91435" bIns="45718"/>
            <a:lstStyle/>
            <a:p>
              <a:endParaRPr lang="en-US" baseline="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856799" y="1139666"/>
              <a:ext cx="143413" cy="1434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20963" y="1139666"/>
              <a:ext cx="143413" cy="1434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790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2554774" y="1978408"/>
            <a:ext cx="4370564" cy="2852029"/>
            <a:chOff x="1292933" y="1067054"/>
            <a:chExt cx="6642856" cy="433482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1924" y="1137819"/>
              <a:ext cx="6593865" cy="4264057"/>
              <a:chOff x="252" y="471"/>
              <a:chExt cx="4236" cy="2622"/>
            </a:xfrm>
            <a:solidFill>
              <a:schemeClr val="tx1"/>
            </a:solidFill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450" y="471"/>
                <a:ext cx="540" cy="396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0" y="39"/>
                  </a:cxn>
                  <a:cxn ang="0">
                    <a:pos x="1" y="37"/>
                  </a:cxn>
                  <a:cxn ang="0">
                    <a:pos x="1" y="35"/>
                  </a:cxn>
                  <a:cxn ang="0">
                    <a:pos x="1" y="34"/>
                  </a:cxn>
                  <a:cxn ang="0">
                    <a:pos x="2" y="36"/>
                  </a:cxn>
                  <a:cxn ang="0">
                    <a:pos x="2" y="37"/>
                  </a:cxn>
                  <a:cxn ang="0">
                    <a:pos x="3" y="36"/>
                  </a:cxn>
                  <a:cxn ang="0">
                    <a:pos x="3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4" y="30"/>
                  </a:cxn>
                  <a:cxn ang="0">
                    <a:pos x="6" y="29"/>
                  </a:cxn>
                  <a:cxn ang="0">
                    <a:pos x="4" y="28"/>
                  </a:cxn>
                  <a:cxn ang="0">
                    <a:pos x="3" y="28"/>
                  </a:cxn>
                  <a:cxn ang="0">
                    <a:pos x="3" y="25"/>
                  </a:cxn>
                  <a:cxn ang="0">
                    <a:pos x="3" y="22"/>
                  </a:cxn>
                  <a:cxn ang="0">
                    <a:pos x="3" y="16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12" y="9"/>
                  </a:cxn>
                  <a:cxn ang="0">
                    <a:pos x="19" y="12"/>
                  </a:cxn>
                  <a:cxn ang="0">
                    <a:pos x="23" y="14"/>
                  </a:cxn>
                  <a:cxn ang="0">
                    <a:pos x="24" y="15"/>
                  </a:cxn>
                  <a:cxn ang="0">
                    <a:pos x="24" y="20"/>
                  </a:cxn>
                  <a:cxn ang="0">
                    <a:pos x="22" y="23"/>
                  </a:cxn>
                  <a:cxn ang="0">
                    <a:pos x="23" y="25"/>
                  </a:cxn>
                  <a:cxn ang="0">
                    <a:pos x="22" y="27"/>
                  </a:cxn>
                  <a:cxn ang="0">
                    <a:pos x="23" y="28"/>
                  </a:cxn>
                  <a:cxn ang="0">
                    <a:pos x="25" y="23"/>
                  </a:cxn>
                  <a:cxn ang="0">
                    <a:pos x="27" y="21"/>
                  </a:cxn>
                  <a:cxn ang="0">
                    <a:pos x="29" y="18"/>
                  </a:cxn>
                  <a:cxn ang="0">
                    <a:pos x="27" y="10"/>
                  </a:cxn>
                  <a:cxn ang="0">
                    <a:pos x="27" y="9"/>
                  </a:cxn>
                  <a:cxn ang="0">
                    <a:pos x="29" y="7"/>
                  </a:cxn>
                  <a:cxn ang="0">
                    <a:pos x="27" y="4"/>
                  </a:cxn>
                  <a:cxn ang="0">
                    <a:pos x="27" y="0"/>
                  </a:cxn>
                  <a:cxn ang="0">
                    <a:pos x="62" y="9"/>
                  </a:cxn>
                  <a:cxn ang="0">
                    <a:pos x="90" y="15"/>
                  </a:cxn>
                  <a:cxn ang="0">
                    <a:pos x="81" y="59"/>
                  </a:cxn>
                  <a:cxn ang="0">
                    <a:pos x="80" y="60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80" y="64"/>
                  </a:cxn>
                  <a:cxn ang="0">
                    <a:pos x="80" y="66"/>
                  </a:cxn>
                  <a:cxn ang="0">
                    <a:pos x="55" y="61"/>
                  </a:cxn>
                  <a:cxn ang="0">
                    <a:pos x="52" y="60"/>
                  </a:cxn>
                  <a:cxn ang="0">
                    <a:pos x="50" y="60"/>
                  </a:cxn>
                  <a:cxn ang="0">
                    <a:pos x="47" y="60"/>
                  </a:cxn>
                  <a:cxn ang="0">
                    <a:pos x="44" y="60"/>
                  </a:cxn>
                  <a:cxn ang="0">
                    <a:pos x="41" y="61"/>
                  </a:cxn>
                  <a:cxn ang="0">
                    <a:pos x="37" y="60"/>
                  </a:cxn>
                  <a:cxn ang="0">
                    <a:pos x="30" y="60"/>
                  </a:cxn>
                  <a:cxn ang="0">
                    <a:pos x="25" y="57"/>
                  </a:cxn>
                  <a:cxn ang="0">
                    <a:pos x="20" y="57"/>
                  </a:cxn>
                  <a:cxn ang="0">
                    <a:pos x="12" y="55"/>
                  </a:cxn>
                  <a:cxn ang="0">
                    <a:pos x="12" y="50"/>
                  </a:cxn>
                  <a:cxn ang="0">
                    <a:pos x="11" y="46"/>
                  </a:cxn>
                  <a:cxn ang="0">
                    <a:pos x="7" y="44"/>
                  </a:cxn>
                  <a:cxn ang="0">
                    <a:pos x="6" y="42"/>
                  </a:cxn>
                </a:cxnLst>
                <a:rect l="0" t="0" r="r" b="b"/>
                <a:pathLst>
                  <a:path w="90" h="66">
                    <a:moveTo>
                      <a:pt x="3" y="41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9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8" y="14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45" y="5"/>
                    </a:lnTo>
                    <a:lnTo>
                      <a:pt x="6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81" y="58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57" y="60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5" y="59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5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5" y="57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2" y="50"/>
                    </a:lnTo>
                    <a:lnTo>
                      <a:pt x="12" y="49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3" y="4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306" y="716"/>
                <a:ext cx="648" cy="547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3"/>
                  </a:cxn>
                  <a:cxn ang="0">
                    <a:pos x="1" y="58"/>
                  </a:cxn>
                  <a:cxn ang="0">
                    <a:pos x="2" y="52"/>
                  </a:cxn>
                  <a:cxn ang="0">
                    <a:pos x="3" y="50"/>
                  </a:cxn>
                  <a:cxn ang="0">
                    <a:pos x="5" y="48"/>
                  </a:cxn>
                  <a:cxn ang="0">
                    <a:pos x="6" y="45"/>
                  </a:cxn>
                  <a:cxn ang="0">
                    <a:pos x="10" y="38"/>
                  </a:cxn>
                  <a:cxn ang="0">
                    <a:pos x="16" y="23"/>
                  </a:cxn>
                  <a:cxn ang="0">
                    <a:pos x="20" y="13"/>
                  </a:cxn>
                  <a:cxn ang="0">
                    <a:pos x="24" y="4"/>
                  </a:cxn>
                  <a:cxn ang="0">
                    <a:pos x="24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1" y="3"/>
                  </a:cxn>
                  <a:cxn ang="0">
                    <a:pos x="35" y="5"/>
                  </a:cxn>
                  <a:cxn ang="0">
                    <a:pos x="36" y="9"/>
                  </a:cxn>
                  <a:cxn ang="0">
                    <a:pos x="36" y="14"/>
                  </a:cxn>
                  <a:cxn ang="0">
                    <a:pos x="44" y="16"/>
                  </a:cxn>
                  <a:cxn ang="0">
                    <a:pos x="49" y="16"/>
                  </a:cxn>
                  <a:cxn ang="0">
                    <a:pos x="54" y="19"/>
                  </a:cxn>
                  <a:cxn ang="0">
                    <a:pos x="61" y="19"/>
                  </a:cxn>
                  <a:cxn ang="0">
                    <a:pos x="65" y="20"/>
                  </a:cxn>
                  <a:cxn ang="0">
                    <a:pos x="68" y="19"/>
                  </a:cxn>
                  <a:cxn ang="0">
                    <a:pos x="71" y="19"/>
                  </a:cxn>
                  <a:cxn ang="0">
                    <a:pos x="74" y="19"/>
                  </a:cxn>
                  <a:cxn ang="0">
                    <a:pos x="76" y="19"/>
                  </a:cxn>
                  <a:cxn ang="0">
                    <a:pos x="79" y="20"/>
                  </a:cxn>
                  <a:cxn ang="0">
                    <a:pos x="104" y="25"/>
                  </a:cxn>
                  <a:cxn ang="0">
                    <a:pos x="106" y="28"/>
                  </a:cxn>
                  <a:cxn ang="0">
                    <a:pos x="108" y="29"/>
                  </a:cxn>
                  <a:cxn ang="0">
                    <a:pos x="103" y="41"/>
                  </a:cxn>
                  <a:cxn ang="0">
                    <a:pos x="101" y="43"/>
                  </a:cxn>
                  <a:cxn ang="0">
                    <a:pos x="98" y="45"/>
                  </a:cxn>
                  <a:cxn ang="0">
                    <a:pos x="95" y="52"/>
                  </a:cxn>
                  <a:cxn ang="0">
                    <a:pos x="97" y="54"/>
                  </a:cxn>
                  <a:cxn ang="0">
                    <a:pos x="97" y="56"/>
                  </a:cxn>
                  <a:cxn ang="0">
                    <a:pos x="97" y="57"/>
                  </a:cxn>
                  <a:cxn ang="0">
                    <a:pos x="95" y="61"/>
                  </a:cxn>
                  <a:cxn ang="0">
                    <a:pos x="52" y="83"/>
                  </a:cxn>
                </a:cxnLst>
                <a:rect l="0" t="0" r="r" b="b"/>
                <a:pathLst>
                  <a:path w="108" h="91">
                    <a:moveTo>
                      <a:pt x="1" y="69"/>
                    </a:moveTo>
                    <a:lnTo>
                      <a:pt x="0" y="68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6" y="45"/>
                    </a:lnTo>
                    <a:lnTo>
                      <a:pt x="9" y="42"/>
                    </a:lnTo>
                    <a:lnTo>
                      <a:pt x="10" y="38"/>
                    </a:lnTo>
                    <a:lnTo>
                      <a:pt x="13" y="33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9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9" y="18"/>
                    </a:lnTo>
                    <a:lnTo>
                      <a:pt x="61" y="19"/>
                    </a:lnTo>
                    <a:lnTo>
                      <a:pt x="62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8" y="20"/>
                    </a:lnTo>
                    <a:lnTo>
                      <a:pt x="79" y="20"/>
                    </a:lnTo>
                    <a:lnTo>
                      <a:pt x="81" y="19"/>
                    </a:lnTo>
                    <a:lnTo>
                      <a:pt x="104" y="25"/>
                    </a:lnTo>
                    <a:lnTo>
                      <a:pt x="105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1"/>
                    </a:lnTo>
                    <a:lnTo>
                      <a:pt x="103" y="41"/>
                    </a:lnTo>
                    <a:lnTo>
                      <a:pt x="102" y="42"/>
                    </a:lnTo>
                    <a:lnTo>
                      <a:pt x="101" y="43"/>
                    </a:lnTo>
                    <a:lnTo>
                      <a:pt x="100" y="44"/>
                    </a:lnTo>
                    <a:lnTo>
                      <a:pt x="98" y="45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7" y="54"/>
                    </a:lnTo>
                    <a:lnTo>
                      <a:pt x="98" y="55"/>
                    </a:lnTo>
                    <a:lnTo>
                      <a:pt x="97" y="56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7" y="59"/>
                    </a:lnTo>
                    <a:lnTo>
                      <a:pt x="95" y="61"/>
                    </a:lnTo>
                    <a:lnTo>
                      <a:pt x="88" y="91"/>
                    </a:lnTo>
                    <a:lnTo>
                      <a:pt x="52" y="83"/>
                    </a:lnTo>
                    <a:lnTo>
                      <a:pt x="1" y="6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52" y="1132"/>
                <a:ext cx="648" cy="1109"/>
              </a:xfrm>
              <a:custGeom>
                <a:avLst/>
                <a:gdLst/>
                <a:ahLst/>
                <a:cxnLst>
                  <a:cxn ang="0">
                    <a:pos x="61" y="180"/>
                  </a:cxn>
                  <a:cxn ang="0">
                    <a:pos x="61" y="178"/>
                  </a:cxn>
                  <a:cxn ang="0">
                    <a:pos x="60" y="176"/>
                  </a:cxn>
                  <a:cxn ang="0">
                    <a:pos x="57" y="164"/>
                  </a:cxn>
                  <a:cxn ang="0">
                    <a:pos x="51" y="157"/>
                  </a:cxn>
                  <a:cxn ang="0">
                    <a:pos x="48" y="154"/>
                  </a:cxn>
                  <a:cxn ang="0">
                    <a:pos x="47" y="151"/>
                  </a:cxn>
                  <a:cxn ang="0">
                    <a:pos x="39" y="147"/>
                  </a:cxn>
                  <a:cxn ang="0">
                    <a:pos x="33" y="141"/>
                  </a:cxn>
                  <a:cxn ang="0">
                    <a:pos x="22" y="137"/>
                  </a:cxn>
                  <a:cxn ang="0">
                    <a:pos x="22" y="133"/>
                  </a:cxn>
                  <a:cxn ang="0">
                    <a:pos x="23" y="127"/>
                  </a:cxn>
                  <a:cxn ang="0">
                    <a:pos x="21" y="122"/>
                  </a:cxn>
                  <a:cxn ang="0">
                    <a:pos x="22" y="120"/>
                  </a:cxn>
                  <a:cxn ang="0">
                    <a:pos x="16" y="109"/>
                  </a:cxn>
                  <a:cxn ang="0">
                    <a:pos x="12" y="102"/>
                  </a:cxn>
                  <a:cxn ang="0">
                    <a:pos x="14" y="97"/>
                  </a:cxn>
                  <a:cxn ang="0">
                    <a:pos x="14" y="91"/>
                  </a:cxn>
                  <a:cxn ang="0">
                    <a:pos x="9" y="86"/>
                  </a:cxn>
                  <a:cxn ang="0">
                    <a:pos x="9" y="78"/>
                  </a:cxn>
                  <a:cxn ang="0">
                    <a:pos x="11" y="75"/>
                  </a:cxn>
                  <a:cxn ang="0">
                    <a:pos x="12" y="79"/>
                  </a:cxn>
                  <a:cxn ang="0">
                    <a:pos x="15" y="78"/>
                  </a:cxn>
                  <a:cxn ang="0">
                    <a:pos x="14" y="71"/>
                  </a:cxn>
                  <a:cxn ang="0">
                    <a:pos x="12" y="73"/>
                  </a:cxn>
                  <a:cxn ang="0">
                    <a:pos x="7" y="70"/>
                  </a:cxn>
                  <a:cxn ang="0">
                    <a:pos x="6" y="68"/>
                  </a:cxn>
                  <a:cxn ang="0">
                    <a:pos x="3" y="56"/>
                  </a:cxn>
                  <a:cxn ang="0">
                    <a:pos x="1" y="48"/>
                  </a:cxn>
                  <a:cxn ang="0">
                    <a:pos x="3" y="41"/>
                  </a:cxn>
                  <a:cxn ang="0">
                    <a:pos x="2" y="33"/>
                  </a:cxn>
                  <a:cxn ang="0">
                    <a:pos x="0" y="30"/>
                  </a:cxn>
                  <a:cxn ang="0">
                    <a:pos x="0" y="26"/>
                  </a:cxn>
                  <a:cxn ang="0">
                    <a:pos x="6" y="16"/>
                  </a:cxn>
                  <a:cxn ang="0">
                    <a:pos x="8" y="12"/>
                  </a:cxn>
                  <a:cxn ang="0">
                    <a:pos x="8" y="3"/>
                  </a:cxn>
                  <a:cxn ang="0">
                    <a:pos x="61" y="14"/>
                  </a:cxn>
                  <a:cxn ang="0">
                    <a:pos x="104" y="149"/>
                  </a:cxn>
                  <a:cxn ang="0">
                    <a:pos x="105" y="152"/>
                  </a:cxn>
                  <a:cxn ang="0">
                    <a:pos x="106" y="157"/>
                  </a:cxn>
                  <a:cxn ang="0">
                    <a:pos x="108" y="161"/>
                  </a:cxn>
                  <a:cxn ang="0">
                    <a:pos x="105" y="162"/>
                  </a:cxn>
                  <a:cxn ang="0">
                    <a:pos x="101" y="169"/>
                  </a:cxn>
                  <a:cxn ang="0">
                    <a:pos x="96" y="174"/>
                  </a:cxn>
                  <a:cxn ang="0">
                    <a:pos x="96" y="178"/>
                  </a:cxn>
                  <a:cxn ang="0">
                    <a:pos x="99" y="182"/>
                  </a:cxn>
                  <a:cxn ang="0">
                    <a:pos x="97" y="185"/>
                  </a:cxn>
                </a:cxnLst>
                <a:rect l="0" t="0" r="r" b="b"/>
                <a:pathLst>
                  <a:path w="108" h="185">
                    <a:moveTo>
                      <a:pt x="94" y="184"/>
                    </a:moveTo>
                    <a:lnTo>
                      <a:pt x="61" y="181"/>
                    </a:lnTo>
                    <a:lnTo>
                      <a:pt x="61" y="180"/>
                    </a:lnTo>
                    <a:lnTo>
                      <a:pt x="60" y="179"/>
                    </a:lnTo>
                    <a:lnTo>
                      <a:pt x="61" y="178"/>
                    </a:lnTo>
                    <a:lnTo>
                      <a:pt x="61" y="178"/>
                    </a:lnTo>
                    <a:lnTo>
                      <a:pt x="61" y="177"/>
                    </a:lnTo>
                    <a:lnTo>
                      <a:pt x="60" y="177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70"/>
                    </a:lnTo>
                    <a:lnTo>
                      <a:pt x="57" y="164"/>
                    </a:lnTo>
                    <a:lnTo>
                      <a:pt x="55" y="162"/>
                    </a:lnTo>
                    <a:lnTo>
                      <a:pt x="54" y="160"/>
                    </a:lnTo>
                    <a:lnTo>
                      <a:pt x="51" y="157"/>
                    </a:lnTo>
                    <a:lnTo>
                      <a:pt x="49" y="157"/>
                    </a:lnTo>
                    <a:lnTo>
                      <a:pt x="47" y="155"/>
                    </a:lnTo>
                    <a:lnTo>
                      <a:pt x="48" y="154"/>
                    </a:lnTo>
                    <a:lnTo>
                      <a:pt x="48" y="153"/>
                    </a:lnTo>
                    <a:lnTo>
                      <a:pt x="48" y="152"/>
                    </a:lnTo>
                    <a:lnTo>
                      <a:pt x="47" y="151"/>
                    </a:lnTo>
                    <a:lnTo>
                      <a:pt x="43" y="150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7" y="144"/>
                    </a:lnTo>
                    <a:lnTo>
                      <a:pt x="35" y="142"/>
                    </a:lnTo>
                    <a:lnTo>
                      <a:pt x="33" y="141"/>
                    </a:lnTo>
                    <a:lnTo>
                      <a:pt x="27" y="138"/>
                    </a:lnTo>
                    <a:lnTo>
                      <a:pt x="25" y="138"/>
                    </a:lnTo>
                    <a:lnTo>
                      <a:pt x="22" y="137"/>
                    </a:lnTo>
                    <a:lnTo>
                      <a:pt x="21" y="135"/>
                    </a:lnTo>
                    <a:lnTo>
                      <a:pt x="21" y="134"/>
                    </a:lnTo>
                    <a:lnTo>
                      <a:pt x="22" y="133"/>
                    </a:lnTo>
                    <a:lnTo>
                      <a:pt x="22" y="130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2" y="125"/>
                    </a:lnTo>
                    <a:lnTo>
                      <a:pt x="21" y="124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0" y="119"/>
                    </a:lnTo>
                    <a:lnTo>
                      <a:pt x="16" y="111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5" y="106"/>
                    </a:lnTo>
                    <a:lnTo>
                      <a:pt x="12" y="102"/>
                    </a:lnTo>
                    <a:lnTo>
                      <a:pt x="12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5" y="95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0"/>
                    </a:lnTo>
                    <a:lnTo>
                      <a:pt x="10" y="88"/>
                    </a:lnTo>
                    <a:lnTo>
                      <a:pt x="9" y="86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9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5" y="78"/>
                    </a:lnTo>
                    <a:lnTo>
                      <a:pt x="14" y="75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5" y="70"/>
                    </a:lnTo>
                    <a:lnTo>
                      <a:pt x="6" y="68"/>
                    </a:lnTo>
                    <a:lnTo>
                      <a:pt x="6" y="62"/>
                    </a:lnTo>
                    <a:lnTo>
                      <a:pt x="4" y="59"/>
                    </a:lnTo>
                    <a:lnTo>
                      <a:pt x="3" y="56"/>
                    </a:lnTo>
                    <a:lnTo>
                      <a:pt x="1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61" y="14"/>
                    </a:lnTo>
                    <a:lnTo>
                      <a:pt x="48" y="64"/>
                    </a:lnTo>
                    <a:lnTo>
                      <a:pt x="104" y="146"/>
                    </a:lnTo>
                    <a:lnTo>
                      <a:pt x="104" y="149"/>
                    </a:lnTo>
                    <a:lnTo>
                      <a:pt x="104" y="150"/>
                    </a:lnTo>
                    <a:lnTo>
                      <a:pt x="104" y="150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5"/>
                    </a:lnTo>
                    <a:lnTo>
                      <a:pt x="106" y="157"/>
                    </a:lnTo>
                    <a:lnTo>
                      <a:pt x="107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102" y="165"/>
                    </a:lnTo>
                    <a:lnTo>
                      <a:pt x="101" y="169"/>
                    </a:lnTo>
                    <a:lnTo>
                      <a:pt x="98" y="173"/>
                    </a:lnTo>
                    <a:lnTo>
                      <a:pt x="97" y="173"/>
                    </a:lnTo>
                    <a:lnTo>
                      <a:pt x="96" y="174"/>
                    </a:lnTo>
                    <a:lnTo>
                      <a:pt x="97" y="175"/>
                    </a:lnTo>
                    <a:lnTo>
                      <a:pt x="97" y="176"/>
                    </a:lnTo>
                    <a:lnTo>
                      <a:pt x="96" y="178"/>
                    </a:lnTo>
                    <a:lnTo>
                      <a:pt x="96" y="179"/>
                    </a:lnTo>
                    <a:lnTo>
                      <a:pt x="98" y="181"/>
                    </a:lnTo>
                    <a:lnTo>
                      <a:pt x="99" y="182"/>
                    </a:lnTo>
                    <a:lnTo>
                      <a:pt x="98" y="182"/>
                    </a:lnTo>
                    <a:lnTo>
                      <a:pt x="98" y="183"/>
                    </a:lnTo>
                    <a:lnTo>
                      <a:pt x="97" y="185"/>
                    </a:lnTo>
                    <a:lnTo>
                      <a:pt x="96" y="184"/>
                    </a:lnTo>
                    <a:lnTo>
                      <a:pt x="94" y="18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834" y="561"/>
                <a:ext cx="486" cy="782"/>
              </a:xfrm>
              <a:custGeom>
                <a:avLst/>
                <a:gdLst/>
                <a:ahLst/>
                <a:cxnLst>
                  <a:cxn ang="0">
                    <a:pos x="7" y="87"/>
                  </a:cxn>
                  <a:cxn ang="0">
                    <a:pos x="9" y="83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7" y="78"/>
                  </a:cxn>
                  <a:cxn ang="0">
                    <a:pos x="10" y="71"/>
                  </a:cxn>
                  <a:cxn ang="0">
                    <a:pos x="13" y="69"/>
                  </a:cxn>
                  <a:cxn ang="0">
                    <a:pos x="15" y="67"/>
                  </a:cxn>
                  <a:cxn ang="0">
                    <a:pos x="20" y="55"/>
                  </a:cxn>
                  <a:cxn ang="0">
                    <a:pos x="18" y="54"/>
                  </a:cxn>
                  <a:cxn ang="0">
                    <a:pos x="16" y="51"/>
                  </a:cxn>
                  <a:cxn ang="0">
                    <a:pos x="17" y="48"/>
                  </a:cxn>
                  <a:cxn ang="0">
                    <a:pos x="16" y="45"/>
                  </a:cxn>
                  <a:cxn ang="0">
                    <a:pos x="17" y="43"/>
                  </a:cxn>
                  <a:cxn ang="0">
                    <a:pos x="26" y="0"/>
                  </a:cxn>
                  <a:cxn ang="0">
                    <a:pos x="34" y="20"/>
                  </a:cxn>
                  <a:cxn ang="0">
                    <a:pos x="36" y="27"/>
                  </a:cxn>
                  <a:cxn ang="0">
                    <a:pos x="35" y="29"/>
                  </a:cxn>
                  <a:cxn ang="0">
                    <a:pos x="37" y="32"/>
                  </a:cxn>
                  <a:cxn ang="0">
                    <a:pos x="42" y="39"/>
                  </a:cxn>
                  <a:cxn ang="0">
                    <a:pos x="44" y="44"/>
                  </a:cxn>
                  <a:cxn ang="0">
                    <a:pos x="46" y="45"/>
                  </a:cxn>
                  <a:cxn ang="0">
                    <a:pos x="49" y="47"/>
                  </a:cxn>
                  <a:cxn ang="0">
                    <a:pos x="46" y="53"/>
                  </a:cxn>
                  <a:cxn ang="0">
                    <a:pos x="45" y="56"/>
                  </a:cxn>
                  <a:cxn ang="0">
                    <a:pos x="45" y="58"/>
                  </a:cxn>
                  <a:cxn ang="0">
                    <a:pos x="44" y="61"/>
                  </a:cxn>
                  <a:cxn ang="0">
                    <a:pos x="43" y="63"/>
                  </a:cxn>
                  <a:cxn ang="0">
                    <a:pos x="46" y="65"/>
                  </a:cxn>
                  <a:cxn ang="0">
                    <a:pos x="50" y="62"/>
                  </a:cxn>
                  <a:cxn ang="0">
                    <a:pos x="51" y="64"/>
                  </a:cxn>
                  <a:cxn ang="0">
                    <a:pos x="52" y="65"/>
                  </a:cxn>
                  <a:cxn ang="0">
                    <a:pos x="52" y="70"/>
                  </a:cxn>
                  <a:cxn ang="0">
                    <a:pos x="54" y="74"/>
                  </a:cxn>
                  <a:cxn ang="0">
                    <a:pos x="53" y="77"/>
                  </a:cxn>
                  <a:cxn ang="0">
                    <a:pos x="56" y="79"/>
                  </a:cxn>
                  <a:cxn ang="0">
                    <a:pos x="58" y="82"/>
                  </a:cxn>
                  <a:cxn ang="0">
                    <a:pos x="57" y="85"/>
                  </a:cxn>
                  <a:cxn ang="0">
                    <a:pos x="60" y="88"/>
                  </a:cxn>
                  <a:cxn ang="0">
                    <a:pos x="61" y="85"/>
                  </a:cxn>
                  <a:cxn ang="0">
                    <a:pos x="65" y="87"/>
                  </a:cxn>
                  <a:cxn ang="0">
                    <a:pos x="67" y="85"/>
                  </a:cxn>
                  <a:cxn ang="0">
                    <a:pos x="71" y="86"/>
                  </a:cxn>
                  <a:cxn ang="0">
                    <a:pos x="73" y="87"/>
                  </a:cxn>
                  <a:cxn ang="0">
                    <a:pos x="76" y="85"/>
                  </a:cxn>
                  <a:cxn ang="0">
                    <a:pos x="79" y="86"/>
                  </a:cxn>
                  <a:cxn ang="0">
                    <a:pos x="81" y="89"/>
                  </a:cxn>
                  <a:cxn ang="0">
                    <a:pos x="75" y="131"/>
                  </a:cxn>
                  <a:cxn ang="0">
                    <a:pos x="37" y="125"/>
                  </a:cxn>
                </a:cxnLst>
                <a:rect l="0" t="0" r="r" b="b"/>
                <a:pathLst>
                  <a:path w="81" h="131">
                    <a:moveTo>
                      <a:pt x="0" y="117"/>
                    </a:move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10" y="81"/>
                    </a:lnTo>
                    <a:lnTo>
                      <a:pt x="9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10" y="71"/>
                    </a:lnTo>
                    <a:lnTo>
                      <a:pt x="12" y="70"/>
                    </a:lnTo>
                    <a:lnTo>
                      <a:pt x="13" y="69"/>
                    </a:lnTo>
                    <a:lnTo>
                      <a:pt x="14" y="68"/>
                    </a:lnTo>
                    <a:lnTo>
                      <a:pt x="15" y="6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7" y="52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6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7" y="3"/>
                    </a:lnTo>
                    <a:lnTo>
                      <a:pt x="34" y="20"/>
                    </a:lnTo>
                    <a:lnTo>
                      <a:pt x="36" y="24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6" y="30"/>
                    </a:lnTo>
                    <a:lnTo>
                      <a:pt x="37" y="32"/>
                    </a:lnTo>
                    <a:lnTo>
                      <a:pt x="40" y="35"/>
                    </a:lnTo>
                    <a:lnTo>
                      <a:pt x="42" y="39"/>
                    </a:lnTo>
                    <a:lnTo>
                      <a:pt x="43" y="42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5"/>
                    </a:lnTo>
                    <a:lnTo>
                      <a:pt x="48" y="46"/>
                    </a:lnTo>
                    <a:lnTo>
                      <a:pt x="49" y="47"/>
                    </a:lnTo>
                    <a:lnTo>
                      <a:pt x="46" y="52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3" y="63"/>
                    </a:lnTo>
                    <a:lnTo>
                      <a:pt x="45" y="66"/>
                    </a:lnTo>
                    <a:lnTo>
                      <a:pt x="46" y="65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2" y="67"/>
                    </a:lnTo>
                    <a:lnTo>
                      <a:pt x="52" y="70"/>
                    </a:lnTo>
                    <a:lnTo>
                      <a:pt x="53" y="73"/>
                    </a:lnTo>
                    <a:lnTo>
                      <a:pt x="54" y="74"/>
                    </a:lnTo>
                    <a:lnTo>
                      <a:pt x="54" y="76"/>
                    </a:lnTo>
                    <a:lnTo>
                      <a:pt x="53" y="77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7" y="81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7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1" y="85"/>
                    </a:lnTo>
                    <a:lnTo>
                      <a:pt x="64" y="86"/>
                    </a:lnTo>
                    <a:lnTo>
                      <a:pt x="65" y="87"/>
                    </a:lnTo>
                    <a:lnTo>
                      <a:pt x="66" y="86"/>
                    </a:lnTo>
                    <a:lnTo>
                      <a:pt x="67" y="85"/>
                    </a:lnTo>
                    <a:lnTo>
                      <a:pt x="68" y="86"/>
                    </a:lnTo>
                    <a:lnTo>
                      <a:pt x="71" y="86"/>
                    </a:lnTo>
                    <a:lnTo>
                      <a:pt x="72" y="87"/>
                    </a:lnTo>
                    <a:lnTo>
                      <a:pt x="73" y="87"/>
                    </a:lnTo>
                    <a:lnTo>
                      <a:pt x="76" y="87"/>
                    </a:lnTo>
                    <a:lnTo>
                      <a:pt x="76" y="85"/>
                    </a:lnTo>
                    <a:lnTo>
                      <a:pt x="78" y="84"/>
                    </a:lnTo>
                    <a:lnTo>
                      <a:pt x="79" y="86"/>
                    </a:lnTo>
                    <a:lnTo>
                      <a:pt x="80" y="88"/>
                    </a:lnTo>
                    <a:lnTo>
                      <a:pt x="81" y="89"/>
                    </a:lnTo>
                    <a:lnTo>
                      <a:pt x="81" y="89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37" y="125"/>
                    </a:lnTo>
                    <a:lnTo>
                      <a:pt x="0" y="11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038" y="579"/>
                <a:ext cx="829" cy="528"/>
              </a:xfrm>
              <a:custGeom>
                <a:avLst/>
                <a:gdLst/>
                <a:ahLst/>
                <a:cxnLst>
                  <a:cxn ang="0">
                    <a:pos x="48" y="78"/>
                  </a:cxn>
                  <a:cxn ang="0">
                    <a:pos x="47" y="86"/>
                  </a:cxn>
                  <a:cxn ang="0">
                    <a:pos x="45" y="83"/>
                  </a:cxn>
                  <a:cxn ang="0">
                    <a:pos x="42" y="82"/>
                  </a:cxn>
                  <a:cxn ang="0">
                    <a:pos x="39" y="84"/>
                  </a:cxn>
                  <a:cxn ang="0">
                    <a:pos x="37" y="83"/>
                  </a:cxn>
                  <a:cxn ang="0">
                    <a:pos x="33" y="82"/>
                  </a:cxn>
                  <a:cxn ang="0">
                    <a:pos x="31" y="84"/>
                  </a:cxn>
                  <a:cxn ang="0">
                    <a:pos x="27" y="82"/>
                  </a:cxn>
                  <a:cxn ang="0">
                    <a:pos x="26" y="85"/>
                  </a:cxn>
                  <a:cxn ang="0">
                    <a:pos x="23" y="82"/>
                  </a:cxn>
                  <a:cxn ang="0">
                    <a:pos x="24" y="79"/>
                  </a:cxn>
                  <a:cxn ang="0">
                    <a:pos x="22" y="76"/>
                  </a:cxn>
                  <a:cxn ang="0">
                    <a:pos x="19" y="74"/>
                  </a:cxn>
                  <a:cxn ang="0">
                    <a:pos x="20" y="71"/>
                  </a:cxn>
                  <a:cxn ang="0">
                    <a:pos x="18" y="67"/>
                  </a:cxn>
                  <a:cxn ang="0">
                    <a:pos x="18" y="62"/>
                  </a:cxn>
                  <a:cxn ang="0">
                    <a:pos x="17" y="61"/>
                  </a:cxn>
                  <a:cxn ang="0">
                    <a:pos x="16" y="59"/>
                  </a:cxn>
                  <a:cxn ang="0">
                    <a:pos x="12" y="62"/>
                  </a:cxn>
                  <a:cxn ang="0">
                    <a:pos x="9" y="60"/>
                  </a:cxn>
                  <a:cxn ang="0">
                    <a:pos x="10" y="58"/>
                  </a:cxn>
                  <a:cxn ang="0">
                    <a:pos x="11" y="55"/>
                  </a:cxn>
                  <a:cxn ang="0">
                    <a:pos x="11" y="53"/>
                  </a:cxn>
                  <a:cxn ang="0">
                    <a:pos x="12" y="50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10" y="41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1" y="26"/>
                  </a:cxn>
                  <a:cxn ang="0">
                    <a:pos x="2" y="24"/>
                  </a:cxn>
                  <a:cxn ang="0">
                    <a:pos x="0" y="17"/>
                  </a:cxn>
                  <a:cxn ang="0">
                    <a:pos x="16" y="2"/>
                  </a:cxn>
                  <a:cxn ang="0">
                    <a:pos x="84" y="14"/>
                  </a:cxn>
                  <a:cxn ang="0">
                    <a:pos x="134" y="71"/>
                  </a:cxn>
                </a:cxnLst>
                <a:rect l="0" t="0" r="r" b="b"/>
                <a:pathLst>
                  <a:path w="138" h="88">
                    <a:moveTo>
                      <a:pt x="133" y="88"/>
                    </a:moveTo>
                    <a:lnTo>
                      <a:pt x="48" y="78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6" y="85"/>
                    </a:lnTo>
                    <a:lnTo>
                      <a:pt x="45" y="83"/>
                    </a:lnTo>
                    <a:lnTo>
                      <a:pt x="44" y="81"/>
                    </a:lnTo>
                    <a:lnTo>
                      <a:pt x="42" y="82"/>
                    </a:lnTo>
                    <a:lnTo>
                      <a:pt x="42" y="84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3"/>
                    </a:lnTo>
                    <a:lnTo>
                      <a:pt x="34" y="83"/>
                    </a:lnTo>
                    <a:lnTo>
                      <a:pt x="33" y="82"/>
                    </a:lnTo>
                    <a:lnTo>
                      <a:pt x="32" y="83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7" y="82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4" y="84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2" y="76"/>
                    </a:lnTo>
                    <a:lnTo>
                      <a:pt x="21" y="76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67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1" y="55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9"/>
                    </a:lnTo>
                    <a:lnTo>
                      <a:pt x="15" y="44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49" y="8"/>
                    </a:lnTo>
                    <a:lnTo>
                      <a:pt x="84" y="14"/>
                    </a:lnTo>
                    <a:lnTo>
                      <a:pt x="138" y="20"/>
                    </a:lnTo>
                    <a:lnTo>
                      <a:pt x="134" y="71"/>
                    </a:lnTo>
                    <a:lnTo>
                      <a:pt x="133" y="88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266" y="1047"/>
                <a:ext cx="570" cy="470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92" y="44"/>
                  </a:cxn>
                  <a:cxn ang="0">
                    <a:pos x="95" y="10"/>
                  </a:cxn>
                  <a:cxn ang="0">
                    <a:pos x="10" y="0"/>
                  </a:cxn>
                  <a:cxn ang="0">
                    <a:pos x="9" y="8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25" y="71"/>
                  </a:cxn>
                  <a:cxn ang="0">
                    <a:pos x="89" y="78"/>
                  </a:cxn>
                  <a:cxn ang="0">
                    <a:pos x="89" y="78"/>
                  </a:cxn>
                </a:cxnLst>
                <a:rect l="0" t="0" r="r" b="b"/>
                <a:pathLst>
                  <a:path w="95" h="78">
                    <a:moveTo>
                      <a:pt x="89" y="78"/>
                    </a:moveTo>
                    <a:lnTo>
                      <a:pt x="92" y="44"/>
                    </a:lnTo>
                    <a:lnTo>
                      <a:pt x="95" y="10"/>
                    </a:lnTo>
                    <a:lnTo>
                      <a:pt x="10" y="0"/>
                    </a:lnTo>
                    <a:lnTo>
                      <a:pt x="9" y="8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0" y="67"/>
                    </a:lnTo>
                    <a:lnTo>
                      <a:pt x="25" y="71"/>
                    </a:lnTo>
                    <a:lnTo>
                      <a:pt x="89" y="78"/>
                    </a:lnTo>
                    <a:lnTo>
                      <a:pt x="89" y="78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40" y="1215"/>
                <a:ext cx="516" cy="7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0"/>
                  </a:cxn>
                  <a:cxn ang="0">
                    <a:pos x="56" y="132"/>
                  </a:cxn>
                  <a:cxn ang="0">
                    <a:pos x="56" y="132"/>
                  </a:cxn>
                  <a:cxn ang="0">
                    <a:pos x="56" y="130"/>
                  </a:cxn>
                  <a:cxn ang="0">
                    <a:pos x="57" y="127"/>
                  </a:cxn>
                  <a:cxn ang="0">
                    <a:pos x="57" y="125"/>
                  </a:cxn>
                  <a:cxn ang="0">
                    <a:pos x="58" y="117"/>
                  </a:cxn>
                  <a:cxn ang="0">
                    <a:pos x="57" y="114"/>
                  </a:cxn>
                  <a:cxn ang="0">
                    <a:pos x="58" y="113"/>
                  </a:cxn>
                  <a:cxn ang="0">
                    <a:pos x="60" y="113"/>
                  </a:cxn>
                  <a:cxn ang="0">
                    <a:pos x="62" y="114"/>
                  </a:cxn>
                  <a:cxn ang="0">
                    <a:pos x="63" y="115"/>
                  </a:cxn>
                  <a:cxn ang="0">
                    <a:pos x="63" y="115"/>
                  </a:cxn>
                  <a:cxn ang="0">
                    <a:pos x="64" y="116"/>
                  </a:cxn>
                  <a:cxn ang="0">
                    <a:pos x="66" y="116"/>
                  </a:cxn>
                  <a:cxn ang="0">
                    <a:pos x="68" y="109"/>
                  </a:cxn>
                  <a:cxn ang="0">
                    <a:pos x="70" y="100"/>
                  </a:cxn>
                  <a:cxn ang="0">
                    <a:pos x="86" y="16"/>
                  </a:cxn>
                  <a:cxn ang="0">
                    <a:pos x="49" y="8"/>
                  </a:cxn>
                  <a:cxn ang="0">
                    <a:pos x="13" y="0"/>
                  </a:cxn>
                </a:cxnLst>
                <a:rect l="0" t="0" r="r" b="b"/>
                <a:pathLst>
                  <a:path w="86" h="132">
                    <a:moveTo>
                      <a:pt x="13" y="0"/>
                    </a:moveTo>
                    <a:lnTo>
                      <a:pt x="0" y="50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8" y="117"/>
                    </a:lnTo>
                    <a:lnTo>
                      <a:pt x="57" y="114"/>
                    </a:lnTo>
                    <a:lnTo>
                      <a:pt x="58" y="113"/>
                    </a:lnTo>
                    <a:lnTo>
                      <a:pt x="60" y="113"/>
                    </a:lnTo>
                    <a:lnTo>
                      <a:pt x="62" y="114"/>
                    </a:lnTo>
                    <a:lnTo>
                      <a:pt x="63" y="115"/>
                    </a:lnTo>
                    <a:lnTo>
                      <a:pt x="63" y="115"/>
                    </a:lnTo>
                    <a:lnTo>
                      <a:pt x="64" y="116"/>
                    </a:lnTo>
                    <a:lnTo>
                      <a:pt x="66" y="116"/>
                    </a:lnTo>
                    <a:lnTo>
                      <a:pt x="68" y="109"/>
                    </a:lnTo>
                    <a:lnTo>
                      <a:pt x="70" y="100"/>
                    </a:lnTo>
                    <a:lnTo>
                      <a:pt x="86" y="16"/>
                    </a:lnTo>
                    <a:lnTo>
                      <a:pt x="49" y="8"/>
                    </a:lnTo>
                    <a:lnTo>
                      <a:pt x="13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810" y="1815"/>
                <a:ext cx="550" cy="642"/>
              </a:xfrm>
              <a:custGeom>
                <a:avLst/>
                <a:gdLst/>
                <a:ahLst/>
                <a:cxnLst>
                  <a:cxn ang="0">
                    <a:pos x="78" y="107"/>
                  </a:cxn>
                  <a:cxn ang="0">
                    <a:pos x="92" y="1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3" y="9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8" y="15"/>
                  </a:cxn>
                  <a:cxn ang="0">
                    <a:pos x="18" y="15"/>
                  </a:cxn>
                  <a:cxn ang="0">
                    <a:pos x="17" y="14"/>
                  </a:cxn>
                  <a:cxn ang="0">
                    <a:pos x="15" y="13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3" y="17"/>
                  </a:cxn>
                  <a:cxn ang="0">
                    <a:pos x="12" y="25"/>
                  </a:cxn>
                  <a:cxn ang="0">
                    <a:pos x="12" y="27"/>
                  </a:cxn>
                  <a:cxn ang="0">
                    <a:pos x="11" y="30"/>
                  </a:cxn>
                  <a:cxn ang="0">
                    <a:pos x="11" y="32"/>
                  </a:cxn>
                  <a:cxn ang="0">
                    <a:pos x="11" y="32"/>
                  </a:cxn>
                  <a:cxn ang="0">
                    <a:pos x="11" y="35"/>
                  </a:cxn>
                  <a:cxn ang="0">
                    <a:pos x="11" y="36"/>
                  </a:cxn>
                  <a:cxn ang="0">
                    <a:pos x="11" y="36"/>
                  </a:cxn>
                  <a:cxn ang="0">
                    <a:pos x="12" y="38"/>
                  </a:cxn>
                  <a:cxn ang="0">
                    <a:pos x="12" y="40"/>
                  </a:cxn>
                  <a:cxn ang="0">
                    <a:pos x="12" y="41"/>
                  </a:cxn>
                  <a:cxn ang="0">
                    <a:pos x="13" y="43"/>
                  </a:cxn>
                  <a:cxn ang="0">
                    <a:pos x="14" y="44"/>
                  </a:cxn>
                  <a:cxn ang="0">
                    <a:pos x="15" y="45"/>
                  </a:cxn>
                  <a:cxn ang="0">
                    <a:pos x="15" y="47"/>
                  </a:cxn>
                  <a:cxn ang="0">
                    <a:pos x="15" y="47"/>
                  </a:cxn>
                  <a:cxn ang="0">
                    <a:pos x="14" y="47"/>
                  </a:cxn>
                  <a:cxn ang="0">
                    <a:pos x="12" y="48"/>
                  </a:cxn>
                  <a:cxn ang="0">
                    <a:pos x="10" y="49"/>
                  </a:cxn>
                  <a:cxn ang="0">
                    <a:pos x="9" y="51"/>
                  </a:cxn>
                  <a:cxn ang="0">
                    <a:pos x="8" y="55"/>
                  </a:cxn>
                  <a:cxn ang="0">
                    <a:pos x="5" y="59"/>
                  </a:cxn>
                  <a:cxn ang="0">
                    <a:pos x="4" y="59"/>
                  </a:cxn>
                  <a:cxn ang="0">
                    <a:pos x="3" y="60"/>
                  </a:cxn>
                  <a:cxn ang="0">
                    <a:pos x="4" y="61"/>
                  </a:cxn>
                  <a:cxn ang="0">
                    <a:pos x="4" y="62"/>
                  </a:cxn>
                  <a:cxn ang="0">
                    <a:pos x="3" y="64"/>
                  </a:cxn>
                  <a:cxn ang="0">
                    <a:pos x="3" y="65"/>
                  </a:cxn>
                  <a:cxn ang="0">
                    <a:pos x="5" y="67"/>
                  </a:cxn>
                  <a:cxn ang="0">
                    <a:pos x="6" y="68"/>
                  </a:cxn>
                  <a:cxn ang="0">
                    <a:pos x="5" y="68"/>
                  </a:cxn>
                  <a:cxn ang="0">
                    <a:pos x="5" y="69"/>
                  </a:cxn>
                  <a:cxn ang="0">
                    <a:pos x="4" y="71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0" y="74"/>
                  </a:cxn>
                  <a:cxn ang="0">
                    <a:pos x="49" y="103"/>
                  </a:cxn>
                  <a:cxn ang="0">
                    <a:pos x="78" y="107"/>
                  </a:cxn>
                  <a:cxn ang="0">
                    <a:pos x="78" y="107"/>
                  </a:cxn>
                </a:cxnLst>
                <a:rect l="0" t="0" r="r" b="b"/>
                <a:pathLst>
                  <a:path w="92" h="107">
                    <a:moveTo>
                      <a:pt x="78" y="107"/>
                    </a:moveTo>
                    <a:lnTo>
                      <a:pt x="92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3" y="17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2" y="48"/>
                    </a:lnTo>
                    <a:lnTo>
                      <a:pt x="10" y="49"/>
                    </a:lnTo>
                    <a:lnTo>
                      <a:pt x="9" y="51"/>
                    </a:lnTo>
                    <a:lnTo>
                      <a:pt x="8" y="55"/>
                    </a:lnTo>
                    <a:lnTo>
                      <a:pt x="5" y="59"/>
                    </a:lnTo>
                    <a:lnTo>
                      <a:pt x="4" y="59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4" y="62"/>
                    </a:lnTo>
                    <a:lnTo>
                      <a:pt x="3" y="64"/>
                    </a:lnTo>
                    <a:lnTo>
                      <a:pt x="3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4" y="71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49" y="103"/>
                    </a:lnTo>
                    <a:lnTo>
                      <a:pt x="78" y="107"/>
                    </a:lnTo>
                    <a:lnTo>
                      <a:pt x="78" y="10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362" y="1473"/>
                <a:ext cx="590" cy="469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9" y="0"/>
                  </a:cxn>
                  <a:cxn ang="0">
                    <a:pos x="73" y="7"/>
                  </a:cxn>
                  <a:cxn ang="0">
                    <a:pos x="98" y="9"/>
                  </a:cxn>
                  <a:cxn ang="0">
                    <a:pos x="97" y="26"/>
                  </a:cxn>
                  <a:cxn ang="0">
                    <a:pos x="94" y="78"/>
                  </a:cxn>
                  <a:cxn ang="0">
                    <a:pos x="81" y="77"/>
                  </a:cxn>
                  <a:cxn ang="0">
                    <a:pos x="0" y="68"/>
                  </a:cxn>
                </a:cxnLst>
                <a:rect l="0" t="0" r="r" b="b"/>
                <a:pathLst>
                  <a:path w="98" h="78">
                    <a:moveTo>
                      <a:pt x="0" y="68"/>
                    </a:moveTo>
                    <a:lnTo>
                      <a:pt x="9" y="0"/>
                    </a:lnTo>
                    <a:lnTo>
                      <a:pt x="73" y="7"/>
                    </a:lnTo>
                    <a:lnTo>
                      <a:pt x="98" y="9"/>
                    </a:lnTo>
                    <a:lnTo>
                      <a:pt x="97" y="26"/>
                    </a:lnTo>
                    <a:lnTo>
                      <a:pt x="94" y="78"/>
                    </a:lnTo>
                    <a:lnTo>
                      <a:pt x="81" y="77"/>
                    </a:lnTo>
                    <a:lnTo>
                      <a:pt x="0" y="68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278" y="1881"/>
                <a:ext cx="570" cy="5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13" y="98"/>
                  </a:cxn>
                  <a:cxn ang="0">
                    <a:pos x="14" y="90"/>
                  </a:cxn>
                  <a:cxn ang="0">
                    <a:pos x="37" y="93"/>
                  </a:cxn>
                  <a:cxn ang="0">
                    <a:pos x="37" y="93"/>
                  </a:cxn>
                  <a:cxn ang="0">
                    <a:pos x="36" y="92"/>
                  </a:cxn>
                  <a:cxn ang="0">
                    <a:pos x="37" y="91"/>
                  </a:cxn>
                  <a:cxn ang="0">
                    <a:pos x="37" y="90"/>
                  </a:cxn>
                  <a:cxn ang="0">
                    <a:pos x="36" y="90"/>
                  </a:cxn>
                  <a:cxn ang="0">
                    <a:pos x="37" y="90"/>
                  </a:cxn>
                  <a:cxn ang="0">
                    <a:pos x="88" y="94"/>
                  </a:cxn>
                  <a:cxn ang="0">
                    <a:pos x="94" y="17"/>
                  </a:cxn>
                  <a:cxn ang="0">
                    <a:pos x="95" y="17"/>
                  </a:cxn>
                  <a:cxn ang="0">
                    <a:pos x="95" y="9"/>
                  </a:cxn>
                  <a:cxn ang="0">
                    <a:pos x="14" y="0"/>
                  </a:cxn>
                </a:cxnLst>
                <a:rect l="0" t="0" r="r" b="b"/>
                <a:pathLst>
                  <a:path w="95" h="98">
                    <a:moveTo>
                      <a:pt x="14" y="0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13" y="98"/>
                    </a:lnTo>
                    <a:lnTo>
                      <a:pt x="14" y="90"/>
                    </a:lnTo>
                    <a:lnTo>
                      <a:pt x="37" y="93"/>
                    </a:lnTo>
                    <a:lnTo>
                      <a:pt x="37" y="93"/>
                    </a:lnTo>
                    <a:lnTo>
                      <a:pt x="36" y="92"/>
                    </a:lnTo>
                    <a:lnTo>
                      <a:pt x="37" y="91"/>
                    </a:lnTo>
                    <a:lnTo>
                      <a:pt x="37" y="90"/>
                    </a:lnTo>
                    <a:lnTo>
                      <a:pt x="36" y="90"/>
                    </a:lnTo>
                    <a:lnTo>
                      <a:pt x="37" y="90"/>
                    </a:lnTo>
                    <a:lnTo>
                      <a:pt x="88" y="94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5" y="9"/>
                    </a:lnTo>
                    <a:lnTo>
                      <a:pt x="14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842" y="699"/>
                <a:ext cx="534" cy="33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4" y="0"/>
                  </a:cxn>
                  <a:cxn ang="0">
                    <a:pos x="43" y="2"/>
                  </a:cxn>
                  <a:cxn ang="0">
                    <a:pos x="82" y="3"/>
                  </a:cxn>
                  <a:cxn ang="0">
                    <a:pos x="82" y="5"/>
                  </a:cxn>
                  <a:cxn ang="0">
                    <a:pos x="83" y="9"/>
                  </a:cxn>
                  <a:cxn ang="0">
                    <a:pos x="83" y="10"/>
                  </a:cxn>
                  <a:cxn ang="0">
                    <a:pos x="82" y="13"/>
                  </a:cxn>
                  <a:cxn ang="0">
                    <a:pos x="83" y="18"/>
                  </a:cxn>
                  <a:cxn ang="0">
                    <a:pos x="84" y="23"/>
                  </a:cxn>
                  <a:cxn ang="0">
                    <a:pos x="85" y="25"/>
                  </a:cxn>
                  <a:cxn ang="0">
                    <a:pos x="86" y="30"/>
                  </a:cxn>
                  <a:cxn ang="0">
                    <a:pos x="86" y="38"/>
                  </a:cxn>
                  <a:cxn ang="0">
                    <a:pos x="87" y="40"/>
                  </a:cxn>
                  <a:cxn ang="0">
                    <a:pos x="87" y="43"/>
                  </a:cxn>
                  <a:cxn ang="0">
                    <a:pos x="87" y="44"/>
                  </a:cxn>
                  <a:cxn ang="0">
                    <a:pos x="89" y="50"/>
                  </a:cxn>
                  <a:cxn ang="0">
                    <a:pos x="89" y="53"/>
                  </a:cxn>
                  <a:cxn ang="0">
                    <a:pos x="89" y="55"/>
                  </a:cxn>
                  <a:cxn ang="0">
                    <a:pos x="0" y="51"/>
                  </a:cxn>
                </a:cxnLst>
                <a:rect l="0" t="0" r="r" b="b"/>
                <a:pathLst>
                  <a:path w="89" h="55">
                    <a:moveTo>
                      <a:pt x="0" y="51"/>
                    </a:moveTo>
                    <a:lnTo>
                      <a:pt x="4" y="0"/>
                    </a:lnTo>
                    <a:lnTo>
                      <a:pt x="43" y="2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0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817" y="1005"/>
                <a:ext cx="563" cy="38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3" y="17"/>
                  </a:cxn>
                  <a:cxn ang="0">
                    <a:pos x="4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2" y="7"/>
                  </a:cxn>
                  <a:cxn ang="0">
                    <a:pos x="90" y="10"/>
                  </a:cxn>
                  <a:cxn ang="0">
                    <a:pos x="90" y="11"/>
                  </a:cxn>
                  <a:cxn ang="0">
                    <a:pos x="94" y="15"/>
                  </a:cxn>
                  <a:cxn ang="0">
                    <a:pos x="94" y="46"/>
                  </a:cxn>
                  <a:cxn ang="0">
                    <a:pos x="94" y="46"/>
                  </a:cxn>
                  <a:cxn ang="0">
                    <a:pos x="93" y="46"/>
                  </a:cxn>
                  <a:cxn ang="0">
                    <a:pos x="93" y="48"/>
                  </a:cxn>
                  <a:cxn ang="0">
                    <a:pos x="94" y="49"/>
                  </a:cxn>
                  <a:cxn ang="0">
                    <a:pos x="93" y="50"/>
                  </a:cxn>
                  <a:cxn ang="0">
                    <a:pos x="94" y="51"/>
                  </a:cxn>
                  <a:cxn ang="0">
                    <a:pos x="94" y="54"/>
                  </a:cxn>
                  <a:cxn ang="0">
                    <a:pos x="93" y="54"/>
                  </a:cxn>
                  <a:cxn ang="0">
                    <a:pos x="94" y="56"/>
                  </a:cxn>
                  <a:cxn ang="0">
                    <a:pos x="92" y="59"/>
                  </a:cxn>
                  <a:cxn ang="0">
                    <a:pos x="94" y="62"/>
                  </a:cxn>
                  <a:cxn ang="0">
                    <a:pos x="94" y="64"/>
                  </a:cxn>
                  <a:cxn ang="0">
                    <a:pos x="94" y="64"/>
                  </a:cxn>
                  <a:cxn ang="0">
                    <a:pos x="91" y="62"/>
                  </a:cxn>
                  <a:cxn ang="0">
                    <a:pos x="86" y="59"/>
                  </a:cxn>
                  <a:cxn ang="0">
                    <a:pos x="84" y="58"/>
                  </a:cxn>
                  <a:cxn ang="0">
                    <a:pos x="82" y="58"/>
                  </a:cxn>
                  <a:cxn ang="0">
                    <a:pos x="80" y="60"/>
                  </a:cxn>
                  <a:cxn ang="0">
                    <a:pos x="79" y="60"/>
                  </a:cxn>
                  <a:cxn ang="0">
                    <a:pos x="77" y="60"/>
                  </a:cxn>
                  <a:cxn ang="0">
                    <a:pos x="76" y="57"/>
                  </a:cxn>
                  <a:cxn ang="0">
                    <a:pos x="74" y="57"/>
                  </a:cxn>
                  <a:cxn ang="0">
                    <a:pos x="73" y="57"/>
                  </a:cxn>
                  <a:cxn ang="0">
                    <a:pos x="70" y="57"/>
                  </a:cxn>
                  <a:cxn ang="0">
                    <a:pos x="69" y="54"/>
                  </a:cxn>
                  <a:cxn ang="0">
                    <a:pos x="0" y="51"/>
                  </a:cxn>
                </a:cxnLst>
                <a:rect l="0" t="0" r="r" b="b"/>
                <a:pathLst>
                  <a:path w="94" h="64">
                    <a:moveTo>
                      <a:pt x="0" y="51"/>
                    </a:moveTo>
                    <a:lnTo>
                      <a:pt x="3" y="17"/>
                    </a:lnTo>
                    <a:lnTo>
                      <a:pt x="4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3" y="48"/>
                    </a:lnTo>
                    <a:lnTo>
                      <a:pt x="94" y="49"/>
                    </a:lnTo>
                    <a:lnTo>
                      <a:pt x="93" y="50"/>
                    </a:lnTo>
                    <a:lnTo>
                      <a:pt x="94" y="51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2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9" y="54"/>
                    </a:lnTo>
                    <a:lnTo>
                      <a:pt x="0" y="5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800" y="1311"/>
                <a:ext cx="673" cy="3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0"/>
                  </a:cxn>
                  <a:cxn ang="0">
                    <a:pos x="72" y="3"/>
                  </a:cxn>
                  <a:cxn ang="0">
                    <a:pos x="73" y="6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6"/>
                  </a:cxn>
                  <a:cxn ang="0">
                    <a:pos x="80" y="9"/>
                  </a:cxn>
                  <a:cxn ang="0">
                    <a:pos x="82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7" y="7"/>
                  </a:cxn>
                  <a:cxn ang="0">
                    <a:pos x="89" y="8"/>
                  </a:cxn>
                  <a:cxn ang="0">
                    <a:pos x="94" y="11"/>
                  </a:cxn>
                  <a:cxn ang="0">
                    <a:pos x="97" y="13"/>
                  </a:cxn>
                  <a:cxn ang="0">
                    <a:pos x="97" y="15"/>
                  </a:cxn>
                  <a:cxn ang="0">
                    <a:pos x="99" y="16"/>
                  </a:cxn>
                  <a:cxn ang="0">
                    <a:pos x="99" y="17"/>
                  </a:cxn>
                  <a:cxn ang="0">
                    <a:pos x="98" y="20"/>
                  </a:cxn>
                  <a:cxn ang="0">
                    <a:pos x="99" y="21"/>
                  </a:cxn>
                  <a:cxn ang="0">
                    <a:pos x="100" y="24"/>
                  </a:cxn>
                  <a:cxn ang="0">
                    <a:pos x="102" y="25"/>
                  </a:cxn>
                  <a:cxn ang="0">
                    <a:pos x="101" y="27"/>
                  </a:cxn>
                  <a:cxn ang="0">
                    <a:pos x="102" y="28"/>
                  </a:cxn>
                  <a:cxn ang="0">
                    <a:pos x="103" y="29"/>
                  </a:cxn>
                  <a:cxn ang="0">
                    <a:pos x="104" y="31"/>
                  </a:cxn>
                  <a:cxn ang="0">
                    <a:pos x="103" y="32"/>
                  </a:cxn>
                  <a:cxn ang="0">
                    <a:pos x="103" y="35"/>
                  </a:cxn>
                  <a:cxn ang="0">
                    <a:pos x="105" y="36"/>
                  </a:cxn>
                  <a:cxn ang="0">
                    <a:pos x="105" y="37"/>
                  </a:cxn>
                  <a:cxn ang="0">
                    <a:pos x="104" y="38"/>
                  </a:cxn>
                  <a:cxn ang="0">
                    <a:pos x="105" y="40"/>
                  </a:cxn>
                  <a:cxn ang="0">
                    <a:pos x="106" y="41"/>
                  </a:cxn>
                  <a:cxn ang="0">
                    <a:pos x="105" y="42"/>
                  </a:cxn>
                  <a:cxn ang="0">
                    <a:pos x="106" y="44"/>
                  </a:cxn>
                  <a:cxn ang="0">
                    <a:pos x="106" y="45"/>
                  </a:cxn>
                  <a:cxn ang="0">
                    <a:pos x="107" y="46"/>
                  </a:cxn>
                  <a:cxn ang="0">
                    <a:pos x="108" y="48"/>
                  </a:cxn>
                  <a:cxn ang="0">
                    <a:pos x="109" y="50"/>
                  </a:cxn>
                  <a:cxn ang="0">
                    <a:pos x="111" y="52"/>
                  </a:cxn>
                  <a:cxn ang="0">
                    <a:pos x="112" y="53"/>
                  </a:cxn>
                  <a:cxn ang="0">
                    <a:pos x="111" y="55"/>
                  </a:cxn>
                  <a:cxn ang="0">
                    <a:pos x="111" y="55"/>
                  </a:cxn>
                  <a:cxn ang="0">
                    <a:pos x="24" y="53"/>
                  </a:cxn>
                  <a:cxn ang="0">
                    <a:pos x="25" y="36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112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20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2" y="25"/>
                    </a:lnTo>
                    <a:lnTo>
                      <a:pt x="101" y="27"/>
                    </a:lnTo>
                    <a:lnTo>
                      <a:pt x="102" y="28"/>
                    </a:lnTo>
                    <a:lnTo>
                      <a:pt x="103" y="29"/>
                    </a:lnTo>
                    <a:lnTo>
                      <a:pt x="104" y="31"/>
                    </a:lnTo>
                    <a:lnTo>
                      <a:pt x="103" y="32"/>
                    </a:lnTo>
                    <a:lnTo>
                      <a:pt x="103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2" y="53"/>
                    </a:lnTo>
                    <a:lnTo>
                      <a:pt x="111" y="55"/>
                    </a:lnTo>
                    <a:lnTo>
                      <a:pt x="111" y="55"/>
                    </a:lnTo>
                    <a:lnTo>
                      <a:pt x="24" y="53"/>
                    </a:lnTo>
                    <a:lnTo>
                      <a:pt x="25" y="36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926" y="1629"/>
                <a:ext cx="606" cy="3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0" y="2"/>
                  </a:cxn>
                  <a:cxn ang="0">
                    <a:pos x="96" y="6"/>
                  </a:cxn>
                  <a:cxn ang="0">
                    <a:pos x="94" y="9"/>
                  </a:cxn>
                  <a:cxn ang="0">
                    <a:pos x="94" y="11"/>
                  </a:cxn>
                  <a:cxn ang="0">
                    <a:pos x="95" y="12"/>
                  </a:cxn>
                  <a:cxn ang="0">
                    <a:pos x="96" y="12"/>
                  </a:cxn>
                  <a:cxn ang="0">
                    <a:pos x="97" y="15"/>
                  </a:cxn>
                  <a:cxn ang="0">
                    <a:pos x="98" y="16"/>
                  </a:cxn>
                  <a:cxn ang="0">
                    <a:pos x="100" y="17"/>
                  </a:cxn>
                  <a:cxn ang="0">
                    <a:pos x="100" y="17"/>
                  </a:cxn>
                  <a:cxn ang="0">
                    <a:pos x="101" y="54"/>
                  </a:cxn>
                  <a:cxn ang="0">
                    <a:pos x="0" y="52"/>
                  </a:cxn>
                  <a:cxn ang="0">
                    <a:pos x="3" y="0"/>
                  </a:cxn>
                </a:cxnLst>
                <a:rect l="0" t="0" r="r" b="b"/>
                <a:pathLst>
                  <a:path w="101" h="54">
                    <a:moveTo>
                      <a:pt x="3" y="0"/>
                    </a:moveTo>
                    <a:lnTo>
                      <a:pt x="90" y="2"/>
                    </a:lnTo>
                    <a:lnTo>
                      <a:pt x="96" y="6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5"/>
                    </a:lnTo>
                    <a:lnTo>
                      <a:pt x="98" y="16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1" y="54"/>
                    </a:lnTo>
                    <a:lnTo>
                      <a:pt x="0" y="52"/>
                    </a:lnTo>
                    <a:lnTo>
                      <a:pt x="3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848" y="1935"/>
                <a:ext cx="696" cy="36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0" y="8"/>
                  </a:cxn>
                  <a:cxn ang="0">
                    <a:pos x="39" y="44"/>
                  </a:cxn>
                  <a:cxn ang="0">
                    <a:pos x="42" y="45"/>
                  </a:cxn>
                  <a:cxn ang="0">
                    <a:pos x="44" y="48"/>
                  </a:cxn>
                  <a:cxn ang="0">
                    <a:pos x="48" y="47"/>
                  </a:cxn>
                  <a:cxn ang="0">
                    <a:pos x="50" y="48"/>
                  </a:cxn>
                  <a:cxn ang="0">
                    <a:pos x="51" y="50"/>
                  </a:cxn>
                  <a:cxn ang="0">
                    <a:pos x="55" y="51"/>
                  </a:cxn>
                  <a:cxn ang="0">
                    <a:pos x="57" y="52"/>
                  </a:cxn>
                  <a:cxn ang="0">
                    <a:pos x="59" y="51"/>
                  </a:cxn>
                  <a:cxn ang="0">
                    <a:pos x="61" y="53"/>
                  </a:cxn>
                  <a:cxn ang="0">
                    <a:pos x="65" y="53"/>
                  </a:cxn>
                  <a:cxn ang="0">
                    <a:pos x="67" y="55"/>
                  </a:cxn>
                  <a:cxn ang="0">
                    <a:pos x="68" y="57"/>
                  </a:cxn>
                  <a:cxn ang="0">
                    <a:pos x="71" y="55"/>
                  </a:cxn>
                  <a:cxn ang="0">
                    <a:pos x="75" y="57"/>
                  </a:cxn>
                  <a:cxn ang="0">
                    <a:pos x="77" y="57"/>
                  </a:cxn>
                  <a:cxn ang="0">
                    <a:pos x="79" y="57"/>
                  </a:cxn>
                  <a:cxn ang="0">
                    <a:pos x="79" y="60"/>
                  </a:cxn>
                  <a:cxn ang="0">
                    <a:pos x="80" y="58"/>
                  </a:cxn>
                  <a:cxn ang="0">
                    <a:pos x="82" y="56"/>
                  </a:cxn>
                  <a:cxn ang="0">
                    <a:pos x="83" y="57"/>
                  </a:cxn>
                  <a:cxn ang="0">
                    <a:pos x="85" y="57"/>
                  </a:cxn>
                  <a:cxn ang="0">
                    <a:pos x="87" y="57"/>
                  </a:cxn>
                  <a:cxn ang="0">
                    <a:pos x="87" y="57"/>
                  </a:cxn>
                  <a:cxn ang="0">
                    <a:pos x="90" y="60"/>
                  </a:cxn>
                  <a:cxn ang="0">
                    <a:pos x="93" y="57"/>
                  </a:cxn>
                  <a:cxn ang="0">
                    <a:pos x="99" y="56"/>
                  </a:cxn>
                  <a:cxn ang="0">
                    <a:pos x="101" y="56"/>
                  </a:cxn>
                  <a:cxn ang="0">
                    <a:pos x="106" y="56"/>
                  </a:cxn>
                  <a:cxn ang="0">
                    <a:pos x="113" y="59"/>
                  </a:cxn>
                  <a:cxn ang="0">
                    <a:pos x="115" y="60"/>
                  </a:cxn>
                  <a:cxn ang="0">
                    <a:pos x="116" y="30"/>
                  </a:cxn>
                  <a:cxn ang="0">
                    <a:pos x="114" y="3"/>
                  </a:cxn>
                </a:cxnLst>
                <a:rect l="0" t="0" r="r" b="b"/>
                <a:pathLst>
                  <a:path w="116" h="60">
                    <a:moveTo>
                      <a:pt x="114" y="3"/>
                    </a:moveTo>
                    <a:lnTo>
                      <a:pt x="13" y="1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0" y="11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5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7"/>
                    </a:lnTo>
                    <a:lnTo>
                      <a:pt x="86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7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0"/>
                    </a:lnTo>
                    <a:lnTo>
                      <a:pt x="114" y="12"/>
                    </a:lnTo>
                    <a:lnTo>
                      <a:pt x="114" y="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493" y="1983"/>
                <a:ext cx="1140" cy="1110"/>
              </a:xfrm>
              <a:custGeom>
                <a:avLst/>
                <a:gdLst/>
                <a:ahLst/>
                <a:cxnLst>
                  <a:cxn ang="0">
                    <a:pos x="172" y="51"/>
                  </a:cxn>
                  <a:cxn ang="0">
                    <a:pos x="160" y="48"/>
                  </a:cxn>
                  <a:cxn ang="0">
                    <a:pos x="152" y="49"/>
                  </a:cxn>
                  <a:cxn ang="0">
                    <a:pos x="146" y="49"/>
                  </a:cxn>
                  <a:cxn ang="0">
                    <a:pos x="144" y="49"/>
                  </a:cxn>
                  <a:cxn ang="0">
                    <a:pos x="141" y="48"/>
                  </a:cxn>
                  <a:cxn ang="0">
                    <a:pos x="138" y="52"/>
                  </a:cxn>
                  <a:cxn ang="0">
                    <a:pos x="136" y="49"/>
                  </a:cxn>
                  <a:cxn ang="0">
                    <a:pos x="130" y="47"/>
                  </a:cxn>
                  <a:cxn ang="0">
                    <a:pos x="126" y="47"/>
                  </a:cxn>
                  <a:cxn ang="0">
                    <a:pos x="120" y="45"/>
                  </a:cxn>
                  <a:cxn ang="0">
                    <a:pos x="116" y="44"/>
                  </a:cxn>
                  <a:cxn ang="0">
                    <a:pos x="110" y="42"/>
                  </a:cxn>
                  <a:cxn ang="0">
                    <a:pos x="107" y="39"/>
                  </a:cxn>
                  <a:cxn ang="0">
                    <a:pos x="101" y="37"/>
                  </a:cxn>
                  <a:cxn ang="0">
                    <a:pos x="59" y="0"/>
                  </a:cxn>
                  <a:cxn ang="0">
                    <a:pos x="0" y="73"/>
                  </a:cxn>
                  <a:cxn ang="0">
                    <a:pos x="1" y="76"/>
                  </a:cxn>
                  <a:cxn ang="0">
                    <a:pos x="6" y="82"/>
                  </a:cxn>
                  <a:cxn ang="0">
                    <a:pos x="23" y="100"/>
                  </a:cxn>
                  <a:cxn ang="0">
                    <a:pos x="26" y="106"/>
                  </a:cxn>
                  <a:cxn ang="0">
                    <a:pos x="38" y="124"/>
                  </a:cxn>
                  <a:cxn ang="0">
                    <a:pos x="50" y="126"/>
                  </a:cxn>
                  <a:cxn ang="0">
                    <a:pos x="56" y="115"/>
                  </a:cxn>
                  <a:cxn ang="0">
                    <a:pos x="60" y="114"/>
                  </a:cxn>
                  <a:cxn ang="0">
                    <a:pos x="68" y="117"/>
                  </a:cxn>
                  <a:cxn ang="0">
                    <a:pos x="75" y="120"/>
                  </a:cxn>
                  <a:cxn ang="0">
                    <a:pos x="78" y="122"/>
                  </a:cxn>
                  <a:cxn ang="0">
                    <a:pos x="84" y="130"/>
                  </a:cxn>
                  <a:cxn ang="0">
                    <a:pos x="95" y="150"/>
                  </a:cxn>
                  <a:cxn ang="0">
                    <a:pos x="101" y="157"/>
                  </a:cxn>
                  <a:cxn ang="0">
                    <a:pos x="103" y="167"/>
                  </a:cxn>
                  <a:cxn ang="0">
                    <a:pos x="112" y="177"/>
                  </a:cxn>
                  <a:cxn ang="0">
                    <a:pos x="127" y="182"/>
                  </a:cxn>
                  <a:cxn ang="0">
                    <a:pos x="136" y="184"/>
                  </a:cxn>
                  <a:cxn ang="0">
                    <a:pos x="135" y="181"/>
                  </a:cxn>
                  <a:cxn ang="0">
                    <a:pos x="132" y="163"/>
                  </a:cxn>
                  <a:cxn ang="0">
                    <a:pos x="131" y="161"/>
                  </a:cxn>
                  <a:cxn ang="0">
                    <a:pos x="134" y="155"/>
                  </a:cxn>
                  <a:cxn ang="0">
                    <a:pos x="135" y="152"/>
                  </a:cxn>
                  <a:cxn ang="0">
                    <a:pos x="138" y="146"/>
                  </a:cxn>
                  <a:cxn ang="0">
                    <a:pos x="140" y="146"/>
                  </a:cxn>
                  <a:cxn ang="0">
                    <a:pos x="142" y="143"/>
                  </a:cxn>
                  <a:cxn ang="0">
                    <a:pos x="144" y="143"/>
                  </a:cxn>
                  <a:cxn ang="0">
                    <a:pos x="148" y="141"/>
                  </a:cxn>
                  <a:cxn ang="0">
                    <a:pos x="150" y="138"/>
                  </a:cxn>
                  <a:cxn ang="0">
                    <a:pos x="151" y="139"/>
                  </a:cxn>
                  <a:cxn ang="0">
                    <a:pos x="166" y="131"/>
                  </a:cxn>
                  <a:cxn ang="0">
                    <a:pos x="169" y="123"/>
                  </a:cxn>
                  <a:cxn ang="0">
                    <a:pos x="172" y="122"/>
                  </a:cxn>
                  <a:cxn ang="0">
                    <a:pos x="182" y="120"/>
                  </a:cxn>
                  <a:cxn ang="0">
                    <a:pos x="185" y="119"/>
                  </a:cxn>
                  <a:cxn ang="0">
                    <a:pos x="187" y="115"/>
                  </a:cxn>
                  <a:cxn ang="0">
                    <a:pos x="187" y="107"/>
                  </a:cxn>
                  <a:cxn ang="0">
                    <a:pos x="189" y="102"/>
                  </a:cxn>
                  <a:cxn ang="0">
                    <a:pos x="188" y="92"/>
                  </a:cxn>
                  <a:cxn ang="0">
                    <a:pos x="187" y="89"/>
                  </a:cxn>
                  <a:cxn ang="0">
                    <a:pos x="185" y="83"/>
                  </a:cxn>
                  <a:cxn ang="0">
                    <a:pos x="182" y="54"/>
                  </a:cxn>
                  <a:cxn ang="0">
                    <a:pos x="175" y="52"/>
                  </a:cxn>
                </a:cxnLst>
                <a:rect l="0" t="0" r="r" b="b"/>
                <a:pathLst>
                  <a:path w="190" h="185">
                    <a:moveTo>
                      <a:pt x="175" y="52"/>
                    </a:moveTo>
                    <a:lnTo>
                      <a:pt x="174" y="52"/>
                    </a:lnTo>
                    <a:lnTo>
                      <a:pt x="174" y="52"/>
                    </a:lnTo>
                    <a:lnTo>
                      <a:pt x="172" y="51"/>
                    </a:lnTo>
                    <a:lnTo>
                      <a:pt x="166" y="48"/>
                    </a:lnTo>
                    <a:lnTo>
                      <a:pt x="165" y="48"/>
                    </a:lnTo>
                    <a:lnTo>
                      <a:pt x="163" y="49"/>
                    </a:lnTo>
                    <a:lnTo>
                      <a:pt x="160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6" y="49"/>
                    </a:lnTo>
                    <a:lnTo>
                      <a:pt x="152" y="49"/>
                    </a:lnTo>
                    <a:lnTo>
                      <a:pt x="151" y="50"/>
                    </a:lnTo>
                    <a:lnTo>
                      <a:pt x="149" y="52"/>
                    </a:lnTo>
                    <a:lnTo>
                      <a:pt x="147" y="50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4" y="49"/>
                    </a:lnTo>
                    <a:lnTo>
                      <a:pt x="143" y="50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0" y="49"/>
                    </a:lnTo>
                    <a:lnTo>
                      <a:pt x="139" y="50"/>
                    </a:lnTo>
                    <a:lnTo>
                      <a:pt x="139" y="51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8" y="49"/>
                    </a:lnTo>
                    <a:lnTo>
                      <a:pt x="137" y="49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1" y="47"/>
                    </a:lnTo>
                    <a:lnTo>
                      <a:pt x="130" y="47"/>
                    </a:lnTo>
                    <a:lnTo>
                      <a:pt x="129" y="49"/>
                    </a:lnTo>
                    <a:lnTo>
                      <a:pt x="127" y="49"/>
                    </a:lnTo>
                    <a:lnTo>
                      <a:pt x="127" y="47"/>
                    </a:lnTo>
                    <a:lnTo>
                      <a:pt x="126" y="47"/>
                    </a:lnTo>
                    <a:lnTo>
                      <a:pt x="125" y="45"/>
                    </a:lnTo>
                    <a:lnTo>
                      <a:pt x="124" y="45"/>
                    </a:lnTo>
                    <a:lnTo>
                      <a:pt x="121" y="44"/>
                    </a:lnTo>
                    <a:lnTo>
                      <a:pt x="120" y="45"/>
                    </a:lnTo>
                    <a:lnTo>
                      <a:pt x="118" y="45"/>
                    </a:lnTo>
                    <a:lnTo>
                      <a:pt x="118" y="43"/>
                    </a:lnTo>
                    <a:lnTo>
                      <a:pt x="117" y="44"/>
                    </a:lnTo>
                    <a:lnTo>
                      <a:pt x="116" y="44"/>
                    </a:lnTo>
                    <a:lnTo>
                      <a:pt x="115" y="44"/>
                    </a:lnTo>
                    <a:lnTo>
                      <a:pt x="114" y="43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09" y="41"/>
                    </a:lnTo>
                    <a:lnTo>
                      <a:pt x="109" y="40"/>
                    </a:lnTo>
                    <a:lnTo>
                      <a:pt x="109" y="39"/>
                    </a:lnTo>
                    <a:lnTo>
                      <a:pt x="107" y="39"/>
                    </a:lnTo>
                    <a:lnTo>
                      <a:pt x="106" y="39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1" y="37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9" y="3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2" y="77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4"/>
                    </a:lnTo>
                    <a:lnTo>
                      <a:pt x="0" y="75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4" y="78"/>
                    </a:lnTo>
                    <a:lnTo>
                      <a:pt x="5" y="80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16" y="93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4" y="101"/>
                    </a:lnTo>
                    <a:lnTo>
                      <a:pt x="24" y="102"/>
                    </a:lnTo>
                    <a:lnTo>
                      <a:pt x="24" y="103"/>
                    </a:lnTo>
                    <a:lnTo>
                      <a:pt x="26" y="106"/>
                    </a:lnTo>
                    <a:lnTo>
                      <a:pt x="26" y="111"/>
                    </a:lnTo>
                    <a:lnTo>
                      <a:pt x="26" y="113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45" y="128"/>
                    </a:lnTo>
                    <a:lnTo>
                      <a:pt x="47" y="128"/>
                    </a:lnTo>
                    <a:lnTo>
                      <a:pt x="48" y="128"/>
                    </a:lnTo>
                    <a:lnTo>
                      <a:pt x="50" y="126"/>
                    </a:lnTo>
                    <a:lnTo>
                      <a:pt x="51" y="125"/>
                    </a:lnTo>
                    <a:lnTo>
                      <a:pt x="54" y="118"/>
                    </a:lnTo>
                    <a:lnTo>
                      <a:pt x="55" y="116"/>
                    </a:lnTo>
                    <a:lnTo>
                      <a:pt x="56" y="115"/>
                    </a:lnTo>
                    <a:lnTo>
                      <a:pt x="59" y="116"/>
                    </a:lnTo>
                    <a:lnTo>
                      <a:pt x="59" y="116"/>
                    </a:lnTo>
                    <a:lnTo>
                      <a:pt x="60" y="115"/>
                    </a:lnTo>
                    <a:lnTo>
                      <a:pt x="60" y="114"/>
                    </a:lnTo>
                    <a:lnTo>
                      <a:pt x="62" y="115"/>
                    </a:lnTo>
                    <a:lnTo>
                      <a:pt x="63" y="115"/>
                    </a:lnTo>
                    <a:lnTo>
                      <a:pt x="67" y="116"/>
                    </a:lnTo>
                    <a:lnTo>
                      <a:pt x="68" y="117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6" y="121"/>
                    </a:lnTo>
                    <a:lnTo>
                      <a:pt x="77" y="121"/>
                    </a:lnTo>
                    <a:lnTo>
                      <a:pt x="78" y="122"/>
                    </a:lnTo>
                    <a:lnTo>
                      <a:pt x="80" y="125"/>
                    </a:lnTo>
                    <a:lnTo>
                      <a:pt x="83" y="127"/>
                    </a:lnTo>
                    <a:lnTo>
                      <a:pt x="84" y="129"/>
                    </a:lnTo>
                    <a:lnTo>
                      <a:pt x="84" y="130"/>
                    </a:lnTo>
                    <a:lnTo>
                      <a:pt x="89" y="141"/>
                    </a:lnTo>
                    <a:lnTo>
                      <a:pt x="89" y="143"/>
                    </a:lnTo>
                    <a:lnTo>
                      <a:pt x="94" y="149"/>
                    </a:lnTo>
                    <a:lnTo>
                      <a:pt x="95" y="150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6"/>
                    </a:lnTo>
                    <a:lnTo>
                      <a:pt x="101" y="157"/>
                    </a:lnTo>
                    <a:lnTo>
                      <a:pt x="100" y="160"/>
                    </a:lnTo>
                    <a:lnTo>
                      <a:pt x="101" y="162"/>
                    </a:lnTo>
                    <a:lnTo>
                      <a:pt x="102" y="166"/>
                    </a:lnTo>
                    <a:lnTo>
                      <a:pt x="103" y="167"/>
                    </a:lnTo>
                    <a:lnTo>
                      <a:pt x="106" y="173"/>
                    </a:lnTo>
                    <a:lnTo>
                      <a:pt x="107" y="176"/>
                    </a:lnTo>
                    <a:lnTo>
                      <a:pt x="109" y="176"/>
                    </a:lnTo>
                    <a:lnTo>
                      <a:pt x="112" y="177"/>
                    </a:lnTo>
                    <a:lnTo>
                      <a:pt x="115" y="178"/>
                    </a:lnTo>
                    <a:lnTo>
                      <a:pt x="120" y="181"/>
                    </a:lnTo>
                    <a:lnTo>
                      <a:pt x="126" y="182"/>
                    </a:lnTo>
                    <a:lnTo>
                      <a:pt x="127" y="182"/>
                    </a:lnTo>
                    <a:lnTo>
                      <a:pt x="131" y="185"/>
                    </a:lnTo>
                    <a:lnTo>
                      <a:pt x="133" y="185"/>
                    </a:lnTo>
                    <a:lnTo>
                      <a:pt x="134" y="183"/>
                    </a:lnTo>
                    <a:lnTo>
                      <a:pt x="136" y="184"/>
                    </a:lnTo>
                    <a:lnTo>
                      <a:pt x="136" y="183"/>
                    </a:lnTo>
                    <a:lnTo>
                      <a:pt x="136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3" y="179"/>
                    </a:lnTo>
                    <a:lnTo>
                      <a:pt x="131" y="171"/>
                    </a:lnTo>
                    <a:lnTo>
                      <a:pt x="130" y="168"/>
                    </a:lnTo>
                    <a:lnTo>
                      <a:pt x="132" y="163"/>
                    </a:lnTo>
                    <a:lnTo>
                      <a:pt x="132" y="162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1" y="160"/>
                    </a:lnTo>
                    <a:lnTo>
                      <a:pt x="133" y="159"/>
                    </a:lnTo>
                    <a:lnTo>
                      <a:pt x="134" y="155"/>
                    </a:lnTo>
                    <a:lnTo>
                      <a:pt x="133" y="154"/>
                    </a:lnTo>
                    <a:lnTo>
                      <a:pt x="133" y="152"/>
                    </a:lnTo>
                    <a:lnTo>
                      <a:pt x="134" y="151"/>
                    </a:lnTo>
                    <a:lnTo>
                      <a:pt x="135" y="152"/>
                    </a:lnTo>
                    <a:lnTo>
                      <a:pt x="138" y="150"/>
                    </a:lnTo>
                    <a:lnTo>
                      <a:pt x="138" y="148"/>
                    </a:lnTo>
                    <a:lnTo>
                      <a:pt x="137" y="147"/>
                    </a:lnTo>
                    <a:lnTo>
                      <a:pt x="138" y="146"/>
                    </a:lnTo>
                    <a:lnTo>
                      <a:pt x="138" y="146"/>
                    </a:lnTo>
                    <a:lnTo>
                      <a:pt x="139" y="146"/>
                    </a:lnTo>
                    <a:lnTo>
                      <a:pt x="140" y="146"/>
                    </a:lnTo>
                    <a:lnTo>
                      <a:pt x="140" y="146"/>
                    </a:lnTo>
                    <a:lnTo>
                      <a:pt x="141" y="146"/>
                    </a:lnTo>
                    <a:lnTo>
                      <a:pt x="142" y="146"/>
                    </a:lnTo>
                    <a:lnTo>
                      <a:pt x="142" y="145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44" y="143"/>
                    </a:lnTo>
                    <a:lnTo>
                      <a:pt x="147" y="142"/>
                    </a:lnTo>
                    <a:lnTo>
                      <a:pt x="148" y="142"/>
                    </a:lnTo>
                    <a:lnTo>
                      <a:pt x="148" y="141"/>
                    </a:lnTo>
                    <a:lnTo>
                      <a:pt x="148" y="141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9" y="138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1" y="139"/>
                    </a:lnTo>
                    <a:lnTo>
                      <a:pt x="152" y="138"/>
                    </a:lnTo>
                    <a:lnTo>
                      <a:pt x="157" y="137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71" y="126"/>
                    </a:lnTo>
                    <a:lnTo>
                      <a:pt x="171" y="125"/>
                    </a:lnTo>
                    <a:lnTo>
                      <a:pt x="169" y="123"/>
                    </a:lnTo>
                    <a:lnTo>
                      <a:pt x="169" y="121"/>
                    </a:lnTo>
                    <a:lnTo>
                      <a:pt x="172" y="119"/>
                    </a:lnTo>
                    <a:lnTo>
                      <a:pt x="172" y="120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76" y="122"/>
                    </a:lnTo>
                    <a:lnTo>
                      <a:pt x="176" y="123"/>
                    </a:lnTo>
                    <a:lnTo>
                      <a:pt x="182" y="120"/>
                    </a:lnTo>
                    <a:lnTo>
                      <a:pt x="186" y="120"/>
                    </a:lnTo>
                    <a:lnTo>
                      <a:pt x="186" y="120"/>
                    </a:lnTo>
                    <a:lnTo>
                      <a:pt x="186" y="119"/>
                    </a:lnTo>
                    <a:lnTo>
                      <a:pt x="185" y="119"/>
                    </a:lnTo>
                    <a:lnTo>
                      <a:pt x="185" y="117"/>
                    </a:lnTo>
                    <a:lnTo>
                      <a:pt x="185" y="117"/>
                    </a:lnTo>
                    <a:lnTo>
                      <a:pt x="186" y="116"/>
                    </a:lnTo>
                    <a:lnTo>
                      <a:pt x="187" y="115"/>
                    </a:lnTo>
                    <a:lnTo>
                      <a:pt x="188" y="111"/>
                    </a:lnTo>
                    <a:lnTo>
                      <a:pt x="187" y="109"/>
                    </a:lnTo>
                    <a:lnTo>
                      <a:pt x="187" y="108"/>
                    </a:lnTo>
                    <a:lnTo>
                      <a:pt x="187" y="107"/>
                    </a:lnTo>
                    <a:lnTo>
                      <a:pt x="187" y="106"/>
                    </a:lnTo>
                    <a:lnTo>
                      <a:pt x="188" y="104"/>
                    </a:lnTo>
                    <a:lnTo>
                      <a:pt x="189" y="103"/>
                    </a:lnTo>
                    <a:lnTo>
                      <a:pt x="189" y="102"/>
                    </a:lnTo>
                    <a:lnTo>
                      <a:pt x="190" y="99"/>
                    </a:lnTo>
                    <a:lnTo>
                      <a:pt x="190" y="97"/>
                    </a:lnTo>
                    <a:lnTo>
                      <a:pt x="189" y="94"/>
                    </a:lnTo>
                    <a:lnTo>
                      <a:pt x="188" y="92"/>
                    </a:lnTo>
                    <a:lnTo>
                      <a:pt x="188" y="92"/>
                    </a:lnTo>
                    <a:lnTo>
                      <a:pt x="188" y="91"/>
                    </a:lnTo>
                    <a:lnTo>
                      <a:pt x="187" y="90"/>
                    </a:lnTo>
                    <a:lnTo>
                      <a:pt x="187" y="89"/>
                    </a:lnTo>
                    <a:lnTo>
                      <a:pt x="186" y="88"/>
                    </a:lnTo>
                    <a:lnTo>
                      <a:pt x="185" y="87"/>
                    </a:lnTo>
                    <a:lnTo>
                      <a:pt x="186" y="86"/>
                    </a:lnTo>
                    <a:lnTo>
                      <a:pt x="185" y="83"/>
                    </a:lnTo>
                    <a:lnTo>
                      <a:pt x="183" y="81"/>
                    </a:lnTo>
                    <a:lnTo>
                      <a:pt x="182" y="80"/>
                    </a:lnTo>
                    <a:lnTo>
                      <a:pt x="182" y="63"/>
                    </a:lnTo>
                    <a:lnTo>
                      <a:pt x="182" y="54"/>
                    </a:lnTo>
                    <a:lnTo>
                      <a:pt x="179" y="53"/>
                    </a:lnTo>
                    <a:lnTo>
                      <a:pt x="178" y="54"/>
                    </a:lnTo>
                    <a:lnTo>
                      <a:pt x="177" y="54"/>
                    </a:lnTo>
                    <a:lnTo>
                      <a:pt x="175" y="5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335" y="680"/>
                <a:ext cx="534" cy="600"/>
              </a:xfrm>
              <a:custGeom>
                <a:avLst/>
                <a:gdLst/>
                <a:ahLst/>
                <a:cxnLst>
                  <a:cxn ang="0">
                    <a:pos x="8" y="69"/>
                  </a:cxn>
                  <a:cxn ang="0">
                    <a:pos x="4" y="64"/>
                  </a:cxn>
                  <a:cxn ang="0">
                    <a:pos x="7" y="60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5" y="43"/>
                  </a:cxn>
                  <a:cxn ang="0">
                    <a:pos x="4" y="33"/>
                  </a:cxn>
                  <a:cxn ang="0">
                    <a:pos x="2" y="26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23" y="2"/>
                  </a:cxn>
                  <a:cxn ang="0">
                    <a:pos x="25" y="0"/>
                  </a:cxn>
                  <a:cxn ang="0">
                    <a:pos x="28" y="5"/>
                  </a:cxn>
                  <a:cxn ang="0">
                    <a:pos x="28" y="10"/>
                  </a:cxn>
                  <a:cxn ang="0">
                    <a:pos x="32" y="11"/>
                  </a:cxn>
                  <a:cxn ang="0">
                    <a:pos x="34" y="12"/>
                  </a:cxn>
                  <a:cxn ang="0">
                    <a:pos x="38" y="13"/>
                  </a:cxn>
                  <a:cxn ang="0">
                    <a:pos x="39" y="14"/>
                  </a:cxn>
                  <a:cxn ang="0">
                    <a:pos x="43" y="13"/>
                  </a:cxn>
                  <a:cxn ang="0">
                    <a:pos x="51" y="13"/>
                  </a:cxn>
                  <a:cxn ang="0">
                    <a:pos x="52" y="14"/>
                  </a:cxn>
                  <a:cxn ang="0">
                    <a:pos x="53" y="15"/>
                  </a:cxn>
                  <a:cxn ang="0">
                    <a:pos x="54" y="18"/>
                  </a:cxn>
                  <a:cxn ang="0">
                    <a:pos x="57" y="17"/>
                  </a:cxn>
                  <a:cxn ang="0">
                    <a:pos x="59" y="17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8" y="21"/>
                  </a:cxn>
                  <a:cxn ang="0">
                    <a:pos x="73" y="18"/>
                  </a:cxn>
                  <a:cxn ang="0">
                    <a:pos x="81" y="19"/>
                  </a:cxn>
                  <a:cxn ang="0">
                    <a:pos x="83" y="20"/>
                  </a:cxn>
                  <a:cxn ang="0">
                    <a:pos x="86" y="21"/>
                  </a:cxn>
                  <a:cxn ang="0">
                    <a:pos x="87" y="22"/>
                  </a:cxn>
                  <a:cxn ang="0">
                    <a:pos x="81" y="25"/>
                  </a:cxn>
                  <a:cxn ang="0">
                    <a:pos x="78" y="27"/>
                  </a:cxn>
                  <a:cxn ang="0">
                    <a:pos x="73" y="30"/>
                  </a:cxn>
                  <a:cxn ang="0">
                    <a:pos x="59" y="44"/>
                  </a:cxn>
                  <a:cxn ang="0">
                    <a:pos x="57" y="45"/>
                  </a:cxn>
                  <a:cxn ang="0">
                    <a:pos x="57" y="56"/>
                  </a:cxn>
                  <a:cxn ang="0">
                    <a:pos x="52" y="59"/>
                  </a:cxn>
                  <a:cxn ang="0">
                    <a:pos x="52" y="61"/>
                  </a:cxn>
                  <a:cxn ang="0">
                    <a:pos x="53" y="65"/>
                  </a:cxn>
                  <a:cxn ang="0">
                    <a:pos x="53" y="69"/>
                  </a:cxn>
                  <a:cxn ang="0">
                    <a:pos x="53" y="73"/>
                  </a:cxn>
                  <a:cxn ang="0">
                    <a:pos x="53" y="79"/>
                  </a:cxn>
                  <a:cxn ang="0">
                    <a:pos x="55" y="80"/>
                  </a:cxn>
                  <a:cxn ang="0">
                    <a:pos x="59" y="81"/>
                  </a:cxn>
                  <a:cxn ang="0">
                    <a:pos x="60" y="83"/>
                  </a:cxn>
                  <a:cxn ang="0">
                    <a:pos x="65" y="87"/>
                  </a:cxn>
                  <a:cxn ang="0">
                    <a:pos x="72" y="92"/>
                  </a:cxn>
                  <a:cxn ang="0">
                    <a:pos x="72" y="95"/>
                  </a:cxn>
                  <a:cxn ang="0">
                    <a:pos x="8" y="100"/>
                  </a:cxn>
                </a:cxnLst>
                <a:rect l="0" t="0" r="r" b="b"/>
                <a:pathLst>
                  <a:path w="89" h="100">
                    <a:moveTo>
                      <a:pt x="8" y="100"/>
                    </a:moveTo>
                    <a:lnTo>
                      <a:pt x="8" y="69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8" y="12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2" y="19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78" y="27"/>
                    </a:lnTo>
                    <a:lnTo>
                      <a:pt x="74" y="29"/>
                    </a:lnTo>
                    <a:lnTo>
                      <a:pt x="73" y="30"/>
                    </a:lnTo>
                    <a:lnTo>
                      <a:pt x="67" y="36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1" y="64"/>
                    </a:lnTo>
                    <a:lnTo>
                      <a:pt x="53" y="65"/>
                    </a:lnTo>
                    <a:lnTo>
                      <a:pt x="54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3" y="73"/>
                    </a:lnTo>
                    <a:lnTo>
                      <a:pt x="53" y="78"/>
                    </a:lnTo>
                    <a:lnTo>
                      <a:pt x="53" y="79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8" y="81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3"/>
                    </a:lnTo>
                    <a:lnTo>
                      <a:pt x="63" y="84"/>
                    </a:lnTo>
                    <a:lnTo>
                      <a:pt x="65" y="87"/>
                    </a:lnTo>
                    <a:lnTo>
                      <a:pt x="68" y="89"/>
                    </a:lnTo>
                    <a:lnTo>
                      <a:pt x="72" y="92"/>
                    </a:lnTo>
                    <a:lnTo>
                      <a:pt x="72" y="93"/>
                    </a:lnTo>
                    <a:lnTo>
                      <a:pt x="72" y="95"/>
                    </a:lnTo>
                    <a:lnTo>
                      <a:pt x="73" y="98"/>
                    </a:lnTo>
                    <a:lnTo>
                      <a:pt x="8" y="10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370" y="1269"/>
                <a:ext cx="492" cy="32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9" y="4"/>
                  </a:cxn>
                  <a:cxn ang="0">
                    <a:pos x="68" y="6"/>
                  </a:cxn>
                  <a:cxn ang="0">
                    <a:pos x="69" y="13"/>
                  </a:cxn>
                  <a:cxn ang="0">
                    <a:pos x="75" y="16"/>
                  </a:cxn>
                  <a:cxn ang="0">
                    <a:pos x="76" y="18"/>
                  </a:cxn>
                  <a:cxn ang="0">
                    <a:pos x="79" y="22"/>
                  </a:cxn>
                  <a:cxn ang="0">
                    <a:pos x="82" y="26"/>
                  </a:cxn>
                  <a:cxn ang="0">
                    <a:pos x="81" y="29"/>
                  </a:cxn>
                  <a:cxn ang="0">
                    <a:pos x="80" y="31"/>
                  </a:cxn>
                  <a:cxn ang="0">
                    <a:pos x="76" y="35"/>
                  </a:cxn>
                  <a:cxn ang="0">
                    <a:pos x="72" y="35"/>
                  </a:cxn>
                  <a:cxn ang="0">
                    <a:pos x="70" y="38"/>
                  </a:cxn>
                  <a:cxn ang="0">
                    <a:pos x="72" y="41"/>
                  </a:cxn>
                  <a:cxn ang="0">
                    <a:pos x="72" y="45"/>
                  </a:cxn>
                  <a:cxn ang="0">
                    <a:pos x="68" y="50"/>
                  </a:cxn>
                  <a:cxn ang="0">
                    <a:pos x="68" y="53"/>
                  </a:cxn>
                  <a:cxn ang="0">
                    <a:pos x="63" y="50"/>
                  </a:cxn>
                  <a:cxn ang="0">
                    <a:pos x="11" y="51"/>
                  </a:cxn>
                  <a:cxn ang="0">
                    <a:pos x="11" y="48"/>
                  </a:cxn>
                  <a:cxn ang="0">
                    <a:pos x="9" y="45"/>
                  </a:cxn>
                  <a:cxn ang="0">
                    <a:pos x="10" y="43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5" y="31"/>
                  </a:cxn>
                  <a:cxn ang="0">
                    <a:pos x="3" y="27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2"/>
                  </a:cxn>
                </a:cxnLst>
                <a:rect l="0" t="0" r="r" b="b"/>
                <a:pathLst>
                  <a:path w="82" h="54">
                    <a:moveTo>
                      <a:pt x="2" y="2"/>
                    </a:moveTo>
                    <a:lnTo>
                      <a:pt x="67" y="0"/>
                    </a:lnTo>
                    <a:lnTo>
                      <a:pt x="67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8" y="9"/>
                    </a:lnTo>
                    <a:lnTo>
                      <a:pt x="69" y="13"/>
                    </a:lnTo>
                    <a:lnTo>
                      <a:pt x="73" y="15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8" y="20"/>
                    </a:lnTo>
                    <a:lnTo>
                      <a:pt x="79" y="22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8" y="34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5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8" y="53"/>
                    </a:lnTo>
                    <a:lnTo>
                      <a:pt x="67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8" y="42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436" y="1569"/>
                <a:ext cx="546" cy="474"/>
              </a:xfrm>
              <a:custGeom>
                <a:avLst/>
                <a:gdLst/>
                <a:ahLst/>
                <a:cxnLst>
                  <a:cxn ang="0">
                    <a:pos x="76" y="70"/>
                  </a:cxn>
                  <a:cxn ang="0">
                    <a:pos x="77" y="71"/>
                  </a:cxn>
                  <a:cxn ang="0">
                    <a:pos x="78" y="74"/>
                  </a:cxn>
                  <a:cxn ang="0">
                    <a:pos x="74" y="78"/>
                  </a:cxn>
                  <a:cxn ang="0">
                    <a:pos x="83" y="78"/>
                  </a:cxn>
                  <a:cxn ang="0">
                    <a:pos x="84" y="75"/>
                  </a:cxn>
                  <a:cxn ang="0">
                    <a:pos x="85" y="69"/>
                  </a:cxn>
                  <a:cxn ang="0">
                    <a:pos x="88" y="67"/>
                  </a:cxn>
                  <a:cxn ang="0">
                    <a:pos x="89" y="67"/>
                  </a:cxn>
                  <a:cxn ang="0">
                    <a:pos x="90" y="61"/>
                  </a:cxn>
                  <a:cxn ang="0">
                    <a:pos x="89" y="61"/>
                  </a:cxn>
                  <a:cxn ang="0">
                    <a:pos x="89" y="60"/>
                  </a:cxn>
                  <a:cxn ang="0">
                    <a:pos x="88" y="61"/>
                  </a:cxn>
                  <a:cxn ang="0">
                    <a:pos x="84" y="56"/>
                  </a:cxn>
                  <a:cxn ang="0">
                    <a:pos x="85" y="54"/>
                  </a:cxn>
                  <a:cxn ang="0">
                    <a:pos x="84" y="52"/>
                  </a:cxn>
                  <a:cxn ang="0">
                    <a:pos x="80" y="46"/>
                  </a:cxn>
                  <a:cxn ang="0">
                    <a:pos x="74" y="43"/>
                  </a:cxn>
                  <a:cxn ang="0">
                    <a:pos x="71" y="39"/>
                  </a:cxn>
                  <a:cxn ang="0">
                    <a:pos x="74" y="35"/>
                  </a:cxn>
                  <a:cxn ang="0">
                    <a:pos x="74" y="30"/>
                  </a:cxn>
                  <a:cxn ang="0">
                    <a:pos x="70" y="28"/>
                  </a:cxn>
                  <a:cxn ang="0">
                    <a:pos x="68" y="29"/>
                  </a:cxn>
                  <a:cxn ang="0">
                    <a:pos x="65" y="23"/>
                  </a:cxn>
                  <a:cxn ang="0">
                    <a:pos x="60" y="19"/>
                  </a:cxn>
                  <a:cxn ang="0">
                    <a:pos x="56" y="13"/>
                  </a:cxn>
                  <a:cxn ang="0">
                    <a:pos x="55" y="7"/>
                  </a:cxn>
                  <a:cxn ang="0">
                    <a:pos x="56" y="4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5" y="9"/>
                  </a:cxn>
                  <a:cxn ang="0">
                    <a:pos x="5" y="12"/>
                  </a:cxn>
                  <a:cxn ang="0">
                    <a:pos x="11" y="16"/>
                  </a:cxn>
                  <a:cxn ang="0">
                    <a:pos x="9" y="21"/>
                  </a:cxn>
                  <a:cxn ang="0">
                    <a:pos x="11" y="22"/>
                  </a:cxn>
                  <a:cxn ang="0">
                    <a:pos x="13" y="26"/>
                  </a:cxn>
                  <a:cxn ang="0">
                    <a:pos x="15" y="27"/>
                  </a:cxn>
                  <a:cxn ang="0">
                    <a:pos x="16" y="73"/>
                  </a:cxn>
                </a:cxnLst>
                <a:rect l="0" t="0" r="r" b="b"/>
                <a:pathLst>
                  <a:path w="91" h="79">
                    <a:moveTo>
                      <a:pt x="16" y="73"/>
                    </a:moveTo>
                    <a:lnTo>
                      <a:pt x="76" y="70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78" y="73"/>
                    </a:lnTo>
                    <a:lnTo>
                      <a:pt x="78" y="74"/>
                    </a:lnTo>
                    <a:lnTo>
                      <a:pt x="76" y="76"/>
                    </a:lnTo>
                    <a:lnTo>
                      <a:pt x="74" y="78"/>
                    </a:lnTo>
                    <a:lnTo>
                      <a:pt x="74" y="79"/>
                    </a:lnTo>
                    <a:lnTo>
                      <a:pt x="83" y="78"/>
                    </a:lnTo>
                    <a:lnTo>
                      <a:pt x="84" y="76"/>
                    </a:lnTo>
                    <a:lnTo>
                      <a:pt x="84" y="75"/>
                    </a:lnTo>
                    <a:lnTo>
                      <a:pt x="84" y="72"/>
                    </a:lnTo>
                    <a:lnTo>
                      <a:pt x="85" y="69"/>
                    </a:lnTo>
                    <a:lnTo>
                      <a:pt x="86" y="68"/>
                    </a:lnTo>
                    <a:lnTo>
                      <a:pt x="88" y="67"/>
                    </a:lnTo>
                    <a:lnTo>
                      <a:pt x="89" y="68"/>
                    </a:lnTo>
                    <a:lnTo>
                      <a:pt x="89" y="67"/>
                    </a:lnTo>
                    <a:lnTo>
                      <a:pt x="91" y="63"/>
                    </a:lnTo>
                    <a:lnTo>
                      <a:pt x="90" y="61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80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1"/>
                    </a:lnTo>
                    <a:lnTo>
                      <a:pt x="71" y="39"/>
                    </a:lnTo>
                    <a:lnTo>
                      <a:pt x="71" y="38"/>
                    </a:lnTo>
                    <a:lnTo>
                      <a:pt x="74" y="35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5" y="23"/>
                    </a:lnTo>
                    <a:lnTo>
                      <a:pt x="64" y="22"/>
                    </a:lnTo>
                    <a:lnTo>
                      <a:pt x="60" y="19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64"/>
                    </a:lnTo>
                    <a:lnTo>
                      <a:pt x="16" y="7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586" y="2355"/>
                <a:ext cx="456" cy="402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44" y="10"/>
                  </a:cxn>
                  <a:cxn ang="0">
                    <a:pos x="43" y="13"/>
                  </a:cxn>
                  <a:cxn ang="0">
                    <a:pos x="39" y="22"/>
                  </a:cxn>
                  <a:cxn ang="0">
                    <a:pos x="63" y="33"/>
                  </a:cxn>
                  <a:cxn ang="0">
                    <a:pos x="63" y="40"/>
                  </a:cxn>
                  <a:cxn ang="0">
                    <a:pos x="62" y="45"/>
                  </a:cxn>
                  <a:cxn ang="0">
                    <a:pos x="57" y="44"/>
                  </a:cxn>
                  <a:cxn ang="0">
                    <a:pos x="56" y="49"/>
                  </a:cxn>
                  <a:cxn ang="0">
                    <a:pos x="61" y="48"/>
                  </a:cxn>
                  <a:cxn ang="0">
                    <a:pos x="65" y="47"/>
                  </a:cxn>
                  <a:cxn ang="0">
                    <a:pos x="64" y="50"/>
                  </a:cxn>
                  <a:cxn ang="0">
                    <a:pos x="66" y="51"/>
                  </a:cxn>
                  <a:cxn ang="0">
                    <a:pos x="71" y="48"/>
                  </a:cxn>
                  <a:cxn ang="0">
                    <a:pos x="73" y="48"/>
                  </a:cxn>
                  <a:cxn ang="0">
                    <a:pos x="73" y="51"/>
                  </a:cxn>
                  <a:cxn ang="0">
                    <a:pos x="67" y="56"/>
                  </a:cxn>
                  <a:cxn ang="0">
                    <a:pos x="71" y="61"/>
                  </a:cxn>
                  <a:cxn ang="0">
                    <a:pos x="76" y="65"/>
                  </a:cxn>
                  <a:cxn ang="0">
                    <a:pos x="71" y="63"/>
                  </a:cxn>
                  <a:cxn ang="0">
                    <a:pos x="63" y="59"/>
                  </a:cxn>
                  <a:cxn ang="0">
                    <a:pos x="61" y="62"/>
                  </a:cxn>
                  <a:cxn ang="0">
                    <a:pos x="59" y="65"/>
                  </a:cxn>
                  <a:cxn ang="0">
                    <a:pos x="56" y="63"/>
                  </a:cxn>
                  <a:cxn ang="0">
                    <a:pos x="53" y="63"/>
                  </a:cxn>
                  <a:cxn ang="0">
                    <a:pos x="48" y="65"/>
                  </a:cxn>
                  <a:cxn ang="0">
                    <a:pos x="40" y="59"/>
                  </a:cxn>
                  <a:cxn ang="0">
                    <a:pos x="37" y="57"/>
                  </a:cxn>
                  <a:cxn ang="0">
                    <a:pos x="37" y="56"/>
                  </a:cxn>
                  <a:cxn ang="0">
                    <a:pos x="34" y="55"/>
                  </a:cxn>
                  <a:cxn ang="0">
                    <a:pos x="32" y="54"/>
                  </a:cxn>
                  <a:cxn ang="0">
                    <a:pos x="30" y="59"/>
                  </a:cxn>
                  <a:cxn ang="0">
                    <a:pos x="14" y="56"/>
                  </a:cxn>
                  <a:cxn ang="0">
                    <a:pos x="3" y="55"/>
                  </a:cxn>
                  <a:cxn ang="0">
                    <a:pos x="5" y="53"/>
                  </a:cxn>
                  <a:cxn ang="0">
                    <a:pos x="5" y="46"/>
                  </a:cxn>
                  <a:cxn ang="0">
                    <a:pos x="6" y="42"/>
                  </a:cxn>
                  <a:cxn ang="0">
                    <a:pos x="8" y="37"/>
                  </a:cxn>
                  <a:cxn ang="0">
                    <a:pos x="6" y="30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1" y="19"/>
                  </a:cxn>
                </a:cxnLst>
                <a:rect l="0" t="0" r="r" b="b"/>
                <a:pathLst>
                  <a:path w="76" h="67">
                    <a:moveTo>
                      <a:pt x="0" y="1"/>
                    </a:moveTo>
                    <a:lnTo>
                      <a:pt x="41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1" y="17"/>
                    </a:lnTo>
                    <a:lnTo>
                      <a:pt x="39" y="22"/>
                    </a:lnTo>
                    <a:lnTo>
                      <a:pt x="36" y="29"/>
                    </a:lnTo>
                    <a:lnTo>
                      <a:pt x="36" y="34"/>
                    </a:lnTo>
                    <a:lnTo>
                      <a:pt x="63" y="33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3" y="40"/>
                    </a:lnTo>
                    <a:lnTo>
                      <a:pt x="66" y="43"/>
                    </a:lnTo>
                    <a:lnTo>
                      <a:pt x="66" y="46"/>
                    </a:lnTo>
                    <a:lnTo>
                      <a:pt x="62" y="45"/>
                    </a:lnTo>
                    <a:lnTo>
                      <a:pt x="59" y="44"/>
                    </a:lnTo>
                    <a:lnTo>
                      <a:pt x="58" y="43"/>
                    </a:lnTo>
                    <a:lnTo>
                      <a:pt x="57" y="44"/>
                    </a:lnTo>
                    <a:lnTo>
                      <a:pt x="55" y="46"/>
                    </a:lnTo>
                    <a:lnTo>
                      <a:pt x="54" y="48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3" y="48"/>
                    </a:lnTo>
                    <a:lnTo>
                      <a:pt x="73" y="49"/>
                    </a:lnTo>
                    <a:lnTo>
                      <a:pt x="73" y="50"/>
                    </a:lnTo>
                    <a:lnTo>
                      <a:pt x="73" y="51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8" y="59"/>
                    </a:lnTo>
                    <a:lnTo>
                      <a:pt x="71" y="61"/>
                    </a:lnTo>
                    <a:lnTo>
                      <a:pt x="76" y="63"/>
                    </a:lnTo>
                    <a:lnTo>
                      <a:pt x="76" y="64"/>
                    </a:lnTo>
                    <a:lnTo>
                      <a:pt x="76" y="65"/>
                    </a:lnTo>
                    <a:lnTo>
                      <a:pt x="75" y="65"/>
                    </a:lnTo>
                    <a:lnTo>
                      <a:pt x="71" y="67"/>
                    </a:lnTo>
                    <a:lnTo>
                      <a:pt x="71" y="63"/>
                    </a:lnTo>
                    <a:lnTo>
                      <a:pt x="68" y="62"/>
                    </a:lnTo>
                    <a:lnTo>
                      <a:pt x="64" y="61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4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1" y="65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6" y="64"/>
                    </a:lnTo>
                    <a:lnTo>
                      <a:pt x="42" y="60"/>
                    </a:lnTo>
                    <a:lnTo>
                      <a:pt x="40" y="59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6"/>
                    </a:lnTo>
                    <a:lnTo>
                      <a:pt x="34" y="55"/>
                    </a:lnTo>
                    <a:lnTo>
                      <a:pt x="33" y="55"/>
                    </a:lnTo>
                    <a:lnTo>
                      <a:pt x="33" y="54"/>
                    </a:lnTo>
                    <a:lnTo>
                      <a:pt x="32" y="54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0" y="59"/>
                    </a:lnTo>
                    <a:lnTo>
                      <a:pt x="26" y="59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640" y="915"/>
                <a:ext cx="423" cy="456"/>
              </a:xfrm>
              <a:custGeom>
                <a:avLst/>
                <a:gdLst/>
                <a:ahLst/>
                <a:cxnLst>
                  <a:cxn ang="0">
                    <a:pos x="30" y="75"/>
                  </a:cxn>
                  <a:cxn ang="0">
                    <a:pos x="24" y="72"/>
                  </a:cxn>
                  <a:cxn ang="0">
                    <a:pos x="23" y="65"/>
                  </a:cxn>
                  <a:cxn ang="0">
                    <a:pos x="24" y="63"/>
                  </a:cxn>
                  <a:cxn ang="0">
                    <a:pos x="22" y="59"/>
                  </a:cxn>
                  <a:cxn ang="0">
                    <a:pos x="21" y="54"/>
                  </a:cxn>
                  <a:cxn ang="0">
                    <a:pos x="17" y="50"/>
                  </a:cxn>
                  <a:cxn ang="0">
                    <a:pos x="12" y="45"/>
                  </a:cxn>
                  <a:cxn ang="0">
                    <a:pos x="8" y="43"/>
                  </a:cxn>
                  <a:cxn ang="0">
                    <a:pos x="7" y="42"/>
                  </a:cxn>
                  <a:cxn ang="0">
                    <a:pos x="4" y="41"/>
                  </a:cxn>
                  <a:cxn ang="0">
                    <a:pos x="2" y="39"/>
                  </a:cxn>
                  <a:cxn ang="0">
                    <a:pos x="2" y="31"/>
                  </a:cxn>
                  <a:cxn ang="0">
                    <a:pos x="3" y="28"/>
                  </a:cxn>
                  <a:cxn ang="0">
                    <a:pos x="0" y="25"/>
                  </a:cxn>
                  <a:cxn ang="0">
                    <a:pos x="1" y="22"/>
                  </a:cxn>
                  <a:cxn ang="0">
                    <a:pos x="5" y="17"/>
                  </a:cxn>
                  <a:cxn ang="0">
                    <a:pos x="7" y="16"/>
                  </a:cxn>
                  <a:cxn ang="0">
                    <a:pos x="7" y="6"/>
                  </a:cxn>
                  <a:cxn ang="0">
                    <a:pos x="9" y="5"/>
                  </a:cxn>
                  <a:cxn ang="0">
                    <a:pos x="13" y="5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3" y="3"/>
                  </a:cxn>
                  <a:cxn ang="0">
                    <a:pos x="22" y="6"/>
                  </a:cxn>
                  <a:cxn ang="0">
                    <a:pos x="26" y="5"/>
                  </a:cxn>
                  <a:cxn ang="0">
                    <a:pos x="29" y="6"/>
                  </a:cxn>
                  <a:cxn ang="0">
                    <a:pos x="31" y="7"/>
                  </a:cxn>
                  <a:cxn ang="0">
                    <a:pos x="32" y="10"/>
                  </a:cxn>
                  <a:cxn ang="0">
                    <a:pos x="44" y="13"/>
                  </a:cxn>
                  <a:cxn ang="0">
                    <a:pos x="48" y="15"/>
                  </a:cxn>
                  <a:cxn ang="0">
                    <a:pos x="50" y="15"/>
                  </a:cxn>
                  <a:cxn ang="0">
                    <a:pos x="52" y="15"/>
                  </a:cxn>
                  <a:cxn ang="0">
                    <a:pos x="56" y="16"/>
                  </a:cxn>
                  <a:cxn ang="0">
                    <a:pos x="57" y="17"/>
                  </a:cxn>
                  <a:cxn ang="0">
                    <a:pos x="58" y="18"/>
                  </a:cxn>
                  <a:cxn ang="0">
                    <a:pos x="61" y="21"/>
                  </a:cxn>
                  <a:cxn ang="0">
                    <a:pos x="61" y="25"/>
                  </a:cxn>
                  <a:cxn ang="0">
                    <a:pos x="63" y="25"/>
                  </a:cxn>
                  <a:cxn ang="0">
                    <a:pos x="62" y="27"/>
                  </a:cxn>
                  <a:cxn ang="0">
                    <a:pos x="64" y="30"/>
                  </a:cxn>
                  <a:cxn ang="0">
                    <a:pos x="62" y="32"/>
                  </a:cxn>
                  <a:cxn ang="0">
                    <a:pos x="59" y="38"/>
                  </a:cxn>
                  <a:cxn ang="0">
                    <a:pos x="60" y="39"/>
                  </a:cxn>
                  <a:cxn ang="0">
                    <a:pos x="64" y="35"/>
                  </a:cxn>
                  <a:cxn ang="0">
                    <a:pos x="67" y="32"/>
                  </a:cxn>
                  <a:cxn ang="0">
                    <a:pos x="68" y="31"/>
                  </a:cxn>
                  <a:cxn ang="0">
                    <a:pos x="68" y="28"/>
                  </a:cxn>
                  <a:cxn ang="0">
                    <a:pos x="69" y="27"/>
                  </a:cxn>
                  <a:cxn ang="0">
                    <a:pos x="70" y="25"/>
                  </a:cxn>
                  <a:cxn ang="0">
                    <a:pos x="71" y="26"/>
                  </a:cxn>
                  <a:cxn ang="0">
                    <a:pos x="69" y="32"/>
                  </a:cxn>
                  <a:cxn ang="0">
                    <a:pos x="68" y="35"/>
                  </a:cxn>
                  <a:cxn ang="0">
                    <a:pos x="66" y="40"/>
                  </a:cxn>
                  <a:cxn ang="0">
                    <a:pos x="66" y="45"/>
                  </a:cxn>
                  <a:cxn ang="0">
                    <a:pos x="64" y="47"/>
                  </a:cxn>
                  <a:cxn ang="0">
                    <a:pos x="65" y="54"/>
                  </a:cxn>
                  <a:cxn ang="0">
                    <a:pos x="63" y="59"/>
                  </a:cxn>
                  <a:cxn ang="0">
                    <a:pos x="66" y="70"/>
                  </a:cxn>
                  <a:cxn ang="0">
                    <a:pos x="65" y="71"/>
                  </a:cxn>
                  <a:cxn ang="0">
                    <a:pos x="65" y="74"/>
                  </a:cxn>
                </a:cxnLst>
                <a:rect l="0" t="0" r="r" b="b"/>
                <a:pathLst>
                  <a:path w="71" h="76">
                    <a:moveTo>
                      <a:pt x="30" y="76"/>
                    </a:moveTo>
                    <a:lnTo>
                      <a:pt x="30" y="75"/>
                    </a:lnTo>
                    <a:lnTo>
                      <a:pt x="28" y="74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5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17" y="50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9" y="44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2" y="32"/>
                    </a:lnTo>
                    <a:lnTo>
                      <a:pt x="60" y="36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0" y="39"/>
                    </a:lnTo>
                    <a:lnTo>
                      <a:pt x="62" y="38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70" y="26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69" y="32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6" y="40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5" y="50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9"/>
                    </a:lnTo>
                    <a:lnTo>
                      <a:pt x="64" y="65"/>
                    </a:lnTo>
                    <a:lnTo>
                      <a:pt x="66" y="70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30" y="7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766" y="1359"/>
                <a:ext cx="324" cy="5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5"/>
                  </a:cxn>
                  <a:cxn ang="0">
                    <a:pos x="15" y="8"/>
                  </a:cxn>
                  <a:cxn ang="0">
                    <a:pos x="16" y="12"/>
                  </a:cxn>
                  <a:cxn ang="0">
                    <a:pos x="14" y="15"/>
                  </a:cxn>
                  <a:cxn ang="0">
                    <a:pos x="12" y="19"/>
                  </a:cxn>
                  <a:cxn ang="0">
                    <a:pos x="9" y="20"/>
                  </a:cxn>
                  <a:cxn ang="0">
                    <a:pos x="5" y="21"/>
                  </a:cxn>
                  <a:cxn ang="0">
                    <a:pos x="4" y="24"/>
                  </a:cxn>
                  <a:cxn ang="0">
                    <a:pos x="6" y="27"/>
                  </a:cxn>
                  <a:cxn ang="0">
                    <a:pos x="4" y="34"/>
                  </a:cxn>
                  <a:cxn ang="0">
                    <a:pos x="1" y="36"/>
                  </a:cxn>
                  <a:cxn ang="0">
                    <a:pos x="1" y="39"/>
                  </a:cxn>
                  <a:cxn ang="0">
                    <a:pos x="0" y="42"/>
                  </a:cxn>
                  <a:cxn ang="0">
                    <a:pos x="1" y="48"/>
                  </a:cxn>
                  <a:cxn ang="0">
                    <a:pos x="5" y="54"/>
                  </a:cxn>
                  <a:cxn ang="0">
                    <a:pos x="10" y="58"/>
                  </a:cxn>
                  <a:cxn ang="0">
                    <a:pos x="13" y="64"/>
                  </a:cxn>
                  <a:cxn ang="0">
                    <a:pos x="15" y="63"/>
                  </a:cxn>
                  <a:cxn ang="0">
                    <a:pos x="19" y="65"/>
                  </a:cxn>
                  <a:cxn ang="0">
                    <a:pos x="19" y="70"/>
                  </a:cxn>
                  <a:cxn ang="0">
                    <a:pos x="16" y="74"/>
                  </a:cxn>
                  <a:cxn ang="0">
                    <a:pos x="19" y="78"/>
                  </a:cxn>
                  <a:cxn ang="0">
                    <a:pos x="25" y="81"/>
                  </a:cxn>
                  <a:cxn ang="0">
                    <a:pos x="29" y="87"/>
                  </a:cxn>
                  <a:cxn ang="0">
                    <a:pos x="30" y="89"/>
                  </a:cxn>
                  <a:cxn ang="0">
                    <a:pos x="29" y="91"/>
                  </a:cxn>
                  <a:cxn ang="0">
                    <a:pos x="33" y="96"/>
                  </a:cxn>
                  <a:cxn ang="0">
                    <a:pos x="34" y="95"/>
                  </a:cxn>
                  <a:cxn ang="0">
                    <a:pos x="35" y="92"/>
                  </a:cxn>
                  <a:cxn ang="0">
                    <a:pos x="39" y="92"/>
                  </a:cxn>
                  <a:cxn ang="0">
                    <a:pos x="42" y="94"/>
                  </a:cxn>
                  <a:cxn ang="0">
                    <a:pos x="43" y="90"/>
                  </a:cxn>
                  <a:cxn ang="0">
                    <a:pos x="44" y="87"/>
                  </a:cxn>
                  <a:cxn ang="0">
                    <a:pos x="48" y="86"/>
                  </a:cxn>
                  <a:cxn ang="0">
                    <a:pos x="47" y="83"/>
                  </a:cxn>
                  <a:cxn ang="0">
                    <a:pos x="48" y="82"/>
                  </a:cxn>
                  <a:cxn ang="0">
                    <a:pos x="48" y="80"/>
                  </a:cxn>
                  <a:cxn ang="0">
                    <a:pos x="48" y="79"/>
                  </a:cxn>
                  <a:cxn ang="0">
                    <a:pos x="49" y="74"/>
                  </a:cxn>
                  <a:cxn ang="0">
                    <a:pos x="52" y="69"/>
                  </a:cxn>
                  <a:cxn ang="0">
                    <a:pos x="54" y="64"/>
                  </a:cxn>
                  <a:cxn ang="0">
                    <a:pos x="52" y="58"/>
                  </a:cxn>
                  <a:cxn ang="0">
                    <a:pos x="52" y="54"/>
                  </a:cxn>
                  <a:cxn ang="0">
                    <a:pos x="49" y="13"/>
                  </a:cxn>
                  <a:cxn ang="0">
                    <a:pos x="48" y="11"/>
                  </a:cxn>
                  <a:cxn ang="0">
                    <a:pos x="47" y="7"/>
                  </a:cxn>
                  <a:cxn ang="0">
                    <a:pos x="44" y="3"/>
                  </a:cxn>
                </a:cxnLst>
                <a:rect l="0" t="0" r="r" b="b"/>
                <a:pathLst>
                  <a:path w="54" h="96">
                    <a:moveTo>
                      <a:pt x="44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4"/>
                    </a:lnTo>
                    <a:lnTo>
                      <a:pt x="9" y="57"/>
                    </a:lnTo>
                    <a:lnTo>
                      <a:pt x="10" y="58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9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70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7" y="76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5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6"/>
                    </a:lnTo>
                    <a:lnTo>
                      <a:pt x="33" y="96"/>
                    </a:lnTo>
                    <a:lnTo>
                      <a:pt x="33" y="95"/>
                    </a:lnTo>
                    <a:lnTo>
                      <a:pt x="34" y="95"/>
                    </a:lnTo>
                    <a:lnTo>
                      <a:pt x="34" y="95"/>
                    </a:lnTo>
                    <a:lnTo>
                      <a:pt x="35" y="92"/>
                    </a:lnTo>
                    <a:lnTo>
                      <a:pt x="36" y="91"/>
                    </a:lnTo>
                    <a:lnTo>
                      <a:pt x="39" y="92"/>
                    </a:lnTo>
                    <a:lnTo>
                      <a:pt x="40" y="93"/>
                    </a:lnTo>
                    <a:lnTo>
                      <a:pt x="42" y="94"/>
                    </a:lnTo>
                    <a:lnTo>
                      <a:pt x="44" y="93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7" y="84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6"/>
                    </a:lnTo>
                    <a:lnTo>
                      <a:pt x="49" y="74"/>
                    </a:lnTo>
                    <a:lnTo>
                      <a:pt x="51" y="72"/>
                    </a:lnTo>
                    <a:lnTo>
                      <a:pt x="52" y="69"/>
                    </a:lnTo>
                    <a:lnTo>
                      <a:pt x="52" y="68"/>
                    </a:lnTo>
                    <a:lnTo>
                      <a:pt x="54" y="64"/>
                    </a:lnTo>
                    <a:lnTo>
                      <a:pt x="53" y="61"/>
                    </a:lnTo>
                    <a:lnTo>
                      <a:pt x="52" y="58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7" y="7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4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108" y="999"/>
                <a:ext cx="318" cy="432"/>
              </a:xfrm>
              <a:custGeom>
                <a:avLst/>
                <a:gdLst/>
                <a:ahLst/>
                <a:cxnLst>
                  <a:cxn ang="0">
                    <a:pos x="27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6" y="59"/>
                  </a:cxn>
                  <a:cxn ang="0">
                    <a:pos x="49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3" y="50"/>
                  </a:cxn>
                  <a:cxn ang="0">
                    <a:pos x="52" y="47"/>
                  </a:cxn>
                  <a:cxn ang="0">
                    <a:pos x="52" y="42"/>
                  </a:cxn>
                  <a:cxn ang="0">
                    <a:pos x="48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7" y="26"/>
                  </a:cxn>
                  <a:cxn ang="0">
                    <a:pos x="38" y="24"/>
                  </a:cxn>
                  <a:cxn ang="0">
                    <a:pos x="39" y="17"/>
                  </a:cxn>
                  <a:cxn ang="0">
                    <a:pos x="38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17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5" y="19"/>
                  </a:cxn>
                  <a:cxn ang="0">
                    <a:pos x="3" y="23"/>
                  </a:cxn>
                  <a:cxn ang="0">
                    <a:pos x="3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7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3" y="69"/>
                  </a:cxn>
                  <a:cxn ang="0">
                    <a:pos x="0" y="72"/>
                  </a:cxn>
                </a:cxnLst>
                <a:rect l="0" t="0" r="r" b="b"/>
                <a:pathLst>
                  <a:path w="53" h="72">
                    <a:moveTo>
                      <a:pt x="0" y="72"/>
                    </a:moveTo>
                    <a:lnTo>
                      <a:pt x="27" y="68"/>
                    </a:lnTo>
                    <a:lnTo>
                      <a:pt x="27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2" y="51"/>
                    </a:lnTo>
                    <a:lnTo>
                      <a:pt x="53" y="50"/>
                    </a:lnTo>
                    <a:lnTo>
                      <a:pt x="53" y="49"/>
                    </a:lnTo>
                    <a:lnTo>
                      <a:pt x="52" y="47"/>
                    </a:lnTo>
                    <a:lnTo>
                      <a:pt x="53" y="44"/>
                    </a:lnTo>
                    <a:lnTo>
                      <a:pt x="52" y="42"/>
                    </a:lnTo>
                    <a:lnTo>
                      <a:pt x="51" y="37"/>
                    </a:lnTo>
                    <a:lnTo>
                      <a:pt x="48" y="28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4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34" y="29"/>
                    </a:lnTo>
                    <a:lnTo>
                      <a:pt x="36" y="28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9" y="22"/>
                    </a:lnTo>
                    <a:lnTo>
                      <a:pt x="39" y="17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7" y="50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5" y="65"/>
                    </a:lnTo>
                    <a:lnTo>
                      <a:pt x="3" y="69"/>
                    </a:lnTo>
                    <a:lnTo>
                      <a:pt x="1" y="71"/>
                    </a:lnTo>
                    <a:lnTo>
                      <a:pt x="0" y="7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814" y="849"/>
                <a:ext cx="492" cy="243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7" y="13"/>
                  </a:cxn>
                  <a:cxn ang="0">
                    <a:pos x="19" y="6"/>
                  </a:cxn>
                  <a:cxn ang="0">
                    <a:pos x="25" y="1"/>
                  </a:cxn>
                  <a:cxn ang="0">
                    <a:pos x="30" y="1"/>
                  </a:cxn>
                  <a:cxn ang="0">
                    <a:pos x="27" y="4"/>
                  </a:cxn>
                  <a:cxn ang="0">
                    <a:pos x="23" y="8"/>
                  </a:cxn>
                  <a:cxn ang="0">
                    <a:pos x="23" y="12"/>
                  </a:cxn>
                  <a:cxn ang="0">
                    <a:pos x="27" y="10"/>
                  </a:cxn>
                  <a:cxn ang="0">
                    <a:pos x="39" y="15"/>
                  </a:cxn>
                  <a:cxn ang="0">
                    <a:pos x="42" y="16"/>
                  </a:cxn>
                  <a:cxn ang="0">
                    <a:pos x="44" y="17"/>
                  </a:cxn>
                  <a:cxn ang="0">
                    <a:pos x="48" y="13"/>
                  </a:cxn>
                  <a:cxn ang="0">
                    <a:pos x="63" y="8"/>
                  </a:cxn>
                  <a:cxn ang="0">
                    <a:pos x="63" y="11"/>
                  </a:cxn>
                  <a:cxn ang="0">
                    <a:pos x="65" y="14"/>
                  </a:cxn>
                  <a:cxn ang="0">
                    <a:pos x="71" y="13"/>
                  </a:cxn>
                  <a:cxn ang="0">
                    <a:pos x="75" y="18"/>
                  </a:cxn>
                  <a:cxn ang="0">
                    <a:pos x="81" y="18"/>
                  </a:cxn>
                  <a:cxn ang="0">
                    <a:pos x="81" y="21"/>
                  </a:cxn>
                  <a:cxn ang="0">
                    <a:pos x="78" y="20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8" y="24"/>
                  </a:cxn>
                  <a:cxn ang="0">
                    <a:pos x="61" y="21"/>
                  </a:cxn>
                  <a:cxn ang="0">
                    <a:pos x="56" y="23"/>
                  </a:cxn>
                  <a:cxn ang="0">
                    <a:pos x="54" y="25"/>
                  </a:cxn>
                  <a:cxn ang="0">
                    <a:pos x="50" y="25"/>
                  </a:cxn>
                  <a:cxn ang="0">
                    <a:pos x="45" y="30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1" y="27"/>
                  </a:cxn>
                  <a:cxn ang="0">
                    <a:pos x="39" y="31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4" y="36"/>
                  </a:cxn>
                  <a:cxn ang="0">
                    <a:pos x="31" y="36"/>
                  </a:cxn>
                  <a:cxn ang="0">
                    <a:pos x="29" y="29"/>
                  </a:cxn>
                  <a:cxn ang="0">
                    <a:pos x="28" y="27"/>
                  </a:cxn>
                  <a:cxn ang="0">
                    <a:pos x="23" y="26"/>
                  </a:cxn>
                  <a:cxn ang="0">
                    <a:pos x="21" y="26"/>
                  </a:cxn>
                  <a:cxn ang="0">
                    <a:pos x="15" y="24"/>
                  </a:cxn>
                  <a:cxn ang="0">
                    <a:pos x="3" y="19"/>
                  </a:cxn>
                  <a:cxn ang="0">
                    <a:pos x="0" y="17"/>
                  </a:cxn>
                </a:cxnLst>
                <a:rect l="0" t="0" r="r" b="b"/>
                <a:pathLst>
                  <a:path w="82" h="41">
                    <a:moveTo>
                      <a:pt x="0" y="17"/>
                    </a:moveTo>
                    <a:lnTo>
                      <a:pt x="2" y="17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5"/>
                    </a:lnTo>
                    <a:lnTo>
                      <a:pt x="48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8" y="13"/>
                    </a:lnTo>
                    <a:lnTo>
                      <a:pt x="71" y="13"/>
                    </a:lnTo>
                    <a:lnTo>
                      <a:pt x="73" y="14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8" y="19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8" y="21"/>
                    </a:lnTo>
                    <a:lnTo>
                      <a:pt x="69" y="23"/>
                    </a:lnTo>
                    <a:lnTo>
                      <a:pt x="68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8"/>
                    </a:lnTo>
                    <a:lnTo>
                      <a:pt x="42" y="29"/>
                    </a:lnTo>
                    <a:lnTo>
                      <a:pt x="41" y="28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0" y="29"/>
                    </a:lnTo>
                    <a:lnTo>
                      <a:pt x="39" y="31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3054" y="1407"/>
                <a:ext cx="246" cy="437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5" y="45"/>
                  </a:cxn>
                  <a:cxn ang="0">
                    <a:pos x="4" y="46"/>
                  </a:cxn>
                  <a:cxn ang="0">
                    <a:pos x="4" y="48"/>
                  </a:cxn>
                  <a:cxn ang="0">
                    <a:pos x="4" y="50"/>
                  </a:cxn>
                  <a:cxn ang="0">
                    <a:pos x="5" y="53"/>
                  </a:cxn>
                  <a:cxn ang="0">
                    <a:pos x="6" y="56"/>
                  </a:cxn>
                  <a:cxn ang="0">
                    <a:pos x="4" y="60"/>
                  </a:cxn>
                  <a:cxn ang="0">
                    <a:pos x="4" y="61"/>
                  </a:cxn>
                  <a:cxn ang="0">
                    <a:pos x="3" y="64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3"/>
                  </a:cxn>
                  <a:cxn ang="0">
                    <a:pos x="2" y="72"/>
                  </a:cxn>
                  <a:cxn ang="0">
                    <a:pos x="2" y="72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8" y="69"/>
                  </a:cxn>
                  <a:cxn ang="0">
                    <a:pos x="12" y="71"/>
                  </a:cxn>
                  <a:cxn ang="0">
                    <a:pos x="13" y="72"/>
                  </a:cxn>
                  <a:cxn ang="0">
                    <a:pos x="13" y="71"/>
                  </a:cxn>
                  <a:cxn ang="0">
                    <a:pos x="14" y="69"/>
                  </a:cxn>
                  <a:cxn ang="0">
                    <a:pos x="16" y="68"/>
                  </a:cxn>
                  <a:cxn ang="0">
                    <a:pos x="17" y="69"/>
                  </a:cxn>
                  <a:cxn ang="0">
                    <a:pos x="19" y="70"/>
                  </a:cxn>
                  <a:cxn ang="0">
                    <a:pos x="20" y="69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5"/>
                  </a:cxn>
                  <a:cxn ang="0">
                    <a:pos x="24" y="67"/>
                  </a:cxn>
                  <a:cxn ang="0">
                    <a:pos x="28" y="66"/>
                  </a:cxn>
                  <a:cxn ang="0">
                    <a:pos x="28" y="63"/>
                  </a:cxn>
                  <a:cxn ang="0">
                    <a:pos x="34" y="56"/>
                  </a:cxn>
                  <a:cxn ang="0">
                    <a:pos x="34" y="54"/>
                  </a:cxn>
                  <a:cxn ang="0">
                    <a:pos x="35" y="53"/>
                  </a:cxn>
                  <a:cxn ang="0">
                    <a:pos x="37" y="53"/>
                  </a:cxn>
                  <a:cxn ang="0">
                    <a:pos x="39" y="52"/>
                  </a:cxn>
                  <a:cxn ang="0">
                    <a:pos x="40" y="52"/>
                  </a:cxn>
                  <a:cxn ang="0">
                    <a:pos x="41" y="51"/>
                  </a:cxn>
                  <a:cxn ang="0">
                    <a:pos x="40" y="48"/>
                  </a:cxn>
                  <a:cxn ang="0">
                    <a:pos x="40" y="47"/>
                  </a:cxn>
                  <a:cxn ang="0">
                    <a:pos x="41" y="46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</a:cxnLst>
                <a:rect l="0" t="0" r="r" b="b"/>
                <a:pathLst>
                  <a:path w="41" h="73">
                    <a:moveTo>
                      <a:pt x="1" y="5"/>
                    </a:moveTo>
                    <a:lnTo>
                      <a:pt x="5" y="45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5" y="53"/>
                    </a:lnTo>
                    <a:lnTo>
                      <a:pt x="6" y="56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3" y="72"/>
                    </a:lnTo>
                    <a:lnTo>
                      <a:pt x="13" y="71"/>
                    </a:lnTo>
                    <a:lnTo>
                      <a:pt x="14" y="69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9" y="70"/>
                    </a:lnTo>
                    <a:lnTo>
                      <a:pt x="20" y="69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5"/>
                    </a:lnTo>
                    <a:lnTo>
                      <a:pt x="24" y="67"/>
                    </a:lnTo>
                    <a:lnTo>
                      <a:pt x="28" y="66"/>
                    </a:lnTo>
                    <a:lnTo>
                      <a:pt x="28" y="63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7" y="53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1" y="51"/>
                    </a:lnTo>
                    <a:lnTo>
                      <a:pt x="40" y="48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946" y="1677"/>
                <a:ext cx="600" cy="306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47"/>
                  </a:cxn>
                  <a:cxn ang="0">
                    <a:pos x="23" y="48"/>
                  </a:cxn>
                  <a:cxn ang="0">
                    <a:pos x="80" y="42"/>
                  </a:cxn>
                  <a:cxn ang="0">
                    <a:pos x="86" y="38"/>
                  </a:cxn>
                  <a:cxn ang="0">
                    <a:pos x="89" y="35"/>
                  </a:cxn>
                  <a:cxn ang="0">
                    <a:pos x="90" y="33"/>
                  </a:cxn>
                  <a:cxn ang="0">
                    <a:pos x="91" y="31"/>
                  </a:cxn>
                  <a:cxn ang="0">
                    <a:pos x="99" y="24"/>
                  </a:cxn>
                  <a:cxn ang="0">
                    <a:pos x="99" y="23"/>
                  </a:cxn>
                  <a:cxn ang="0">
                    <a:pos x="97" y="22"/>
                  </a:cxn>
                  <a:cxn ang="0">
                    <a:pos x="96" y="21"/>
                  </a:cxn>
                  <a:cxn ang="0">
                    <a:pos x="95" y="21"/>
                  </a:cxn>
                  <a:cxn ang="0">
                    <a:pos x="90" y="14"/>
                  </a:cxn>
                  <a:cxn ang="0">
                    <a:pos x="90" y="12"/>
                  </a:cxn>
                  <a:cxn ang="0">
                    <a:pos x="90" y="9"/>
                  </a:cxn>
                  <a:cxn ang="0">
                    <a:pos x="88" y="7"/>
                  </a:cxn>
                  <a:cxn ang="0">
                    <a:pos x="85" y="5"/>
                  </a:cxn>
                  <a:cxn ang="0">
                    <a:pos x="82" y="5"/>
                  </a:cxn>
                  <a:cxn ang="0">
                    <a:pos x="81" y="6"/>
                  </a:cxn>
                  <a:cxn ang="0">
                    <a:pos x="79" y="7"/>
                  </a:cxn>
                  <a:cxn ang="0">
                    <a:pos x="76" y="6"/>
                  </a:cxn>
                  <a:cxn ang="0">
                    <a:pos x="72" y="5"/>
                  </a:cxn>
                  <a:cxn ang="0">
                    <a:pos x="67" y="5"/>
                  </a:cxn>
                  <a:cxn ang="0">
                    <a:pos x="63" y="0"/>
                  </a:cxn>
                  <a:cxn ang="0">
                    <a:pos x="61" y="1"/>
                  </a:cxn>
                  <a:cxn ang="0">
                    <a:pos x="59" y="1"/>
                  </a:cxn>
                  <a:cxn ang="0">
                    <a:pos x="58" y="3"/>
                  </a:cxn>
                  <a:cxn ang="0">
                    <a:pos x="58" y="7"/>
                  </a:cxn>
                  <a:cxn ang="0">
                    <a:pos x="55" y="8"/>
                  </a:cxn>
                  <a:cxn ang="0">
                    <a:pos x="52" y="9"/>
                  </a:cxn>
                  <a:cxn ang="0">
                    <a:pos x="46" y="18"/>
                  </a:cxn>
                  <a:cxn ang="0">
                    <a:pos x="42" y="22"/>
                  </a:cxn>
                  <a:cxn ang="0">
                    <a:pos x="40" y="20"/>
                  </a:cxn>
                  <a:cxn ang="0">
                    <a:pos x="38" y="24"/>
                  </a:cxn>
                  <a:cxn ang="0">
                    <a:pos x="35" y="24"/>
                  </a:cxn>
                  <a:cxn ang="0">
                    <a:pos x="32" y="24"/>
                  </a:cxn>
                  <a:cxn ang="0">
                    <a:pos x="31" y="27"/>
                  </a:cxn>
                  <a:cxn ang="0">
                    <a:pos x="26" y="24"/>
                  </a:cxn>
                  <a:cxn ang="0">
                    <a:pos x="21" y="26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17" y="30"/>
                  </a:cxn>
                  <a:cxn ang="0">
                    <a:pos x="17" y="31"/>
                  </a:cxn>
                  <a:cxn ang="0">
                    <a:pos x="18" y="33"/>
                  </a:cxn>
                  <a:cxn ang="0">
                    <a:pos x="13" y="35"/>
                  </a:cxn>
                  <a:cxn ang="0">
                    <a:pos x="14" y="40"/>
                  </a:cxn>
                  <a:cxn ang="0">
                    <a:pos x="10" y="40"/>
                  </a:cxn>
                  <a:cxn ang="0">
                    <a:pos x="6" y="38"/>
                  </a:cxn>
                  <a:cxn ang="0">
                    <a:pos x="4" y="42"/>
                  </a:cxn>
                  <a:cxn ang="0">
                    <a:pos x="5" y="43"/>
                  </a:cxn>
                  <a:cxn ang="0">
                    <a:pos x="6" y="45"/>
                  </a:cxn>
                  <a:cxn ang="0">
                    <a:pos x="4" y="50"/>
                  </a:cxn>
                  <a:cxn ang="0">
                    <a:pos x="1" y="50"/>
                  </a:cxn>
                </a:cxnLst>
                <a:rect l="0" t="0" r="r" b="b"/>
                <a:pathLst>
                  <a:path w="100" h="51">
                    <a:moveTo>
                      <a:pt x="0" y="51"/>
                    </a:moveTo>
                    <a:lnTo>
                      <a:pt x="20" y="50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3" y="48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1"/>
                    </a:lnTo>
                    <a:lnTo>
                      <a:pt x="86" y="38"/>
                    </a:lnTo>
                    <a:lnTo>
                      <a:pt x="87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90" y="33"/>
                    </a:lnTo>
                    <a:lnTo>
                      <a:pt x="91" y="33"/>
                    </a:lnTo>
                    <a:lnTo>
                      <a:pt x="91" y="31"/>
                    </a:lnTo>
                    <a:lnTo>
                      <a:pt x="92" y="30"/>
                    </a:lnTo>
                    <a:lnTo>
                      <a:pt x="99" y="24"/>
                    </a:lnTo>
                    <a:lnTo>
                      <a:pt x="100" y="23"/>
                    </a:lnTo>
                    <a:lnTo>
                      <a:pt x="99" y="23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6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3" y="18"/>
                    </a:lnTo>
                    <a:lnTo>
                      <a:pt x="90" y="14"/>
                    </a:lnTo>
                    <a:lnTo>
                      <a:pt x="90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2" y="5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79" y="7"/>
                    </a:lnTo>
                    <a:lnTo>
                      <a:pt x="77" y="6"/>
                    </a:lnTo>
                    <a:lnTo>
                      <a:pt x="76" y="6"/>
                    </a:lnTo>
                    <a:lnTo>
                      <a:pt x="75" y="7"/>
                    </a:lnTo>
                    <a:lnTo>
                      <a:pt x="72" y="5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9" y="6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46" y="18"/>
                    </a:lnTo>
                    <a:lnTo>
                      <a:pt x="46" y="21"/>
                    </a:lnTo>
                    <a:lnTo>
                      <a:pt x="42" y="22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1"/>
                    </a:lnTo>
                    <a:lnTo>
                      <a:pt x="38" y="24"/>
                    </a:lnTo>
                    <a:lnTo>
                      <a:pt x="37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4" y="49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898" y="1911"/>
                <a:ext cx="666" cy="232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8" y="3"/>
                  </a:cxn>
                  <a:cxn ang="0">
                    <a:pos x="87" y="3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28" y="8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8" y="12"/>
                  </a:cxn>
                  <a:cxn ang="0">
                    <a:pos x="7" y="15"/>
                  </a:cxn>
                  <a:cxn ang="0">
                    <a:pos x="7" y="18"/>
                  </a:cxn>
                  <a:cxn ang="0">
                    <a:pos x="7" y="19"/>
                  </a:cxn>
                  <a:cxn ang="0">
                    <a:pos x="6" y="21"/>
                  </a:cxn>
                  <a:cxn ang="0">
                    <a:pos x="6" y="22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4" y="26"/>
                  </a:cxn>
                  <a:cxn ang="0">
                    <a:pos x="3" y="30"/>
                  </a:cxn>
                  <a:cxn ang="0">
                    <a:pos x="1" y="32"/>
                  </a:cxn>
                  <a:cxn ang="0">
                    <a:pos x="2" y="34"/>
                  </a:cxn>
                  <a:cxn ang="0">
                    <a:pos x="2" y="37"/>
                  </a:cxn>
                  <a:cxn ang="0">
                    <a:pos x="1" y="37"/>
                  </a:cxn>
                  <a:cxn ang="0">
                    <a:pos x="0" y="39"/>
                  </a:cxn>
                  <a:cxn ang="0">
                    <a:pos x="28" y="37"/>
                  </a:cxn>
                  <a:cxn ang="0">
                    <a:pos x="64" y="34"/>
                  </a:cxn>
                  <a:cxn ang="0">
                    <a:pos x="78" y="32"/>
                  </a:cxn>
                  <a:cxn ang="0">
                    <a:pos x="78" y="28"/>
                  </a:cxn>
                  <a:cxn ang="0">
                    <a:pos x="79" y="28"/>
                  </a:cxn>
                  <a:cxn ang="0">
                    <a:pos x="80" y="28"/>
                  </a:cxn>
                  <a:cxn ang="0">
                    <a:pos x="81" y="27"/>
                  </a:cxn>
                  <a:cxn ang="0">
                    <a:pos x="81" y="26"/>
                  </a:cxn>
                  <a:cxn ang="0">
                    <a:pos x="81" y="25"/>
                  </a:cxn>
                  <a:cxn ang="0">
                    <a:pos x="81" y="24"/>
                  </a:cxn>
                  <a:cxn ang="0">
                    <a:pos x="83" y="23"/>
                  </a:cxn>
                  <a:cxn ang="0">
                    <a:pos x="85" y="22"/>
                  </a:cxn>
                  <a:cxn ang="0">
                    <a:pos x="89" y="21"/>
                  </a:cxn>
                  <a:cxn ang="0">
                    <a:pos x="92" y="18"/>
                  </a:cxn>
                  <a:cxn ang="0">
                    <a:pos x="93" y="17"/>
                  </a:cxn>
                  <a:cxn ang="0">
                    <a:pos x="95" y="16"/>
                  </a:cxn>
                  <a:cxn ang="0">
                    <a:pos x="95" y="14"/>
                  </a:cxn>
                  <a:cxn ang="0">
                    <a:pos x="96" y="14"/>
                  </a:cxn>
                  <a:cxn ang="0">
                    <a:pos x="97" y="14"/>
                  </a:cxn>
                  <a:cxn ang="0">
                    <a:pos x="97" y="13"/>
                  </a:cxn>
                  <a:cxn ang="0">
                    <a:pos x="97" y="13"/>
                  </a:cxn>
                  <a:cxn ang="0">
                    <a:pos x="98" y="12"/>
                  </a:cxn>
                  <a:cxn ang="0">
                    <a:pos x="99" y="12"/>
                  </a:cxn>
                  <a:cxn ang="0">
                    <a:pos x="100" y="12"/>
                  </a:cxn>
                  <a:cxn ang="0">
                    <a:pos x="101" y="12"/>
                  </a:cxn>
                  <a:cxn ang="0">
                    <a:pos x="101" y="11"/>
                  </a:cxn>
                  <a:cxn ang="0">
                    <a:pos x="103" y="10"/>
                  </a:cxn>
                  <a:cxn ang="0">
                    <a:pos x="104" y="9"/>
                  </a:cxn>
                  <a:cxn ang="0">
                    <a:pos x="106" y="9"/>
                  </a:cxn>
                  <a:cxn ang="0">
                    <a:pos x="108" y="6"/>
                  </a:cxn>
                  <a:cxn ang="0">
                    <a:pos x="110" y="4"/>
                  </a:cxn>
                  <a:cxn ang="0">
                    <a:pos x="110" y="3"/>
                  </a:cxn>
                  <a:cxn ang="0">
                    <a:pos x="111" y="2"/>
                  </a:cxn>
                  <a:cxn ang="0">
                    <a:pos x="110" y="1"/>
                  </a:cxn>
                  <a:cxn ang="0">
                    <a:pos x="111" y="0"/>
                  </a:cxn>
                </a:cxnLst>
                <a:rect l="0" t="0" r="r" b="b"/>
                <a:pathLst>
                  <a:path w="111" h="39">
                    <a:moveTo>
                      <a:pt x="111" y="0"/>
                    </a:moveTo>
                    <a:lnTo>
                      <a:pt x="88" y="3"/>
                    </a:lnTo>
                    <a:lnTo>
                      <a:pt x="87" y="3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4" y="26"/>
                    </a:lnTo>
                    <a:lnTo>
                      <a:pt x="3" y="30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28" y="37"/>
                    </a:lnTo>
                    <a:lnTo>
                      <a:pt x="64" y="34"/>
                    </a:lnTo>
                    <a:lnTo>
                      <a:pt x="78" y="32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1" y="25"/>
                    </a:lnTo>
                    <a:lnTo>
                      <a:pt x="81" y="24"/>
                    </a:lnTo>
                    <a:lnTo>
                      <a:pt x="83" y="23"/>
                    </a:lnTo>
                    <a:lnTo>
                      <a:pt x="85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7"/>
                    </a:lnTo>
                    <a:lnTo>
                      <a:pt x="95" y="16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3" y="10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8" y="6"/>
                    </a:lnTo>
                    <a:lnTo>
                      <a:pt x="110" y="4"/>
                    </a:lnTo>
                    <a:lnTo>
                      <a:pt x="110" y="3"/>
                    </a:lnTo>
                    <a:lnTo>
                      <a:pt x="111" y="2"/>
                    </a:lnTo>
                    <a:lnTo>
                      <a:pt x="110" y="1"/>
                    </a:lnTo>
                    <a:lnTo>
                      <a:pt x="111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802" y="2133"/>
                <a:ext cx="288" cy="49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6" y="2"/>
                  </a:cxn>
                  <a:cxn ang="0">
                    <a:pos x="15" y="3"/>
                  </a:cxn>
                  <a:cxn ang="0">
                    <a:pos x="13" y="5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7"/>
                  </a:cxn>
                  <a:cxn ang="0">
                    <a:pos x="7" y="19"/>
                  </a:cxn>
                  <a:cxn ang="0">
                    <a:pos x="5" y="21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5" y="31"/>
                  </a:cxn>
                  <a:cxn ang="0">
                    <a:pos x="5" y="32"/>
                  </a:cxn>
                  <a:cxn ang="0">
                    <a:pos x="6" y="33"/>
                  </a:cxn>
                  <a:cxn ang="0">
                    <a:pos x="6" y="34"/>
                  </a:cxn>
                  <a:cxn ang="0">
                    <a:pos x="5" y="34"/>
                  </a:cxn>
                  <a:cxn ang="0">
                    <a:pos x="5" y="36"/>
                  </a:cxn>
                  <a:cxn ang="0">
                    <a:pos x="5" y="37"/>
                  </a:cxn>
                  <a:cxn ang="0">
                    <a:pos x="5" y="38"/>
                  </a:cxn>
                  <a:cxn ang="0">
                    <a:pos x="7" y="42"/>
                  </a:cxn>
                  <a:cxn ang="0">
                    <a:pos x="7" y="45"/>
                  </a:cxn>
                  <a:cxn ang="0">
                    <a:pos x="8" y="47"/>
                  </a:cxn>
                  <a:cxn ang="0">
                    <a:pos x="9" y="48"/>
                  </a:cxn>
                  <a:cxn ang="0">
                    <a:pos x="9" y="49"/>
                  </a:cxn>
                  <a:cxn ang="0">
                    <a:pos x="7" y="50"/>
                  </a:cxn>
                  <a:cxn ang="0">
                    <a:pos x="6" y="51"/>
                  </a:cxn>
                  <a:cxn ang="0">
                    <a:pos x="5" y="54"/>
                  </a:cxn>
                  <a:cxn ang="0">
                    <a:pos x="3" y="59"/>
                  </a:cxn>
                  <a:cxn ang="0">
                    <a:pos x="0" y="66"/>
                  </a:cxn>
                  <a:cxn ang="0">
                    <a:pos x="0" y="71"/>
                  </a:cxn>
                  <a:cxn ang="0">
                    <a:pos x="27" y="70"/>
                  </a:cxn>
                  <a:cxn ang="0">
                    <a:pos x="27" y="71"/>
                  </a:cxn>
                  <a:cxn ang="0">
                    <a:pos x="27" y="73"/>
                  </a:cxn>
                  <a:cxn ang="0">
                    <a:pos x="27" y="77"/>
                  </a:cxn>
                  <a:cxn ang="0">
                    <a:pos x="30" y="80"/>
                  </a:cxn>
                  <a:cxn ang="0">
                    <a:pos x="30" y="83"/>
                  </a:cxn>
                  <a:cxn ang="0">
                    <a:pos x="32" y="83"/>
                  </a:cxn>
                  <a:cxn ang="0">
                    <a:pos x="35" y="81"/>
                  </a:cxn>
                  <a:cxn ang="0">
                    <a:pos x="42" y="79"/>
                  </a:cxn>
                  <a:cxn ang="0">
                    <a:pos x="43" y="79"/>
                  </a:cxn>
                  <a:cxn ang="0">
                    <a:pos x="45" y="79"/>
                  </a:cxn>
                  <a:cxn ang="0">
                    <a:pos x="46" y="79"/>
                  </a:cxn>
                  <a:cxn ang="0">
                    <a:pos x="47" y="80"/>
                  </a:cxn>
                  <a:cxn ang="0">
                    <a:pos x="48" y="79"/>
                  </a:cxn>
                  <a:cxn ang="0">
                    <a:pos x="45" y="54"/>
                  </a:cxn>
                  <a:cxn ang="0">
                    <a:pos x="45" y="52"/>
                  </a:cxn>
                  <a:cxn ang="0">
                    <a:pos x="45" y="1"/>
                  </a:cxn>
                  <a:cxn ang="0">
                    <a:pos x="44" y="0"/>
                  </a:cxn>
                </a:cxnLst>
                <a:rect l="0" t="0" r="r" b="b"/>
                <a:pathLst>
                  <a:path w="48" h="83">
                    <a:moveTo>
                      <a:pt x="44" y="0"/>
                    </a:moveTo>
                    <a:lnTo>
                      <a:pt x="16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0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8" y="79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5" y="1"/>
                    </a:lnTo>
                    <a:lnTo>
                      <a:pt x="44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3066" y="2114"/>
                <a:ext cx="312" cy="4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4"/>
                  </a:cxn>
                  <a:cxn ang="0">
                    <a:pos x="1" y="55"/>
                  </a:cxn>
                  <a:cxn ang="0">
                    <a:pos x="1" y="57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5" y="81"/>
                  </a:cxn>
                  <a:cxn ang="0">
                    <a:pos x="8" y="82"/>
                  </a:cxn>
                  <a:cxn ang="0">
                    <a:pos x="8" y="81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11" y="77"/>
                  </a:cxn>
                  <a:cxn ang="0">
                    <a:pos x="11" y="78"/>
                  </a:cxn>
                  <a:cxn ang="0">
                    <a:pos x="11" y="80"/>
                  </a:cxn>
                  <a:cxn ang="0">
                    <a:pos x="13" y="83"/>
                  </a:cxn>
                  <a:cxn ang="0">
                    <a:pos x="14" y="83"/>
                  </a:cxn>
                  <a:cxn ang="0">
                    <a:pos x="16" y="83"/>
                  </a:cxn>
                  <a:cxn ang="0">
                    <a:pos x="17" y="81"/>
                  </a:cxn>
                  <a:cxn ang="0">
                    <a:pos x="18" y="81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8" y="79"/>
                  </a:cxn>
                  <a:cxn ang="0">
                    <a:pos x="18" y="79"/>
                  </a:cxn>
                  <a:cxn ang="0">
                    <a:pos x="18" y="78"/>
                  </a:cxn>
                  <a:cxn ang="0">
                    <a:pos x="18" y="77"/>
                  </a:cxn>
                  <a:cxn ang="0">
                    <a:pos x="18" y="76"/>
                  </a:cxn>
                  <a:cxn ang="0">
                    <a:pos x="17" y="75"/>
                  </a:cxn>
                  <a:cxn ang="0">
                    <a:pos x="16" y="75"/>
                  </a:cxn>
                  <a:cxn ang="0">
                    <a:pos x="16" y="75"/>
                  </a:cxn>
                  <a:cxn ang="0">
                    <a:pos x="15" y="73"/>
                  </a:cxn>
                  <a:cxn ang="0">
                    <a:pos x="14" y="72"/>
                  </a:cxn>
                  <a:cxn ang="0">
                    <a:pos x="15" y="71"/>
                  </a:cxn>
                  <a:cxn ang="0">
                    <a:pos x="15" y="71"/>
                  </a:cxn>
                  <a:cxn ang="0">
                    <a:pos x="15" y="70"/>
                  </a:cxn>
                  <a:cxn ang="0">
                    <a:pos x="52" y="67"/>
                  </a:cxn>
                  <a:cxn ang="0">
                    <a:pos x="52" y="65"/>
                  </a:cxn>
                  <a:cxn ang="0">
                    <a:pos x="50" y="63"/>
                  </a:cxn>
                  <a:cxn ang="0">
                    <a:pos x="51" y="58"/>
                  </a:cxn>
                  <a:cxn ang="0">
                    <a:pos x="49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0" y="47"/>
                  </a:cxn>
                  <a:cxn ang="0">
                    <a:pos x="51" y="45"/>
                  </a:cxn>
                  <a:cxn ang="0">
                    <a:pos x="51" y="45"/>
                  </a:cxn>
                  <a:cxn ang="0">
                    <a:pos x="50" y="43"/>
                  </a:cxn>
                  <a:cxn ang="0">
                    <a:pos x="50" y="42"/>
                  </a:cxn>
                  <a:cxn ang="0">
                    <a:pos x="49" y="41"/>
                  </a:cxn>
                  <a:cxn ang="0">
                    <a:pos x="48" y="40"/>
                  </a:cxn>
                  <a:cxn ang="0">
                    <a:pos x="48" y="39"/>
                  </a:cxn>
                  <a:cxn ang="0">
                    <a:pos x="47" y="36"/>
                  </a:cxn>
                  <a:cxn ang="0">
                    <a:pos x="46" y="36"/>
                  </a:cxn>
                  <a:cxn ang="0">
                    <a:pos x="36" y="0"/>
                  </a:cxn>
                  <a:cxn ang="0">
                    <a:pos x="0" y="3"/>
                  </a:cxn>
                </a:cxnLst>
                <a:rect l="0" t="0" r="r" b="b"/>
                <a:pathLst>
                  <a:path w="52" h="83">
                    <a:moveTo>
                      <a:pt x="0" y="3"/>
                    </a:moveTo>
                    <a:lnTo>
                      <a:pt x="1" y="4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8" y="82"/>
                    </a:lnTo>
                    <a:lnTo>
                      <a:pt x="8" y="81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7"/>
                    </a:lnTo>
                    <a:lnTo>
                      <a:pt x="11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6" y="83"/>
                    </a:lnTo>
                    <a:lnTo>
                      <a:pt x="17" y="81"/>
                    </a:lnTo>
                    <a:lnTo>
                      <a:pt x="18" y="81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52" y="67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1" y="58"/>
                    </a:lnTo>
                    <a:lnTo>
                      <a:pt x="49" y="55"/>
                    </a:lnTo>
                    <a:lnTo>
                      <a:pt x="49" y="52"/>
                    </a:lnTo>
                    <a:lnTo>
                      <a:pt x="50" y="50"/>
                    </a:lnTo>
                    <a:lnTo>
                      <a:pt x="50" y="47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0" y="43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36" y="0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270" y="1347"/>
                <a:ext cx="336" cy="384"/>
              </a:xfrm>
              <a:custGeom>
                <a:avLst/>
                <a:gdLst/>
                <a:ahLst/>
                <a:cxnLst>
                  <a:cxn ang="0">
                    <a:pos x="5" y="56"/>
                  </a:cxn>
                  <a:cxn ang="0">
                    <a:pos x="7" y="56"/>
                  </a:cxn>
                  <a:cxn ang="0">
                    <a:pos x="9" y="55"/>
                  </a:cxn>
                  <a:cxn ang="0">
                    <a:pos x="13" y="60"/>
                  </a:cxn>
                  <a:cxn ang="0">
                    <a:pos x="18" y="60"/>
                  </a:cxn>
                  <a:cxn ang="0">
                    <a:pos x="22" y="61"/>
                  </a:cxn>
                  <a:cxn ang="0">
                    <a:pos x="25" y="62"/>
                  </a:cxn>
                  <a:cxn ang="0">
                    <a:pos x="27" y="61"/>
                  </a:cxn>
                  <a:cxn ang="0">
                    <a:pos x="28" y="60"/>
                  </a:cxn>
                  <a:cxn ang="0">
                    <a:pos x="31" y="60"/>
                  </a:cxn>
                  <a:cxn ang="0">
                    <a:pos x="34" y="62"/>
                  </a:cxn>
                  <a:cxn ang="0">
                    <a:pos x="36" y="64"/>
                  </a:cxn>
                  <a:cxn ang="0">
                    <a:pos x="39" y="61"/>
                  </a:cxn>
                  <a:cxn ang="0">
                    <a:pos x="40" y="59"/>
                  </a:cxn>
                  <a:cxn ang="0">
                    <a:pos x="41" y="53"/>
                  </a:cxn>
                  <a:cxn ang="0">
                    <a:pos x="43" y="55"/>
                  </a:cxn>
                  <a:cxn ang="0">
                    <a:pos x="44" y="51"/>
                  </a:cxn>
                  <a:cxn ang="0">
                    <a:pos x="47" y="47"/>
                  </a:cxn>
                  <a:cxn ang="0">
                    <a:pos x="48" y="45"/>
                  </a:cxn>
                  <a:cxn ang="0">
                    <a:pos x="50" y="45"/>
                  </a:cxn>
                  <a:cxn ang="0">
                    <a:pos x="53" y="41"/>
                  </a:cxn>
                  <a:cxn ang="0">
                    <a:pos x="55" y="40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4" y="26"/>
                  </a:cxn>
                  <a:cxn ang="0">
                    <a:pos x="55" y="23"/>
                  </a:cxn>
                  <a:cxn ang="0">
                    <a:pos x="56" y="23"/>
                  </a:cxn>
                  <a:cxn ang="0">
                    <a:pos x="46" y="3"/>
                  </a:cxn>
                  <a:cxn ang="0">
                    <a:pos x="42" y="6"/>
                  </a:cxn>
                  <a:cxn ang="0">
                    <a:pos x="37" y="10"/>
                  </a:cxn>
                  <a:cxn ang="0">
                    <a:pos x="34" y="10"/>
                  </a:cxn>
                  <a:cxn ang="0">
                    <a:pos x="30" y="13"/>
                  </a:cxn>
                  <a:cxn ang="0">
                    <a:pos x="26" y="12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0" y="11"/>
                  </a:cxn>
                </a:cxnLst>
                <a:rect l="0" t="0" r="r" b="b"/>
                <a:pathLst>
                  <a:path w="56" h="64">
                    <a:moveTo>
                      <a:pt x="0" y="11"/>
                    </a:moveTo>
                    <a:lnTo>
                      <a:pt x="5" y="56"/>
                    </a:lnTo>
                    <a:lnTo>
                      <a:pt x="6" y="55"/>
                    </a:lnTo>
                    <a:lnTo>
                      <a:pt x="7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2" y="57"/>
                    </a:lnTo>
                    <a:lnTo>
                      <a:pt x="13" y="60"/>
                    </a:lnTo>
                    <a:lnTo>
                      <a:pt x="15" y="61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61"/>
                    </a:lnTo>
                    <a:lnTo>
                      <a:pt x="23" y="61"/>
                    </a:lnTo>
                    <a:lnTo>
                      <a:pt x="25" y="62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8" y="60"/>
                    </a:lnTo>
                    <a:lnTo>
                      <a:pt x="30" y="59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5" y="63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9" y="61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4" y="51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3"/>
                    </a:lnTo>
                    <a:lnTo>
                      <a:pt x="52" y="0"/>
                    </a:lnTo>
                    <a:lnTo>
                      <a:pt x="46" y="3"/>
                    </a:lnTo>
                    <a:lnTo>
                      <a:pt x="43" y="5"/>
                    </a:lnTo>
                    <a:lnTo>
                      <a:pt x="42" y="6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10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0" y="1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636" y="933"/>
                <a:ext cx="612" cy="469"/>
              </a:xfrm>
              <a:custGeom>
                <a:avLst/>
                <a:gdLst/>
                <a:ahLst/>
                <a:cxnLst>
                  <a:cxn ang="0">
                    <a:pos x="78" y="70"/>
                  </a:cxn>
                  <a:cxn ang="0">
                    <a:pos x="76" y="73"/>
                  </a:cxn>
                  <a:cxn ang="0">
                    <a:pos x="75" y="75"/>
                  </a:cxn>
                  <a:cxn ang="0">
                    <a:pos x="74" y="78"/>
                  </a:cxn>
                  <a:cxn ang="0">
                    <a:pos x="77" y="76"/>
                  </a:cxn>
                  <a:cxn ang="0">
                    <a:pos x="81" y="75"/>
                  </a:cxn>
                  <a:cxn ang="0">
                    <a:pos x="87" y="73"/>
                  </a:cxn>
                  <a:cxn ang="0">
                    <a:pos x="96" y="66"/>
                  </a:cxn>
                  <a:cxn ang="0">
                    <a:pos x="99" y="64"/>
                  </a:cxn>
                  <a:cxn ang="0">
                    <a:pos x="102" y="61"/>
                  </a:cxn>
                  <a:cxn ang="0">
                    <a:pos x="100" y="62"/>
                  </a:cxn>
                  <a:cxn ang="0">
                    <a:pos x="97" y="64"/>
                  </a:cxn>
                  <a:cxn ang="0">
                    <a:pos x="94" y="65"/>
                  </a:cxn>
                  <a:cxn ang="0">
                    <a:pos x="97" y="61"/>
                  </a:cxn>
                  <a:cxn ang="0">
                    <a:pos x="95" y="63"/>
                  </a:cxn>
                  <a:cxn ang="0">
                    <a:pos x="86" y="68"/>
                  </a:cxn>
                  <a:cxn ang="0">
                    <a:pos x="80" y="72"/>
                  </a:cxn>
                  <a:cxn ang="0">
                    <a:pos x="79" y="68"/>
                  </a:cxn>
                  <a:cxn ang="0">
                    <a:pos x="81" y="64"/>
                  </a:cxn>
                  <a:cxn ang="0">
                    <a:pos x="79" y="50"/>
                  </a:cxn>
                  <a:cxn ang="0">
                    <a:pos x="77" y="34"/>
                  </a:cxn>
                  <a:cxn ang="0">
                    <a:pos x="75" y="25"/>
                  </a:cxn>
                  <a:cxn ang="0">
                    <a:pos x="73" y="24"/>
                  </a:cxn>
                  <a:cxn ang="0">
                    <a:pos x="73" y="21"/>
                  </a:cxn>
                  <a:cxn ang="0">
                    <a:pos x="71" y="12"/>
                  </a:cxn>
                  <a:cxn ang="0">
                    <a:pos x="69" y="3"/>
                  </a:cxn>
                  <a:cxn ang="0">
                    <a:pos x="68" y="0"/>
                  </a:cxn>
                  <a:cxn ang="0">
                    <a:pos x="51" y="4"/>
                  </a:cxn>
                  <a:cxn ang="0">
                    <a:pos x="45" y="8"/>
                  </a:cxn>
                  <a:cxn ang="0">
                    <a:pos x="41" y="16"/>
                  </a:cxn>
                  <a:cxn ang="0">
                    <a:pos x="36" y="22"/>
                  </a:cxn>
                  <a:cxn ang="0">
                    <a:pos x="36" y="25"/>
                  </a:cxn>
                  <a:cxn ang="0">
                    <a:pos x="38" y="26"/>
                  </a:cxn>
                  <a:cxn ang="0">
                    <a:pos x="39" y="30"/>
                  </a:cxn>
                  <a:cxn ang="0">
                    <a:pos x="32" y="38"/>
                  </a:cxn>
                  <a:cxn ang="0">
                    <a:pos x="21" y="40"/>
                  </a:cxn>
                  <a:cxn ang="0">
                    <a:pos x="12" y="40"/>
                  </a:cxn>
                  <a:cxn ang="0">
                    <a:pos x="6" y="45"/>
                  </a:cxn>
                  <a:cxn ang="0">
                    <a:pos x="9" y="51"/>
                  </a:cxn>
                  <a:cxn ang="0">
                    <a:pos x="7" y="55"/>
                  </a:cxn>
                  <a:cxn ang="0">
                    <a:pos x="1" y="66"/>
                  </a:cxn>
                  <a:cxn ang="0">
                    <a:pos x="57" y="57"/>
                  </a:cxn>
                  <a:cxn ang="0">
                    <a:pos x="58" y="58"/>
                  </a:cxn>
                  <a:cxn ang="0">
                    <a:pos x="61" y="62"/>
                  </a:cxn>
                  <a:cxn ang="0">
                    <a:pos x="65" y="64"/>
                  </a:cxn>
                </a:cxnLst>
                <a:rect l="0" t="0" r="r" b="b"/>
                <a:pathLst>
                  <a:path w="102" h="78">
                    <a:moveTo>
                      <a:pt x="66" y="65"/>
                    </a:moveTo>
                    <a:lnTo>
                      <a:pt x="77" y="68"/>
                    </a:lnTo>
                    <a:lnTo>
                      <a:pt x="78" y="70"/>
                    </a:lnTo>
                    <a:lnTo>
                      <a:pt x="77" y="71"/>
                    </a:lnTo>
                    <a:lnTo>
                      <a:pt x="77" y="72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78" y="76"/>
                    </a:lnTo>
                    <a:lnTo>
                      <a:pt x="80" y="76"/>
                    </a:lnTo>
                    <a:lnTo>
                      <a:pt x="81" y="75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7" y="73"/>
                    </a:lnTo>
                    <a:lnTo>
                      <a:pt x="88" y="72"/>
                    </a:lnTo>
                    <a:lnTo>
                      <a:pt x="94" y="68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8" y="65"/>
                    </a:lnTo>
                    <a:lnTo>
                      <a:pt x="99" y="64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7" y="64"/>
                    </a:lnTo>
                    <a:lnTo>
                      <a:pt x="96" y="65"/>
                    </a:lnTo>
                    <a:lnTo>
                      <a:pt x="94" y="66"/>
                    </a:lnTo>
                    <a:lnTo>
                      <a:pt x="94" y="65"/>
                    </a:lnTo>
                    <a:lnTo>
                      <a:pt x="95" y="64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7" y="60"/>
                    </a:lnTo>
                    <a:lnTo>
                      <a:pt x="95" y="61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0" y="65"/>
                    </a:lnTo>
                    <a:lnTo>
                      <a:pt x="86" y="68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2"/>
                    </a:lnTo>
                    <a:lnTo>
                      <a:pt x="79" y="71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80" y="68"/>
                    </a:lnTo>
                    <a:lnTo>
                      <a:pt x="79" y="66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0" y="62"/>
                    </a:lnTo>
                    <a:lnTo>
                      <a:pt x="79" y="50"/>
                    </a:lnTo>
                    <a:lnTo>
                      <a:pt x="78" y="49"/>
                    </a:lnTo>
                    <a:lnTo>
                      <a:pt x="78" y="37"/>
                    </a:lnTo>
                    <a:lnTo>
                      <a:pt x="77" y="34"/>
                    </a:lnTo>
                    <a:lnTo>
                      <a:pt x="76" y="32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1" y="9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5" y="8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5" y="23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30" y="39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9" y="39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5" y="64"/>
                    </a:lnTo>
                    <a:lnTo>
                      <a:pt x="66" y="6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3582" y="1263"/>
                <a:ext cx="480" cy="311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56" y="42"/>
                  </a:cxn>
                  <a:cxn ang="0">
                    <a:pos x="67" y="40"/>
                  </a:cxn>
                  <a:cxn ang="0">
                    <a:pos x="67" y="40"/>
                  </a:cxn>
                  <a:cxn ang="0">
                    <a:pos x="68" y="40"/>
                  </a:cxn>
                  <a:cxn ang="0">
                    <a:pos x="68" y="39"/>
                  </a:cxn>
                  <a:cxn ang="0">
                    <a:pos x="69" y="37"/>
                  </a:cxn>
                  <a:cxn ang="0">
                    <a:pos x="70" y="37"/>
                  </a:cxn>
                  <a:cxn ang="0">
                    <a:pos x="72" y="37"/>
                  </a:cxn>
                  <a:cxn ang="0">
                    <a:pos x="75" y="35"/>
                  </a:cxn>
                  <a:cxn ang="0">
                    <a:pos x="75" y="33"/>
                  </a:cxn>
                  <a:cxn ang="0">
                    <a:pos x="77" y="31"/>
                  </a:cxn>
                  <a:cxn ang="0">
                    <a:pos x="79" y="30"/>
                  </a:cxn>
                  <a:cxn ang="0">
                    <a:pos x="80" y="30"/>
                  </a:cxn>
                  <a:cxn ang="0">
                    <a:pos x="78" y="28"/>
                  </a:cxn>
                  <a:cxn ang="0">
                    <a:pos x="77" y="27"/>
                  </a:cxn>
                  <a:cxn ang="0">
                    <a:pos x="76" y="27"/>
                  </a:cxn>
                  <a:cxn ang="0">
                    <a:pos x="76" y="27"/>
                  </a:cxn>
                  <a:cxn ang="0">
                    <a:pos x="74" y="26"/>
                  </a:cxn>
                  <a:cxn ang="0">
                    <a:pos x="74" y="24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1" y="21"/>
                  </a:cxn>
                  <a:cxn ang="0">
                    <a:pos x="72" y="20"/>
                  </a:cxn>
                  <a:cxn ang="0">
                    <a:pos x="72" y="18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1" y="16"/>
                  </a:cxn>
                  <a:cxn ang="0">
                    <a:pos x="73" y="15"/>
                  </a:cxn>
                  <a:cxn ang="0">
                    <a:pos x="73" y="12"/>
                  </a:cxn>
                  <a:cxn ang="0">
                    <a:pos x="73" y="11"/>
                  </a:cxn>
                  <a:cxn ang="0">
                    <a:pos x="74" y="10"/>
                  </a:cxn>
                  <a:cxn ang="0">
                    <a:pos x="75" y="10"/>
                  </a:cxn>
                  <a:cxn ang="0">
                    <a:pos x="74" y="9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0" y="7"/>
                  </a:cxn>
                  <a:cxn ang="0">
                    <a:pos x="70" y="6"/>
                  </a:cxn>
                  <a:cxn ang="0">
                    <a:pos x="68" y="3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5" y="0"/>
                  </a:cxn>
                  <a:cxn ang="0">
                    <a:pos x="10" y="11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11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4" y="37"/>
                  </a:cxn>
                  <a:cxn ang="0">
                    <a:pos x="7" y="52"/>
                  </a:cxn>
                  <a:cxn ang="0">
                    <a:pos x="20" y="49"/>
                  </a:cxn>
                </a:cxnLst>
                <a:rect l="0" t="0" r="r" b="b"/>
                <a:pathLst>
                  <a:path w="80" h="52">
                    <a:moveTo>
                      <a:pt x="20" y="49"/>
                    </a:moveTo>
                    <a:lnTo>
                      <a:pt x="56" y="42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8" y="39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1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6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6"/>
                    </a:lnTo>
                    <a:lnTo>
                      <a:pt x="73" y="15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9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10" y="11"/>
                    </a:lnTo>
                    <a:lnTo>
                      <a:pt x="9" y="7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4" y="37"/>
                    </a:lnTo>
                    <a:lnTo>
                      <a:pt x="7" y="52"/>
                    </a:lnTo>
                    <a:lnTo>
                      <a:pt x="20" y="4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3426" y="1569"/>
                <a:ext cx="618" cy="360"/>
              </a:xfrm>
              <a:custGeom>
                <a:avLst/>
                <a:gdLst/>
                <a:ahLst/>
                <a:cxnLst>
                  <a:cxn ang="0">
                    <a:pos x="32" y="56"/>
                  </a:cxn>
                  <a:cxn ang="0">
                    <a:pos x="26" y="56"/>
                  </a:cxn>
                  <a:cxn ang="0">
                    <a:pos x="23" y="57"/>
                  </a:cxn>
                  <a:cxn ang="0">
                    <a:pos x="6" y="56"/>
                  </a:cxn>
                  <a:cxn ang="0">
                    <a:pos x="9" y="52"/>
                  </a:cxn>
                  <a:cxn ang="0">
                    <a:pos x="11" y="49"/>
                  </a:cxn>
                  <a:cxn ang="0">
                    <a:pos x="20" y="41"/>
                  </a:cxn>
                  <a:cxn ang="0">
                    <a:pos x="22" y="44"/>
                  </a:cxn>
                  <a:cxn ang="0">
                    <a:pos x="28" y="44"/>
                  </a:cxn>
                  <a:cxn ang="0">
                    <a:pos x="30" y="44"/>
                  </a:cxn>
                  <a:cxn ang="0">
                    <a:pos x="35" y="42"/>
                  </a:cxn>
                  <a:cxn ang="0">
                    <a:pos x="37" y="41"/>
                  </a:cxn>
                  <a:cxn ang="0">
                    <a:pos x="43" y="36"/>
                  </a:cxn>
                  <a:cxn ang="0">
                    <a:pos x="45" y="29"/>
                  </a:cxn>
                  <a:cxn ang="0">
                    <a:pos x="50" y="19"/>
                  </a:cxn>
                  <a:cxn ang="0">
                    <a:pos x="53" y="20"/>
                  </a:cxn>
                  <a:cxn ang="0">
                    <a:pos x="56" y="12"/>
                  </a:cxn>
                  <a:cxn ang="0">
                    <a:pos x="59" y="10"/>
                  </a:cxn>
                  <a:cxn ang="0">
                    <a:pos x="62" y="6"/>
                  </a:cxn>
                  <a:cxn ang="0">
                    <a:pos x="62" y="1"/>
                  </a:cxn>
                  <a:cxn ang="0">
                    <a:pos x="69" y="4"/>
                  </a:cxn>
                  <a:cxn ang="0">
                    <a:pos x="70" y="1"/>
                  </a:cxn>
                  <a:cxn ang="0">
                    <a:pos x="74" y="2"/>
                  </a:cxn>
                  <a:cxn ang="0">
                    <a:pos x="77" y="5"/>
                  </a:cxn>
                  <a:cxn ang="0">
                    <a:pos x="81" y="8"/>
                  </a:cxn>
                  <a:cxn ang="0">
                    <a:pos x="78" y="14"/>
                  </a:cxn>
                  <a:cxn ang="0">
                    <a:pos x="82" y="15"/>
                  </a:cxn>
                  <a:cxn ang="0">
                    <a:pos x="85" y="18"/>
                  </a:cxn>
                  <a:cxn ang="0">
                    <a:pos x="88" y="18"/>
                  </a:cxn>
                  <a:cxn ang="0">
                    <a:pos x="93" y="20"/>
                  </a:cxn>
                  <a:cxn ang="0">
                    <a:pos x="94" y="23"/>
                  </a:cxn>
                  <a:cxn ang="0">
                    <a:pos x="93" y="26"/>
                  </a:cxn>
                  <a:cxn ang="0">
                    <a:pos x="96" y="29"/>
                  </a:cxn>
                  <a:cxn ang="0">
                    <a:pos x="94" y="30"/>
                  </a:cxn>
                  <a:cxn ang="0">
                    <a:pos x="94" y="31"/>
                  </a:cxn>
                  <a:cxn ang="0">
                    <a:pos x="93" y="32"/>
                  </a:cxn>
                  <a:cxn ang="0">
                    <a:pos x="95" y="34"/>
                  </a:cxn>
                  <a:cxn ang="0">
                    <a:pos x="95" y="37"/>
                  </a:cxn>
                  <a:cxn ang="0">
                    <a:pos x="93" y="37"/>
                  </a:cxn>
                  <a:cxn ang="0">
                    <a:pos x="96" y="38"/>
                  </a:cxn>
                  <a:cxn ang="0">
                    <a:pos x="101" y="37"/>
                  </a:cxn>
                  <a:cxn ang="0">
                    <a:pos x="102" y="43"/>
                  </a:cxn>
                </a:cxnLst>
                <a:rect l="0" t="0" r="r" b="b"/>
                <a:pathLst>
                  <a:path w="103" h="60">
                    <a:moveTo>
                      <a:pt x="102" y="44"/>
                    </a:moveTo>
                    <a:lnTo>
                      <a:pt x="68" y="50"/>
                    </a:lnTo>
                    <a:lnTo>
                      <a:pt x="32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2" y="48"/>
                    </a:lnTo>
                    <a:lnTo>
                      <a:pt x="19" y="42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5" y="42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7" y="41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43" y="36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4" y="18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13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2"/>
                    </a:lnTo>
                    <a:lnTo>
                      <a:pt x="73" y="3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79" y="12"/>
                    </a:lnTo>
                    <a:lnTo>
                      <a:pt x="78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5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5" y="27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6" y="34"/>
                    </a:lnTo>
                    <a:lnTo>
                      <a:pt x="97" y="35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3" y="36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3" y="42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2" y="4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3365" y="1833"/>
                <a:ext cx="715" cy="306"/>
              </a:xfrm>
              <a:custGeom>
                <a:avLst/>
                <a:gdLst/>
                <a:ahLst/>
                <a:cxnLst>
                  <a:cxn ang="0">
                    <a:pos x="1" y="41"/>
                  </a:cxn>
                  <a:cxn ang="0">
                    <a:pos x="3" y="39"/>
                  </a:cxn>
                  <a:cxn ang="0">
                    <a:pos x="5" y="36"/>
                  </a:cxn>
                  <a:cxn ang="0">
                    <a:pos x="14" y="31"/>
                  </a:cxn>
                  <a:cxn ang="0">
                    <a:pos x="17" y="27"/>
                  </a:cxn>
                  <a:cxn ang="0">
                    <a:pos x="19" y="26"/>
                  </a:cxn>
                  <a:cxn ang="0">
                    <a:pos x="21" y="25"/>
                  </a:cxn>
                  <a:cxn ang="0">
                    <a:pos x="23" y="24"/>
                  </a:cxn>
                  <a:cxn ang="0">
                    <a:pos x="28" y="22"/>
                  </a:cxn>
                  <a:cxn ang="0">
                    <a:pos x="32" y="16"/>
                  </a:cxn>
                  <a:cxn ang="0">
                    <a:pos x="33" y="13"/>
                  </a:cxn>
                  <a:cxn ang="0">
                    <a:pos x="36" y="12"/>
                  </a:cxn>
                  <a:cxn ang="0">
                    <a:pos x="42" y="12"/>
                  </a:cxn>
                  <a:cxn ang="0">
                    <a:pos x="112" y="0"/>
                  </a:cxn>
                  <a:cxn ang="0">
                    <a:pos x="114" y="1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09" y="8"/>
                  </a:cxn>
                  <a:cxn ang="0">
                    <a:pos x="105" y="11"/>
                  </a:cxn>
                  <a:cxn ang="0">
                    <a:pos x="106" y="11"/>
                  </a:cxn>
                  <a:cxn ang="0">
                    <a:pos x="112" y="9"/>
                  </a:cxn>
                  <a:cxn ang="0">
                    <a:pos x="114" y="10"/>
                  </a:cxn>
                  <a:cxn ang="0">
                    <a:pos x="115" y="11"/>
                  </a:cxn>
                  <a:cxn ang="0">
                    <a:pos x="118" y="9"/>
                  </a:cxn>
                  <a:cxn ang="0">
                    <a:pos x="119" y="14"/>
                  </a:cxn>
                  <a:cxn ang="0">
                    <a:pos x="117" y="17"/>
                  </a:cxn>
                  <a:cxn ang="0">
                    <a:pos x="114" y="19"/>
                  </a:cxn>
                  <a:cxn ang="0">
                    <a:pos x="110" y="19"/>
                  </a:cxn>
                  <a:cxn ang="0">
                    <a:pos x="109" y="18"/>
                  </a:cxn>
                  <a:cxn ang="0">
                    <a:pos x="108" y="17"/>
                  </a:cxn>
                  <a:cxn ang="0">
                    <a:pos x="108" y="20"/>
                  </a:cxn>
                  <a:cxn ang="0">
                    <a:pos x="109" y="21"/>
                  </a:cxn>
                  <a:cxn ang="0">
                    <a:pos x="110" y="24"/>
                  </a:cxn>
                  <a:cxn ang="0">
                    <a:pos x="105" y="27"/>
                  </a:cxn>
                  <a:cxn ang="0">
                    <a:pos x="105" y="28"/>
                  </a:cxn>
                  <a:cxn ang="0">
                    <a:pos x="112" y="26"/>
                  </a:cxn>
                  <a:cxn ang="0">
                    <a:pos x="114" y="26"/>
                  </a:cxn>
                  <a:cxn ang="0">
                    <a:pos x="108" y="31"/>
                  </a:cxn>
                  <a:cxn ang="0">
                    <a:pos x="102" y="36"/>
                  </a:cxn>
                  <a:cxn ang="0">
                    <a:pos x="101" y="37"/>
                  </a:cxn>
                  <a:cxn ang="0">
                    <a:pos x="96" y="44"/>
                  </a:cxn>
                  <a:cxn ang="0">
                    <a:pos x="93" y="49"/>
                  </a:cxn>
                  <a:cxn ang="0">
                    <a:pos x="69" y="38"/>
                  </a:cxn>
                  <a:cxn ang="0">
                    <a:pos x="50" y="36"/>
                  </a:cxn>
                  <a:cxn ang="0">
                    <a:pos x="48" y="35"/>
                  </a:cxn>
                  <a:cxn ang="0">
                    <a:pos x="30" y="37"/>
                  </a:cxn>
                  <a:cxn ang="0">
                    <a:pos x="26" y="40"/>
                  </a:cxn>
                  <a:cxn ang="0">
                    <a:pos x="0" y="45"/>
                  </a:cxn>
                </a:cxnLst>
                <a:rect l="0" t="0" r="r" b="b"/>
                <a:pathLst>
                  <a:path w="119" h="51">
                    <a:moveTo>
                      <a:pt x="0" y="45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78" y="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3" y="4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09" y="7"/>
                    </a:lnTo>
                    <a:lnTo>
                      <a:pt x="109" y="8"/>
                    </a:lnTo>
                    <a:lnTo>
                      <a:pt x="107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5" y="10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8" y="10"/>
                    </a:lnTo>
                    <a:lnTo>
                      <a:pt x="119" y="13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08" y="17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10" y="22"/>
                    </a:lnTo>
                    <a:lnTo>
                      <a:pt x="109" y="23"/>
                    </a:lnTo>
                    <a:lnTo>
                      <a:pt x="110" y="24"/>
                    </a:lnTo>
                    <a:lnTo>
                      <a:pt x="107" y="27"/>
                    </a:lnTo>
                    <a:lnTo>
                      <a:pt x="106" y="27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5" y="28"/>
                    </a:lnTo>
                    <a:lnTo>
                      <a:pt x="108" y="28"/>
                    </a:lnTo>
                    <a:lnTo>
                      <a:pt x="109" y="27"/>
                    </a:lnTo>
                    <a:lnTo>
                      <a:pt x="112" y="26"/>
                    </a:lnTo>
                    <a:lnTo>
                      <a:pt x="112" y="25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8" y="31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2" y="36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99" y="39"/>
                    </a:lnTo>
                    <a:lnTo>
                      <a:pt x="97" y="40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69" y="38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9" y="38"/>
                    </a:lnTo>
                    <a:lnTo>
                      <a:pt x="26" y="39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0" y="42"/>
                    </a:lnTo>
                    <a:lnTo>
                      <a:pt x="0" y="4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474" y="2043"/>
                <a:ext cx="414" cy="312"/>
              </a:xfrm>
              <a:custGeom>
                <a:avLst/>
                <a:gdLst/>
                <a:ahLst/>
                <a:cxnLst>
                  <a:cxn ang="0">
                    <a:pos x="40" y="52"/>
                  </a:cxn>
                  <a:cxn ang="0">
                    <a:pos x="38" y="52"/>
                  </a:cxn>
                  <a:cxn ang="0">
                    <a:pos x="37" y="48"/>
                  </a:cxn>
                  <a:cxn ang="0">
                    <a:pos x="33" y="44"/>
                  </a:cxn>
                  <a:cxn ang="0">
                    <a:pos x="30" y="39"/>
                  </a:cxn>
                  <a:cxn ang="0">
                    <a:pos x="28" y="37"/>
                  </a:cxn>
                  <a:cxn ang="0">
                    <a:pos x="25" y="34"/>
                  </a:cxn>
                  <a:cxn ang="0">
                    <a:pos x="23" y="32"/>
                  </a:cxn>
                  <a:cxn ang="0">
                    <a:pos x="21" y="30"/>
                  </a:cxn>
                  <a:cxn ang="0">
                    <a:pos x="15" y="25"/>
                  </a:cxn>
                  <a:cxn ang="0">
                    <a:pos x="12" y="23"/>
                  </a:cxn>
                  <a:cxn ang="0">
                    <a:pos x="9" y="18"/>
                  </a:cxn>
                  <a:cxn ang="0">
                    <a:pos x="7" y="16"/>
                  </a:cxn>
                  <a:cxn ang="0">
                    <a:pos x="1" y="14"/>
                  </a:cxn>
                  <a:cxn ang="0">
                    <a:pos x="1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8" y="5"/>
                  </a:cxn>
                  <a:cxn ang="0">
                    <a:pos x="11" y="3"/>
                  </a:cxn>
                  <a:cxn ang="0">
                    <a:pos x="12" y="2"/>
                  </a:cxn>
                  <a:cxn ang="0">
                    <a:pos x="30" y="0"/>
                  </a:cxn>
                  <a:cxn ang="0">
                    <a:pos x="31" y="2"/>
                  </a:cxn>
                  <a:cxn ang="0">
                    <a:pos x="35" y="3"/>
                  </a:cxn>
                  <a:cxn ang="0">
                    <a:pos x="51" y="3"/>
                  </a:cxn>
                  <a:cxn ang="0">
                    <a:pos x="68" y="16"/>
                  </a:cxn>
                  <a:cxn ang="0">
                    <a:pos x="65" y="19"/>
                  </a:cxn>
                  <a:cxn ang="0">
                    <a:pos x="63" y="24"/>
                  </a:cxn>
                  <a:cxn ang="0">
                    <a:pos x="62" y="28"/>
                  </a:cxn>
                  <a:cxn ang="0">
                    <a:pos x="61" y="30"/>
                  </a:cxn>
                  <a:cxn ang="0">
                    <a:pos x="60" y="31"/>
                  </a:cxn>
                  <a:cxn ang="0">
                    <a:pos x="58" y="32"/>
                  </a:cxn>
                  <a:cxn ang="0">
                    <a:pos x="57" y="35"/>
                  </a:cxn>
                  <a:cxn ang="0">
                    <a:pos x="53" y="39"/>
                  </a:cxn>
                  <a:cxn ang="0">
                    <a:pos x="50" y="41"/>
                  </a:cxn>
                  <a:cxn ang="0">
                    <a:pos x="48" y="43"/>
                  </a:cxn>
                  <a:cxn ang="0">
                    <a:pos x="46" y="44"/>
                  </a:cxn>
                  <a:cxn ang="0">
                    <a:pos x="46" y="45"/>
                  </a:cxn>
                  <a:cxn ang="0">
                    <a:pos x="45" y="46"/>
                  </a:cxn>
                  <a:cxn ang="0">
                    <a:pos x="43" y="48"/>
                  </a:cxn>
                  <a:cxn ang="0">
                    <a:pos x="43" y="48"/>
                  </a:cxn>
                  <a:cxn ang="0">
                    <a:pos x="43" y="49"/>
                  </a:cxn>
                  <a:cxn ang="0">
                    <a:pos x="43" y="50"/>
                  </a:cxn>
                  <a:cxn ang="0">
                    <a:pos x="42" y="51"/>
                  </a:cxn>
                  <a:cxn ang="0">
                    <a:pos x="41" y="52"/>
                  </a:cxn>
                </a:cxnLst>
                <a:rect l="0" t="0" r="r" b="b"/>
                <a:pathLst>
                  <a:path w="69" h="52">
                    <a:moveTo>
                      <a:pt x="41" y="52"/>
                    </a:moveTo>
                    <a:lnTo>
                      <a:pt x="40" y="52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51" y="3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8" y="32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4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49" y="42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5" y="46"/>
                    </a:lnTo>
                    <a:lnTo>
                      <a:pt x="44" y="47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1" y="5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282" y="2085"/>
                <a:ext cx="444" cy="462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12" y="44"/>
                  </a:cxn>
                  <a:cxn ang="0">
                    <a:pos x="13" y="46"/>
                  </a:cxn>
                  <a:cxn ang="0">
                    <a:pos x="14" y="48"/>
                  </a:cxn>
                  <a:cxn ang="0">
                    <a:pos x="15" y="50"/>
                  </a:cxn>
                  <a:cxn ang="0">
                    <a:pos x="14" y="55"/>
                  </a:cxn>
                  <a:cxn ang="0">
                    <a:pos x="13" y="60"/>
                  </a:cxn>
                  <a:cxn ang="0">
                    <a:pos x="14" y="68"/>
                  </a:cxn>
                  <a:cxn ang="0">
                    <a:pos x="16" y="72"/>
                  </a:cxn>
                  <a:cxn ang="0">
                    <a:pos x="18" y="74"/>
                  </a:cxn>
                  <a:cxn ang="0">
                    <a:pos x="19" y="76"/>
                  </a:cxn>
                  <a:cxn ang="0">
                    <a:pos x="58" y="76"/>
                  </a:cxn>
                  <a:cxn ang="0">
                    <a:pos x="61" y="77"/>
                  </a:cxn>
                  <a:cxn ang="0">
                    <a:pos x="60" y="71"/>
                  </a:cxn>
                  <a:cxn ang="0">
                    <a:pos x="61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67" y="65"/>
                  </a:cxn>
                  <a:cxn ang="0">
                    <a:pos x="68" y="62"/>
                  </a:cxn>
                  <a:cxn ang="0">
                    <a:pos x="70" y="53"/>
                  </a:cxn>
                  <a:cxn ang="0">
                    <a:pos x="72" y="48"/>
                  </a:cxn>
                  <a:cxn ang="0">
                    <a:pos x="74" y="47"/>
                  </a:cxn>
                  <a:cxn ang="0">
                    <a:pos x="73" y="46"/>
                  </a:cxn>
                  <a:cxn ang="0">
                    <a:pos x="72" y="45"/>
                  </a:cxn>
                  <a:cxn ang="0">
                    <a:pos x="70" y="45"/>
                  </a:cxn>
                  <a:cxn ang="0">
                    <a:pos x="69" y="41"/>
                  </a:cxn>
                  <a:cxn ang="0">
                    <a:pos x="65" y="37"/>
                  </a:cxn>
                  <a:cxn ang="0">
                    <a:pos x="62" y="32"/>
                  </a:cxn>
                  <a:cxn ang="0">
                    <a:pos x="60" y="30"/>
                  </a:cxn>
                  <a:cxn ang="0">
                    <a:pos x="57" y="27"/>
                  </a:cxn>
                  <a:cxn ang="0">
                    <a:pos x="55" y="25"/>
                  </a:cxn>
                  <a:cxn ang="0">
                    <a:pos x="53" y="23"/>
                  </a:cxn>
                  <a:cxn ang="0">
                    <a:pos x="47" y="18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9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74" h="77">
                    <a:moveTo>
                      <a:pt x="0" y="5"/>
                    </a:moveTo>
                    <a:lnTo>
                      <a:pt x="10" y="41"/>
                    </a:lnTo>
                    <a:lnTo>
                      <a:pt x="11" y="41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4" y="52"/>
                    </a:lnTo>
                    <a:lnTo>
                      <a:pt x="14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7" y="72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9" y="76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9" y="76"/>
                    </a:lnTo>
                    <a:lnTo>
                      <a:pt x="61" y="77"/>
                    </a:lnTo>
                    <a:lnTo>
                      <a:pt x="61" y="75"/>
                    </a:lnTo>
                    <a:lnTo>
                      <a:pt x="60" y="71"/>
                    </a:lnTo>
                    <a:lnTo>
                      <a:pt x="60" y="70"/>
                    </a:lnTo>
                    <a:lnTo>
                      <a:pt x="61" y="69"/>
                    </a:lnTo>
                    <a:lnTo>
                      <a:pt x="62" y="68"/>
                    </a:lnTo>
                    <a:lnTo>
                      <a:pt x="64" y="69"/>
                    </a:lnTo>
                    <a:lnTo>
                      <a:pt x="67" y="69"/>
                    </a:lnTo>
                    <a:lnTo>
                      <a:pt x="68" y="69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8" y="62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3" y="47"/>
                    </a:lnTo>
                    <a:lnTo>
                      <a:pt x="74" y="47"/>
                    </a:lnTo>
                    <a:lnTo>
                      <a:pt x="74" y="46"/>
                    </a:lnTo>
                    <a:lnTo>
                      <a:pt x="73" y="46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5"/>
                    </a:lnTo>
                    <a:lnTo>
                      <a:pt x="69" y="44"/>
                    </a:lnTo>
                    <a:lnTo>
                      <a:pt x="69" y="41"/>
                    </a:lnTo>
                    <a:lnTo>
                      <a:pt x="67" y="38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58" y="29"/>
                    </a:lnTo>
                    <a:lnTo>
                      <a:pt x="57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2" y="6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14" y="3"/>
                    </a:lnTo>
                    <a:lnTo>
                      <a:pt x="0" y="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150" y="2493"/>
                <a:ext cx="744" cy="56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4" y="15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7" y="18"/>
                  </a:cxn>
                  <a:cxn ang="0">
                    <a:pos x="9" y="15"/>
                  </a:cxn>
                  <a:cxn ang="0">
                    <a:pos x="11" y="15"/>
                  </a:cxn>
                  <a:cxn ang="0">
                    <a:pos x="10" y="17"/>
                  </a:cxn>
                  <a:cxn ang="0">
                    <a:pos x="19" y="14"/>
                  </a:cxn>
                  <a:cxn ang="0">
                    <a:pos x="19" y="16"/>
                  </a:cxn>
                  <a:cxn ang="0">
                    <a:pos x="25" y="17"/>
                  </a:cxn>
                  <a:cxn ang="0">
                    <a:pos x="29" y="18"/>
                  </a:cxn>
                  <a:cxn ang="0">
                    <a:pos x="32" y="19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35" y="25"/>
                  </a:cxn>
                  <a:cxn ang="0">
                    <a:pos x="35" y="26"/>
                  </a:cxn>
                  <a:cxn ang="0">
                    <a:pos x="41" y="24"/>
                  </a:cxn>
                  <a:cxn ang="0">
                    <a:pos x="50" y="21"/>
                  </a:cxn>
                  <a:cxn ang="0">
                    <a:pos x="51" y="18"/>
                  </a:cxn>
                  <a:cxn ang="0">
                    <a:pos x="62" y="21"/>
                  </a:cxn>
                  <a:cxn ang="0">
                    <a:pos x="69" y="28"/>
                  </a:cxn>
                  <a:cxn ang="0">
                    <a:pos x="74" y="30"/>
                  </a:cxn>
                  <a:cxn ang="0">
                    <a:pos x="77" y="36"/>
                  </a:cxn>
                  <a:cxn ang="0">
                    <a:pos x="77" y="48"/>
                  </a:cxn>
                  <a:cxn ang="0">
                    <a:pos x="80" y="55"/>
                  </a:cxn>
                  <a:cxn ang="0">
                    <a:pos x="79" y="50"/>
                  </a:cxn>
                  <a:cxn ang="0">
                    <a:pos x="82" y="52"/>
                  </a:cxn>
                  <a:cxn ang="0">
                    <a:pos x="84" y="50"/>
                  </a:cxn>
                  <a:cxn ang="0">
                    <a:pos x="83" y="53"/>
                  </a:cxn>
                  <a:cxn ang="0">
                    <a:pos x="81" y="57"/>
                  </a:cxn>
                  <a:cxn ang="0">
                    <a:pos x="83" y="61"/>
                  </a:cxn>
                  <a:cxn ang="0">
                    <a:pos x="90" y="68"/>
                  </a:cxn>
                  <a:cxn ang="0">
                    <a:pos x="92" y="69"/>
                  </a:cxn>
                  <a:cxn ang="0">
                    <a:pos x="94" y="74"/>
                  </a:cxn>
                  <a:cxn ang="0">
                    <a:pos x="99" y="82"/>
                  </a:cxn>
                  <a:cxn ang="0">
                    <a:pos x="109" y="89"/>
                  </a:cxn>
                  <a:cxn ang="0">
                    <a:pos x="112" y="91"/>
                  </a:cxn>
                  <a:cxn ang="0">
                    <a:pos x="111" y="91"/>
                  </a:cxn>
                  <a:cxn ang="0">
                    <a:pos x="110" y="92"/>
                  </a:cxn>
                  <a:cxn ang="0">
                    <a:pos x="113" y="93"/>
                  </a:cxn>
                  <a:cxn ang="0">
                    <a:pos x="122" y="88"/>
                  </a:cxn>
                  <a:cxn ang="0">
                    <a:pos x="122" y="83"/>
                  </a:cxn>
                  <a:cxn ang="0">
                    <a:pos x="122" y="74"/>
                  </a:cxn>
                  <a:cxn ang="0">
                    <a:pos x="121" y="61"/>
                  </a:cxn>
                  <a:cxn ang="0">
                    <a:pos x="114" y="48"/>
                  </a:cxn>
                  <a:cxn ang="0">
                    <a:pos x="111" y="43"/>
                  </a:cxn>
                  <a:cxn ang="0">
                    <a:pos x="111" y="38"/>
                  </a:cxn>
                  <a:cxn ang="0">
                    <a:pos x="104" y="29"/>
                  </a:cxn>
                  <a:cxn ang="0">
                    <a:pos x="99" y="24"/>
                  </a:cxn>
                  <a:cxn ang="0">
                    <a:pos x="93" y="8"/>
                  </a:cxn>
                  <a:cxn ang="0">
                    <a:pos x="91" y="6"/>
                  </a:cxn>
                  <a:cxn ang="0">
                    <a:pos x="89" y="1"/>
                  </a:cxn>
                  <a:cxn ang="0">
                    <a:pos x="83" y="1"/>
                  </a:cxn>
                  <a:cxn ang="0">
                    <a:pos x="83" y="7"/>
                  </a:cxn>
                  <a:cxn ang="0">
                    <a:pos x="80" y="8"/>
                  </a:cxn>
                  <a:cxn ang="0">
                    <a:pos x="40" y="7"/>
                  </a:cxn>
                  <a:cxn ang="0">
                    <a:pos x="38" y="4"/>
                  </a:cxn>
                </a:cxnLst>
                <a:rect l="0" t="0" r="r" b="b"/>
                <a:pathLst>
                  <a:path w="124" h="94">
                    <a:moveTo>
                      <a:pt x="38" y="4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3" y="16"/>
                    </a:lnTo>
                    <a:lnTo>
                      <a:pt x="25" y="17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55" y="17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5"/>
                    </a:lnTo>
                    <a:lnTo>
                      <a:pt x="69" y="28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4" y="30"/>
                    </a:lnTo>
                    <a:lnTo>
                      <a:pt x="77" y="34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8" y="44"/>
                    </a:lnTo>
                    <a:lnTo>
                      <a:pt x="77" y="48"/>
                    </a:lnTo>
                    <a:lnTo>
                      <a:pt x="77" y="52"/>
                    </a:lnTo>
                    <a:lnTo>
                      <a:pt x="78" y="53"/>
                    </a:lnTo>
                    <a:lnTo>
                      <a:pt x="80" y="55"/>
                    </a:lnTo>
                    <a:lnTo>
                      <a:pt x="81" y="53"/>
                    </a:lnTo>
                    <a:lnTo>
                      <a:pt x="80" y="52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49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3" y="54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9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6" y="66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2" y="69"/>
                    </a:lnTo>
                    <a:lnTo>
                      <a:pt x="92" y="70"/>
                    </a:lnTo>
                    <a:lnTo>
                      <a:pt x="93" y="73"/>
                    </a:lnTo>
                    <a:lnTo>
                      <a:pt x="94" y="74"/>
                    </a:lnTo>
                    <a:lnTo>
                      <a:pt x="96" y="74"/>
                    </a:lnTo>
                    <a:lnTo>
                      <a:pt x="99" y="82"/>
                    </a:lnTo>
                    <a:lnTo>
                      <a:pt x="99" y="82"/>
                    </a:lnTo>
                    <a:lnTo>
                      <a:pt x="103" y="83"/>
                    </a:lnTo>
                    <a:lnTo>
                      <a:pt x="104" y="84"/>
                    </a:lnTo>
                    <a:lnTo>
                      <a:pt x="109" y="89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2" y="91"/>
                    </a:lnTo>
                    <a:lnTo>
                      <a:pt x="112" y="92"/>
                    </a:lnTo>
                    <a:lnTo>
                      <a:pt x="111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2" y="94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21" y="90"/>
                    </a:lnTo>
                    <a:lnTo>
                      <a:pt x="122" y="88"/>
                    </a:lnTo>
                    <a:lnTo>
                      <a:pt x="122" y="88"/>
                    </a:lnTo>
                    <a:lnTo>
                      <a:pt x="121" y="84"/>
                    </a:lnTo>
                    <a:lnTo>
                      <a:pt x="122" y="83"/>
                    </a:lnTo>
                    <a:lnTo>
                      <a:pt x="123" y="80"/>
                    </a:lnTo>
                    <a:lnTo>
                      <a:pt x="124" y="80"/>
                    </a:lnTo>
                    <a:lnTo>
                      <a:pt x="122" y="74"/>
                    </a:lnTo>
                    <a:lnTo>
                      <a:pt x="123" y="71"/>
                    </a:lnTo>
                    <a:lnTo>
                      <a:pt x="123" y="66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17" y="54"/>
                    </a:lnTo>
                    <a:lnTo>
                      <a:pt x="114" y="48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11" y="38"/>
                    </a:lnTo>
                    <a:lnTo>
                      <a:pt x="111" y="37"/>
                    </a:lnTo>
                    <a:lnTo>
                      <a:pt x="106" y="31"/>
                    </a:lnTo>
                    <a:lnTo>
                      <a:pt x="104" y="29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99" y="24"/>
                    </a:lnTo>
                    <a:lnTo>
                      <a:pt x="96" y="17"/>
                    </a:lnTo>
                    <a:lnTo>
                      <a:pt x="95" y="14"/>
                    </a:lnTo>
                    <a:lnTo>
                      <a:pt x="93" y="8"/>
                    </a:lnTo>
                    <a:lnTo>
                      <a:pt x="93" y="7"/>
                    </a:lnTo>
                    <a:lnTo>
                      <a:pt x="92" y="7"/>
                    </a:lnTo>
                    <a:lnTo>
                      <a:pt x="91" y="6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6" y="1"/>
                    </a:lnTo>
                    <a:lnTo>
                      <a:pt x="84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41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4"/>
                    </a:lnTo>
                    <a:lnTo>
                      <a:pt x="38" y="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702" y="1503"/>
                <a:ext cx="372" cy="180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10"/>
                  </a:cxn>
                  <a:cxn ang="0">
                    <a:pos x="14" y="10"/>
                  </a:cxn>
                  <a:cxn ang="0">
                    <a:pos x="19" y="7"/>
                  </a:cxn>
                  <a:cxn ang="0">
                    <a:pos x="21" y="8"/>
                  </a:cxn>
                  <a:cxn ang="0">
                    <a:pos x="22" y="9"/>
                  </a:cxn>
                  <a:cxn ang="0">
                    <a:pos x="24" y="12"/>
                  </a:cxn>
                  <a:cxn ang="0">
                    <a:pos x="25" y="12"/>
                  </a:cxn>
                  <a:cxn ang="0">
                    <a:pos x="28" y="13"/>
                  </a:cxn>
                  <a:cxn ang="0">
                    <a:pos x="29" y="16"/>
                  </a:cxn>
                  <a:cxn ang="0">
                    <a:pos x="32" y="17"/>
                  </a:cxn>
                  <a:cxn ang="0">
                    <a:pos x="35" y="19"/>
                  </a:cxn>
                  <a:cxn ang="0">
                    <a:pos x="33" y="23"/>
                  </a:cxn>
                  <a:cxn ang="0">
                    <a:pos x="33" y="27"/>
                  </a:cxn>
                  <a:cxn ang="0">
                    <a:pos x="36" y="26"/>
                  </a:cxn>
                  <a:cxn ang="0">
                    <a:pos x="38" y="28"/>
                  </a:cxn>
                  <a:cxn ang="0">
                    <a:pos x="40" y="28"/>
                  </a:cxn>
                  <a:cxn ang="0">
                    <a:pos x="45" y="29"/>
                  </a:cxn>
                  <a:cxn ang="0">
                    <a:pos x="47" y="29"/>
                  </a:cxn>
                  <a:cxn ang="0">
                    <a:pos x="46" y="28"/>
                  </a:cxn>
                  <a:cxn ang="0">
                    <a:pos x="44" y="26"/>
                  </a:cxn>
                  <a:cxn ang="0">
                    <a:pos x="44" y="25"/>
                  </a:cxn>
                  <a:cxn ang="0">
                    <a:pos x="45" y="24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41" y="13"/>
                  </a:cxn>
                  <a:cxn ang="0">
                    <a:pos x="41" y="12"/>
                  </a:cxn>
                  <a:cxn ang="0">
                    <a:pos x="41" y="10"/>
                  </a:cxn>
                  <a:cxn ang="0">
                    <a:pos x="42" y="8"/>
                  </a:cxn>
                  <a:cxn ang="0">
                    <a:pos x="44" y="6"/>
                  </a:cxn>
                  <a:cxn ang="0">
                    <a:pos x="46" y="4"/>
                  </a:cxn>
                  <a:cxn ang="0">
                    <a:pos x="46" y="7"/>
                  </a:cxn>
                  <a:cxn ang="0">
                    <a:pos x="44" y="9"/>
                  </a:cxn>
                  <a:cxn ang="0">
                    <a:pos x="44" y="12"/>
                  </a:cxn>
                  <a:cxn ang="0">
                    <a:pos x="46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6" y="20"/>
                  </a:cxn>
                  <a:cxn ang="0">
                    <a:pos x="46" y="22"/>
                  </a:cxn>
                  <a:cxn ang="0">
                    <a:pos x="49" y="25"/>
                  </a:cxn>
                  <a:cxn ang="0">
                    <a:pos x="50" y="25"/>
                  </a:cxn>
                  <a:cxn ang="0">
                    <a:pos x="52" y="25"/>
                  </a:cxn>
                  <a:cxn ang="0">
                    <a:pos x="53" y="28"/>
                  </a:cxn>
                  <a:cxn ang="0">
                    <a:pos x="53" y="30"/>
                  </a:cxn>
                  <a:cxn ang="0">
                    <a:pos x="55" y="30"/>
                  </a:cxn>
                  <a:cxn ang="0">
                    <a:pos x="61" y="27"/>
                  </a:cxn>
                  <a:cxn ang="0">
                    <a:pos x="61" y="25"/>
                  </a:cxn>
                  <a:cxn ang="0">
                    <a:pos x="62" y="19"/>
                  </a:cxn>
                  <a:cxn ang="0">
                    <a:pos x="47" y="0"/>
                  </a:cxn>
                </a:cxnLst>
                <a:rect l="0" t="0" r="r" b="b"/>
                <a:pathLst>
                  <a:path w="62" h="30">
                    <a:moveTo>
                      <a:pt x="47" y="0"/>
                    </a:moveTo>
                    <a:lnTo>
                      <a:pt x="36" y="2"/>
                    </a:lnTo>
                    <a:lnTo>
                      <a:pt x="0" y="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4" y="18"/>
                    </a:lnTo>
                    <a:lnTo>
                      <a:pt x="35" y="19"/>
                    </a:lnTo>
                    <a:lnTo>
                      <a:pt x="35" y="20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6" y="26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2" y="22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7" y="24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6" y="29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53" y="21"/>
                    </a:lnTo>
                    <a:lnTo>
                      <a:pt x="47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984" y="1485"/>
                <a:ext cx="90" cy="144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21"/>
                  </a:cxn>
                  <a:cxn ang="0">
                    <a:pos x="14" y="18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7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4"/>
                  </a:cxn>
                  <a:cxn ang="0">
                    <a:pos x="15" y="22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lnTo>
                      <a:pt x="15" y="21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4"/>
                    </a:lnTo>
                    <a:lnTo>
                      <a:pt x="15" y="2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008" y="1323"/>
                <a:ext cx="108" cy="24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2" y="34"/>
                  </a:cxn>
                  <a:cxn ang="0">
                    <a:pos x="6" y="36"/>
                  </a:cxn>
                  <a:cxn ang="0">
                    <a:pos x="9" y="37"/>
                  </a:cxn>
                  <a:cxn ang="0">
                    <a:pos x="10" y="39"/>
                  </a:cxn>
                  <a:cxn ang="0">
                    <a:pos x="11" y="41"/>
                  </a:cxn>
                  <a:cxn ang="0">
                    <a:pos x="13" y="38"/>
                  </a:cxn>
                  <a:cxn ang="0">
                    <a:pos x="14" y="34"/>
                  </a:cxn>
                  <a:cxn ang="0">
                    <a:pos x="17" y="29"/>
                  </a:cxn>
                  <a:cxn ang="0">
                    <a:pos x="18" y="25"/>
                  </a:cxn>
                  <a:cxn ang="0">
                    <a:pos x="18" y="18"/>
                  </a:cxn>
                  <a:cxn ang="0">
                    <a:pos x="17" y="13"/>
                  </a:cxn>
                  <a:cxn ang="0">
                    <a:pos x="14" y="14"/>
                  </a:cxn>
                  <a:cxn ang="0">
                    <a:pos x="13" y="13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4" y="10"/>
                  </a:cxn>
                  <a:cxn ang="0">
                    <a:pos x="15" y="7"/>
                  </a:cxn>
                  <a:cxn ang="0">
                    <a:pos x="16" y="5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5" y="17"/>
                  </a:cxn>
                  <a:cxn ang="0">
                    <a:pos x="7" y="18"/>
                  </a:cxn>
                  <a:cxn ang="0">
                    <a:pos x="8" y="20"/>
                  </a:cxn>
                  <a:cxn ang="0">
                    <a:pos x="4" y="23"/>
                  </a:cxn>
                  <a:cxn ang="0">
                    <a:pos x="1" y="27"/>
                  </a:cxn>
                </a:cxnLst>
                <a:rect l="0" t="0" r="r" b="b"/>
                <a:pathLst>
                  <a:path w="18" h="41">
                    <a:moveTo>
                      <a:pt x="1" y="27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4" y="34"/>
                    </a:lnTo>
                    <a:lnTo>
                      <a:pt x="15" y="32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1" y="2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4110" y="1203"/>
                <a:ext cx="138" cy="1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20" y="0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2" y="10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1" y="12"/>
                  </a:cxn>
                  <a:cxn ang="0">
                    <a:pos x="17" y="13"/>
                  </a:cxn>
                  <a:cxn ang="0">
                    <a:pos x="16" y="13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5" y="14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3" y="22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1" y="17"/>
                  </a:cxn>
                  <a:cxn ang="0">
                    <a:pos x="0" y="5"/>
                  </a:cxn>
                </a:cxnLst>
                <a:rect l="0" t="0" r="r" b="b"/>
                <a:pathLst>
                  <a:path w="23" h="23">
                    <a:moveTo>
                      <a:pt x="0" y="5"/>
                    </a:move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20" y="0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104" y="1101"/>
                <a:ext cx="267" cy="136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24" y="3"/>
                  </a:cxn>
                  <a:cxn ang="0">
                    <a:pos x="25" y="3"/>
                  </a:cxn>
                  <a:cxn ang="0">
                    <a:pos x="25" y="2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3"/>
                  </a:cxn>
                  <a:cxn ang="0">
                    <a:pos x="32" y="5"/>
                  </a:cxn>
                  <a:cxn ang="0">
                    <a:pos x="30" y="7"/>
                  </a:cxn>
                  <a:cxn ang="0">
                    <a:pos x="29" y="10"/>
                  </a:cxn>
                  <a:cxn ang="0">
                    <a:pos x="33" y="10"/>
                  </a:cxn>
                  <a:cxn ang="0">
                    <a:pos x="36" y="15"/>
                  </a:cxn>
                  <a:cxn ang="0">
                    <a:pos x="41" y="16"/>
                  </a:cxn>
                  <a:cxn ang="0">
                    <a:pos x="43" y="14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42" y="11"/>
                  </a:cxn>
                  <a:cxn ang="0">
                    <a:pos x="45" y="16"/>
                  </a:cxn>
                  <a:cxn ang="0">
                    <a:pos x="44" y="17"/>
                  </a:cxn>
                  <a:cxn ang="0">
                    <a:pos x="40" y="19"/>
                  </a:cxn>
                  <a:cxn ang="0">
                    <a:pos x="37" y="21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3" y="22"/>
                  </a:cxn>
                  <a:cxn ang="0">
                    <a:pos x="32" y="22"/>
                  </a:cxn>
                  <a:cxn ang="0">
                    <a:pos x="31" y="21"/>
                  </a:cxn>
                  <a:cxn ang="0">
                    <a:pos x="30" y="20"/>
                  </a:cxn>
                  <a:cxn ang="0">
                    <a:pos x="28" y="19"/>
                  </a:cxn>
                  <a:cxn ang="0">
                    <a:pos x="27" y="17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0" y="21"/>
                  </a:cxn>
                </a:cxnLst>
                <a:rect l="0" t="0" r="r" b="b"/>
                <a:pathLst>
                  <a:path w="45" h="23">
                    <a:moveTo>
                      <a:pt x="0" y="9"/>
                    </a:moveTo>
                    <a:lnTo>
                      <a:pt x="9" y="7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2" y="12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0" y="19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1" y="17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4230" y="1191"/>
                <a:ext cx="71" cy="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6" y="12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1" y="8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044" y="897"/>
                <a:ext cx="138" cy="25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3" y="20"/>
                  </a:cxn>
                  <a:cxn ang="0">
                    <a:pos x="3" y="22"/>
                  </a:cxn>
                  <a:cxn ang="0">
                    <a:pos x="5" y="27"/>
                  </a:cxn>
                  <a:cxn ang="0">
                    <a:pos x="5" y="29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29"/>
                  </a:cxn>
                  <a:cxn ang="0">
                    <a:pos x="6" y="29"/>
                  </a:cxn>
                  <a:cxn ang="0">
                    <a:pos x="7" y="31"/>
                  </a:cxn>
                  <a:cxn ang="0">
                    <a:pos x="8" y="35"/>
                  </a:cxn>
                  <a:cxn ang="0">
                    <a:pos x="8" y="38"/>
                  </a:cxn>
                  <a:cxn ang="0">
                    <a:pos x="9" y="40"/>
                  </a:cxn>
                  <a:cxn ang="0">
                    <a:pos x="10" y="43"/>
                  </a:cxn>
                  <a:cxn ang="0">
                    <a:pos x="19" y="41"/>
                  </a:cxn>
                  <a:cxn ang="0">
                    <a:pos x="19" y="40"/>
                  </a:cxn>
                  <a:cxn ang="0">
                    <a:pos x="18" y="39"/>
                  </a:cxn>
                  <a:cxn ang="0">
                    <a:pos x="18" y="38"/>
                  </a:cxn>
                  <a:cxn ang="0">
                    <a:pos x="19" y="37"/>
                  </a:cxn>
                  <a:cxn ang="0">
                    <a:pos x="18" y="35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8" y="22"/>
                  </a:cxn>
                  <a:cxn ang="0">
                    <a:pos x="19" y="20"/>
                  </a:cxn>
                  <a:cxn ang="0">
                    <a:pos x="19" y="18"/>
                  </a:cxn>
                  <a:cxn ang="0">
                    <a:pos x="18" y="16"/>
                  </a:cxn>
                  <a:cxn ang="0">
                    <a:pos x="18" y="15"/>
                  </a:cxn>
                  <a:cxn ang="0">
                    <a:pos x="19" y="14"/>
                  </a:cxn>
                  <a:cxn ang="0">
                    <a:pos x="22" y="11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22" y="4"/>
                  </a:cxn>
                  <a:cxn ang="0">
                    <a:pos x="22" y="3"/>
                  </a:cxn>
                  <a:cxn ang="0">
                    <a:pos x="21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3" h="43">
                    <a:moveTo>
                      <a:pt x="0" y="6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31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9" y="40"/>
                    </a:lnTo>
                    <a:lnTo>
                      <a:pt x="10" y="43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8" y="35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2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146" y="862"/>
                <a:ext cx="132" cy="281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21" y="40"/>
                  </a:cxn>
                  <a:cxn ang="0">
                    <a:pos x="20" y="40"/>
                  </a:cxn>
                  <a:cxn ang="0">
                    <a:pos x="19" y="42"/>
                  </a:cxn>
                  <a:cxn ang="0">
                    <a:pos x="18" y="42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18" y="43"/>
                  </a:cxn>
                  <a:cxn ang="0">
                    <a:pos x="17" y="43"/>
                  </a:cxn>
                  <a:cxn ang="0">
                    <a:pos x="17" y="44"/>
                  </a:cxn>
                  <a:cxn ang="0">
                    <a:pos x="2" y="47"/>
                  </a:cxn>
                  <a:cxn ang="0">
                    <a:pos x="2" y="46"/>
                  </a:cxn>
                  <a:cxn ang="0">
                    <a:pos x="1" y="45"/>
                  </a:cxn>
                  <a:cxn ang="0">
                    <a:pos x="1" y="44"/>
                  </a:cxn>
                  <a:cxn ang="0">
                    <a:pos x="2" y="43"/>
                  </a:cxn>
                  <a:cxn ang="0">
                    <a:pos x="1" y="41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2" y="20"/>
                  </a:cxn>
                  <a:cxn ang="0">
                    <a:pos x="5" y="17"/>
                  </a:cxn>
                  <a:cxn ang="0">
                    <a:pos x="6" y="14"/>
                  </a:cxn>
                  <a:cxn ang="0">
                    <a:pos x="5" y="11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8" y="31"/>
                  </a:cxn>
                  <a:cxn ang="0">
                    <a:pos x="18" y="31"/>
                  </a:cxn>
                  <a:cxn ang="0">
                    <a:pos x="20" y="33"/>
                  </a:cxn>
                  <a:cxn ang="0">
                    <a:pos x="21" y="33"/>
                  </a:cxn>
                  <a:cxn ang="0">
                    <a:pos x="21" y="34"/>
                  </a:cxn>
                  <a:cxn ang="0">
                    <a:pos x="21" y="35"/>
                  </a:cxn>
                  <a:cxn ang="0">
                    <a:pos x="22" y="37"/>
                  </a:cxn>
                  <a:cxn ang="0">
                    <a:pos x="22" y="38"/>
                  </a:cxn>
                  <a:cxn ang="0">
                    <a:pos x="22" y="39"/>
                  </a:cxn>
                  <a:cxn ang="0">
                    <a:pos x="22" y="40"/>
                  </a:cxn>
                </a:cxnLst>
                <a:rect l="0" t="0" r="r" b="b"/>
                <a:pathLst>
                  <a:path w="22" h="47">
                    <a:moveTo>
                      <a:pt x="22" y="40"/>
                    </a:moveTo>
                    <a:lnTo>
                      <a:pt x="21" y="40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7" y="44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2" y="43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3486" y="1479"/>
                <a:ext cx="360" cy="36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8" y="19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1" y="24"/>
                  </a:cxn>
                  <a:cxn ang="0">
                    <a:pos x="10" y="26"/>
                  </a:cxn>
                  <a:cxn ang="0">
                    <a:pos x="9" y="31"/>
                  </a:cxn>
                  <a:cxn ang="0">
                    <a:pos x="6" y="31"/>
                  </a:cxn>
                  <a:cxn ang="0">
                    <a:pos x="4" y="35"/>
                  </a:cxn>
                  <a:cxn ang="0">
                    <a:pos x="4" y="38"/>
                  </a:cxn>
                  <a:cxn ang="0">
                    <a:pos x="1" y="41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3" y="51"/>
                  </a:cxn>
                  <a:cxn ang="0">
                    <a:pos x="5" y="54"/>
                  </a:cxn>
                  <a:cxn ang="0">
                    <a:pos x="7" y="54"/>
                  </a:cxn>
                  <a:cxn ang="0">
                    <a:pos x="8" y="55"/>
                  </a:cxn>
                  <a:cxn ang="0">
                    <a:pos x="10" y="56"/>
                  </a:cxn>
                  <a:cxn ang="0">
                    <a:pos x="10" y="57"/>
                  </a:cxn>
                  <a:cxn ang="0">
                    <a:pos x="15" y="60"/>
                  </a:cxn>
                  <a:cxn ang="0">
                    <a:pos x="18" y="59"/>
                  </a:cxn>
                  <a:cxn ang="0">
                    <a:pos x="19" y="58"/>
                  </a:cxn>
                  <a:cxn ang="0">
                    <a:pos x="21" y="59"/>
                  </a:cxn>
                  <a:cxn ang="0">
                    <a:pos x="25" y="57"/>
                  </a:cxn>
                  <a:cxn ang="0">
                    <a:pos x="26" y="55"/>
                  </a:cxn>
                  <a:cxn ang="0">
                    <a:pos x="29" y="54"/>
                  </a:cxn>
                  <a:cxn ang="0">
                    <a:pos x="33" y="51"/>
                  </a:cxn>
                  <a:cxn ang="0">
                    <a:pos x="32" y="48"/>
                  </a:cxn>
                  <a:cxn ang="0">
                    <a:pos x="38" y="33"/>
                  </a:cxn>
                  <a:cxn ang="0">
                    <a:pos x="40" y="34"/>
                  </a:cxn>
                  <a:cxn ang="0">
                    <a:pos x="41" y="35"/>
                  </a:cxn>
                  <a:cxn ang="0">
                    <a:pos x="44" y="33"/>
                  </a:cxn>
                  <a:cxn ang="0">
                    <a:pos x="46" y="27"/>
                  </a:cxn>
                  <a:cxn ang="0">
                    <a:pos x="48" y="25"/>
                  </a:cxn>
                  <a:cxn ang="0">
                    <a:pos x="50" y="24"/>
                  </a:cxn>
                  <a:cxn ang="0">
                    <a:pos x="52" y="21"/>
                  </a:cxn>
                  <a:cxn ang="0">
                    <a:pos x="51" y="20"/>
                  </a:cxn>
                  <a:cxn ang="0">
                    <a:pos x="52" y="16"/>
                  </a:cxn>
                  <a:cxn ang="0">
                    <a:pos x="59" y="19"/>
                  </a:cxn>
                  <a:cxn ang="0">
                    <a:pos x="60" y="19"/>
                  </a:cxn>
                  <a:cxn ang="0">
                    <a:pos x="60" y="16"/>
                  </a:cxn>
                  <a:cxn ang="0">
                    <a:pos x="58" y="13"/>
                  </a:cxn>
                  <a:cxn ang="0">
                    <a:pos x="57" y="12"/>
                  </a:cxn>
                  <a:cxn ang="0">
                    <a:pos x="55" y="11"/>
                  </a:cxn>
                  <a:cxn ang="0">
                    <a:pos x="50" y="14"/>
                  </a:cxn>
                  <a:cxn ang="0">
                    <a:pos x="47" y="14"/>
                  </a:cxn>
                  <a:cxn ang="0">
                    <a:pos x="45" y="15"/>
                  </a:cxn>
                  <a:cxn ang="0">
                    <a:pos x="43" y="17"/>
                  </a:cxn>
                  <a:cxn ang="0">
                    <a:pos x="39" y="20"/>
                  </a:cxn>
                  <a:cxn ang="0">
                    <a:pos x="38" y="22"/>
                  </a:cxn>
                  <a:cxn ang="0">
                    <a:pos x="23" y="16"/>
                  </a:cxn>
                </a:cxnLst>
                <a:rect l="0" t="0" r="r" b="b"/>
                <a:pathLst>
                  <a:path w="60" h="60">
                    <a:moveTo>
                      <a:pt x="20" y="1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8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5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1" y="41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3" y="51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5" y="44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5" y="29"/>
                    </a:lnTo>
                    <a:lnTo>
                      <a:pt x="46" y="27"/>
                    </a:lnTo>
                    <a:lnTo>
                      <a:pt x="47" y="28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50" y="24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9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2"/>
                    </a:lnTo>
                    <a:lnTo>
                      <a:pt x="36" y="13"/>
                    </a:lnTo>
                    <a:lnTo>
                      <a:pt x="23" y="16"/>
                    </a:lnTo>
                    <a:lnTo>
                      <a:pt x="20" y="1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532" y="1990"/>
                <a:ext cx="402" cy="37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61" y="1"/>
                  </a:cxn>
                  <a:cxn ang="0">
                    <a:pos x="62" y="3"/>
                  </a:cxn>
                  <a:cxn ang="0">
                    <a:pos x="62" y="4"/>
                  </a:cxn>
                  <a:cxn ang="0">
                    <a:pos x="60" y="6"/>
                  </a:cxn>
                  <a:cxn ang="0">
                    <a:pos x="58" y="8"/>
                  </a:cxn>
                  <a:cxn ang="0">
                    <a:pos x="58" y="9"/>
                  </a:cxn>
                  <a:cxn ang="0">
                    <a:pos x="67" y="8"/>
                  </a:cxn>
                  <a:cxn ang="0">
                    <a:pos x="67" y="9"/>
                  </a:cxn>
                  <a:cxn ang="0">
                    <a:pos x="67" y="10"/>
                  </a:cxn>
                  <a:cxn ang="0">
                    <a:pos x="66" y="11"/>
                  </a:cxn>
                  <a:cxn ang="0">
                    <a:pos x="65" y="13"/>
                  </a:cxn>
                  <a:cxn ang="0">
                    <a:pos x="64" y="17"/>
                  </a:cxn>
                  <a:cxn ang="0">
                    <a:pos x="62" y="19"/>
                  </a:cxn>
                  <a:cxn ang="0">
                    <a:pos x="63" y="21"/>
                  </a:cxn>
                  <a:cxn ang="0">
                    <a:pos x="63" y="24"/>
                  </a:cxn>
                  <a:cxn ang="0">
                    <a:pos x="62" y="24"/>
                  </a:cxn>
                  <a:cxn ang="0">
                    <a:pos x="61" y="26"/>
                  </a:cxn>
                  <a:cxn ang="0">
                    <a:pos x="60" y="27"/>
                  </a:cxn>
                  <a:cxn ang="0">
                    <a:pos x="58" y="29"/>
                  </a:cxn>
                  <a:cxn ang="0">
                    <a:pos x="57" y="32"/>
                  </a:cxn>
                  <a:cxn ang="0">
                    <a:pos x="57" y="34"/>
                  </a:cxn>
                  <a:cxn ang="0">
                    <a:pos x="57" y="36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2" y="41"/>
                  </a:cxn>
                  <a:cxn ang="0">
                    <a:pos x="52" y="43"/>
                  </a:cxn>
                  <a:cxn ang="0">
                    <a:pos x="50" y="45"/>
                  </a:cxn>
                  <a:cxn ang="0">
                    <a:pos x="50" y="46"/>
                  </a:cxn>
                  <a:cxn ang="0">
                    <a:pos x="50" y="48"/>
                  </a:cxn>
                  <a:cxn ang="0">
                    <a:pos x="48" y="51"/>
                  </a:cxn>
                  <a:cxn ang="0">
                    <a:pos x="49" y="53"/>
                  </a:cxn>
                  <a:cxn ang="0">
                    <a:pos x="50" y="55"/>
                  </a:cxn>
                  <a:cxn ang="0">
                    <a:pos x="50" y="56"/>
                  </a:cxn>
                  <a:cxn ang="0">
                    <a:pos x="51" y="57"/>
                  </a:cxn>
                  <a:cxn ang="0">
                    <a:pos x="51" y="58"/>
                  </a:cxn>
                  <a:cxn ang="0">
                    <a:pos x="50" y="58"/>
                  </a:cxn>
                  <a:cxn ang="0">
                    <a:pos x="50" y="60"/>
                  </a:cxn>
                  <a:cxn ang="0">
                    <a:pos x="50" y="61"/>
                  </a:cxn>
                  <a:cxn ang="0">
                    <a:pos x="9" y="62"/>
                  </a:cxn>
                  <a:cxn ang="0">
                    <a:pos x="9" y="53"/>
                  </a:cxn>
                  <a:cxn ang="0">
                    <a:pos x="6" y="52"/>
                  </a:cxn>
                  <a:cxn ang="0">
                    <a:pos x="5" y="53"/>
                  </a:cxn>
                  <a:cxn ang="0">
                    <a:pos x="4" y="53"/>
                  </a:cxn>
                  <a:cxn ang="0">
                    <a:pos x="2" y="51"/>
                  </a:cxn>
                  <a:cxn ang="0">
                    <a:pos x="2" y="21"/>
                  </a:cxn>
                  <a:cxn ang="0">
                    <a:pos x="0" y="3"/>
                  </a:cxn>
                </a:cxnLst>
                <a:rect l="0" t="0" r="r" b="b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1" y="26"/>
                    </a:lnTo>
                    <a:lnTo>
                      <a:pt x="60" y="27"/>
                    </a:lnTo>
                    <a:lnTo>
                      <a:pt x="58" y="29"/>
                    </a:lnTo>
                    <a:lnTo>
                      <a:pt x="57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51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6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9" y="62"/>
                    </a:lnTo>
                    <a:lnTo>
                      <a:pt x="9" y="53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1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960" y="1311"/>
                <a:ext cx="457" cy="570"/>
              </a:xfrm>
              <a:custGeom>
                <a:avLst/>
                <a:gdLst/>
                <a:ahLst/>
                <a:cxnLst>
                  <a:cxn ang="0">
                    <a:pos x="67" y="95"/>
                  </a:cxn>
                  <a:cxn ang="0">
                    <a:pos x="76" y="27"/>
                  </a:cxn>
                  <a:cxn ang="0">
                    <a:pos x="51" y="23"/>
                  </a:cxn>
                  <a:cxn ang="0">
                    <a:pos x="54" y="6"/>
                  </a:cxn>
                  <a:cxn ang="0">
                    <a:pos x="16" y="0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67" y="95"/>
                  </a:cxn>
                </a:cxnLst>
                <a:rect l="0" t="0" r="r" b="b"/>
                <a:pathLst>
                  <a:path w="76" h="95">
                    <a:moveTo>
                      <a:pt x="67" y="95"/>
                    </a:moveTo>
                    <a:lnTo>
                      <a:pt x="76" y="27"/>
                    </a:lnTo>
                    <a:lnTo>
                      <a:pt x="51" y="23"/>
                    </a:lnTo>
                    <a:lnTo>
                      <a:pt x="54" y="6"/>
                    </a:lnTo>
                    <a:lnTo>
                      <a:pt x="16" y="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67" y="95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3984" y="1485"/>
                <a:ext cx="90" cy="144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21"/>
                  </a:cxn>
                  <a:cxn ang="0">
                    <a:pos x="14" y="18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7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4"/>
                  </a:cxn>
                  <a:cxn ang="0">
                    <a:pos x="15" y="22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lnTo>
                      <a:pt x="15" y="21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4"/>
                    </a:lnTo>
                    <a:lnTo>
                      <a:pt x="15" y="22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194" y="603"/>
                <a:ext cx="294" cy="481"/>
              </a:xfrm>
              <a:custGeom>
                <a:avLst/>
                <a:gdLst/>
                <a:ahLst/>
                <a:cxnLst>
                  <a:cxn ang="0">
                    <a:pos x="10" y="72"/>
                  </a:cxn>
                  <a:cxn ang="0">
                    <a:pos x="10" y="74"/>
                  </a:cxn>
                  <a:cxn ang="0">
                    <a:pos x="12" y="76"/>
                  </a:cxn>
                  <a:cxn ang="0">
                    <a:pos x="13" y="77"/>
                  </a:cxn>
                  <a:cxn ang="0">
                    <a:pos x="14" y="80"/>
                  </a:cxn>
                  <a:cxn ang="0">
                    <a:pos x="15" y="78"/>
                  </a:cxn>
                  <a:cxn ang="0">
                    <a:pos x="16" y="74"/>
                  </a:cxn>
                  <a:cxn ang="0">
                    <a:pos x="18" y="69"/>
                  </a:cxn>
                  <a:cxn ang="0">
                    <a:pos x="18" y="68"/>
                  </a:cxn>
                  <a:cxn ang="0">
                    <a:pos x="20" y="63"/>
                  </a:cxn>
                  <a:cxn ang="0">
                    <a:pos x="21" y="65"/>
                  </a:cxn>
                  <a:cxn ang="0">
                    <a:pos x="22" y="65"/>
                  </a:cxn>
                  <a:cxn ang="0">
                    <a:pos x="22" y="63"/>
                  </a:cxn>
                  <a:cxn ang="0">
                    <a:pos x="26" y="61"/>
                  </a:cxn>
                  <a:cxn ang="0">
                    <a:pos x="26" y="60"/>
                  </a:cxn>
                  <a:cxn ang="0">
                    <a:pos x="28" y="59"/>
                  </a:cxn>
                  <a:cxn ang="0">
                    <a:pos x="29" y="57"/>
                  </a:cxn>
                  <a:cxn ang="0">
                    <a:pos x="31" y="53"/>
                  </a:cxn>
                  <a:cxn ang="0">
                    <a:pos x="31" y="52"/>
                  </a:cxn>
                  <a:cxn ang="0">
                    <a:pos x="34" y="52"/>
                  </a:cxn>
                  <a:cxn ang="0">
                    <a:pos x="35" y="50"/>
                  </a:cxn>
                  <a:cxn ang="0">
                    <a:pos x="37" y="47"/>
                  </a:cxn>
                  <a:cxn ang="0">
                    <a:pos x="40" y="49"/>
                  </a:cxn>
                  <a:cxn ang="0">
                    <a:pos x="43" y="45"/>
                  </a:cxn>
                  <a:cxn ang="0">
                    <a:pos x="47" y="41"/>
                  </a:cxn>
                  <a:cxn ang="0">
                    <a:pos x="48" y="41"/>
                  </a:cxn>
                  <a:cxn ang="0">
                    <a:pos x="49" y="39"/>
                  </a:cxn>
                  <a:cxn ang="0">
                    <a:pos x="48" y="37"/>
                  </a:cxn>
                  <a:cxn ang="0">
                    <a:pos x="47" y="37"/>
                  </a:cxn>
                  <a:cxn ang="0">
                    <a:pos x="48" y="36"/>
                  </a:cxn>
                  <a:cxn ang="0">
                    <a:pos x="47" y="33"/>
                  </a:cxn>
                  <a:cxn ang="0">
                    <a:pos x="45" y="32"/>
                  </a:cxn>
                  <a:cxn ang="0">
                    <a:pos x="43" y="33"/>
                  </a:cxn>
                  <a:cxn ang="0">
                    <a:pos x="41" y="28"/>
                  </a:cxn>
                  <a:cxn ang="0">
                    <a:pos x="41" y="27"/>
                  </a:cxn>
                  <a:cxn ang="0">
                    <a:pos x="40" y="26"/>
                  </a:cxn>
                  <a:cxn ang="0">
                    <a:pos x="38" y="26"/>
                  </a:cxn>
                  <a:cxn ang="0">
                    <a:pos x="36" y="26"/>
                  </a:cxn>
                  <a:cxn ang="0">
                    <a:pos x="35" y="23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3" y="2"/>
                  </a:cxn>
                  <a:cxn ang="0">
                    <a:pos x="6" y="17"/>
                  </a:cxn>
                  <a:cxn ang="0">
                    <a:pos x="7" y="20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6" y="33"/>
                  </a:cxn>
                  <a:cxn ang="0">
                    <a:pos x="4" y="37"/>
                  </a:cxn>
                  <a:cxn ang="0">
                    <a:pos x="4" y="40"/>
                  </a:cxn>
                  <a:cxn ang="0">
                    <a:pos x="3" y="40"/>
                  </a:cxn>
                  <a:cxn ang="0">
                    <a:pos x="3" y="43"/>
                  </a:cxn>
                  <a:cxn ang="0">
                    <a:pos x="1" y="42"/>
                  </a:cxn>
                </a:cxnLst>
                <a:rect l="0" t="0" r="r" b="b"/>
                <a:pathLst>
                  <a:path w="49" h="80">
                    <a:moveTo>
                      <a:pt x="0" y="43"/>
                    </a:moveTo>
                    <a:lnTo>
                      <a:pt x="10" y="72"/>
                    </a:lnTo>
                    <a:lnTo>
                      <a:pt x="10" y="73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4" y="80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6" y="74"/>
                    </a:lnTo>
                    <a:lnTo>
                      <a:pt x="17" y="71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7" y="66"/>
                    </a:lnTo>
                    <a:lnTo>
                      <a:pt x="20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5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59"/>
                    </a:lnTo>
                    <a:lnTo>
                      <a:pt x="29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4" y="51"/>
                    </a:lnTo>
                    <a:lnTo>
                      <a:pt x="35" y="50"/>
                    </a:lnTo>
                    <a:lnTo>
                      <a:pt x="36" y="49"/>
                    </a:lnTo>
                    <a:lnTo>
                      <a:pt x="37" y="47"/>
                    </a:lnTo>
                    <a:lnTo>
                      <a:pt x="39" y="48"/>
                    </a:lnTo>
                    <a:lnTo>
                      <a:pt x="40" y="49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6" y="43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0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7" y="33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29" y="4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1" y="42"/>
                    </a:lnTo>
                    <a:lnTo>
                      <a:pt x="0" y="4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08798" y="3692624"/>
              <a:ext cx="689507" cy="751200"/>
            </a:xfrm>
            <a:custGeom>
              <a:avLst/>
              <a:gdLst>
                <a:gd name="T0" fmla="*/ 2147483647 w 74"/>
                <a:gd name="T1" fmla="*/ 2147483647 h 77"/>
                <a:gd name="T2" fmla="*/ 2147483647 w 74"/>
                <a:gd name="T3" fmla="*/ 2147483647 h 77"/>
                <a:gd name="T4" fmla="*/ 2147483647 w 74"/>
                <a:gd name="T5" fmla="*/ 2147483647 h 77"/>
                <a:gd name="T6" fmla="*/ 2147483647 w 74"/>
                <a:gd name="T7" fmla="*/ 2147483647 h 77"/>
                <a:gd name="T8" fmla="*/ 2147483647 w 74"/>
                <a:gd name="T9" fmla="*/ 2147483647 h 77"/>
                <a:gd name="T10" fmla="*/ 2147483647 w 74"/>
                <a:gd name="T11" fmla="*/ 2147483647 h 77"/>
                <a:gd name="T12" fmla="*/ 2147483647 w 74"/>
                <a:gd name="T13" fmla="*/ 2147483647 h 77"/>
                <a:gd name="T14" fmla="*/ 2147483647 w 74"/>
                <a:gd name="T15" fmla="*/ 2147483647 h 77"/>
                <a:gd name="T16" fmla="*/ 2147483647 w 74"/>
                <a:gd name="T17" fmla="*/ 2147483647 h 77"/>
                <a:gd name="T18" fmla="*/ 2147483647 w 74"/>
                <a:gd name="T19" fmla="*/ 2147483647 h 77"/>
                <a:gd name="T20" fmla="*/ 2147483647 w 74"/>
                <a:gd name="T21" fmla="*/ 2147483647 h 77"/>
                <a:gd name="T22" fmla="*/ 2147483647 w 74"/>
                <a:gd name="T23" fmla="*/ 2147483647 h 77"/>
                <a:gd name="T24" fmla="*/ 2147483647 w 74"/>
                <a:gd name="T25" fmla="*/ 2147483647 h 77"/>
                <a:gd name="T26" fmla="*/ 2147483647 w 74"/>
                <a:gd name="T27" fmla="*/ 2147483647 h 77"/>
                <a:gd name="T28" fmla="*/ 2147483647 w 74"/>
                <a:gd name="T29" fmla="*/ 2147483647 h 77"/>
                <a:gd name="T30" fmla="*/ 2147483647 w 74"/>
                <a:gd name="T31" fmla="*/ 2147483647 h 77"/>
                <a:gd name="T32" fmla="*/ 2147483647 w 74"/>
                <a:gd name="T33" fmla="*/ 2147483647 h 77"/>
                <a:gd name="T34" fmla="*/ 2147483647 w 74"/>
                <a:gd name="T35" fmla="*/ 2147483647 h 77"/>
                <a:gd name="T36" fmla="*/ 2147483647 w 74"/>
                <a:gd name="T37" fmla="*/ 2147483647 h 77"/>
                <a:gd name="T38" fmla="*/ 2147483647 w 74"/>
                <a:gd name="T39" fmla="*/ 2147483647 h 77"/>
                <a:gd name="T40" fmla="*/ 2147483647 w 74"/>
                <a:gd name="T41" fmla="*/ 2147483647 h 77"/>
                <a:gd name="T42" fmla="*/ 2147483647 w 74"/>
                <a:gd name="T43" fmla="*/ 2147483647 h 77"/>
                <a:gd name="T44" fmla="*/ 2147483647 w 74"/>
                <a:gd name="T45" fmla="*/ 2147483647 h 77"/>
                <a:gd name="T46" fmla="*/ 2147483647 w 74"/>
                <a:gd name="T47" fmla="*/ 2147483647 h 77"/>
                <a:gd name="T48" fmla="*/ 2147483647 w 74"/>
                <a:gd name="T49" fmla="*/ 2147483647 h 77"/>
                <a:gd name="T50" fmla="*/ 2147483647 w 74"/>
                <a:gd name="T51" fmla="*/ 2147483647 h 77"/>
                <a:gd name="T52" fmla="*/ 2147483647 w 74"/>
                <a:gd name="T53" fmla="*/ 2147483647 h 77"/>
                <a:gd name="T54" fmla="*/ 2147483647 w 74"/>
                <a:gd name="T55" fmla="*/ 2147483647 h 77"/>
                <a:gd name="T56" fmla="*/ 2147483647 w 74"/>
                <a:gd name="T57" fmla="*/ 2147483647 h 77"/>
                <a:gd name="T58" fmla="*/ 2147483647 w 74"/>
                <a:gd name="T59" fmla="*/ 2147483647 h 77"/>
                <a:gd name="T60" fmla="*/ 2147483647 w 74"/>
                <a:gd name="T61" fmla="*/ 2147483647 h 77"/>
                <a:gd name="T62" fmla="*/ 2147483647 w 74"/>
                <a:gd name="T63" fmla="*/ 2147483647 h 77"/>
                <a:gd name="T64" fmla="*/ 2147483647 w 74"/>
                <a:gd name="T65" fmla="*/ 2147483647 h 77"/>
                <a:gd name="T66" fmla="*/ 2147483647 w 74"/>
                <a:gd name="T67" fmla="*/ 2147483647 h 77"/>
                <a:gd name="T68" fmla="*/ 2147483647 w 74"/>
                <a:gd name="T69" fmla="*/ 2147483647 h 77"/>
                <a:gd name="T70" fmla="*/ 2147483647 w 74"/>
                <a:gd name="T71" fmla="*/ 2147483647 h 77"/>
                <a:gd name="T72" fmla="*/ 2147483647 w 74"/>
                <a:gd name="T73" fmla="*/ 2147483647 h 77"/>
                <a:gd name="T74" fmla="*/ 2147483647 w 74"/>
                <a:gd name="T75" fmla="*/ 2147483647 h 77"/>
                <a:gd name="T76" fmla="*/ 2147483647 w 74"/>
                <a:gd name="T77" fmla="*/ 2147483647 h 77"/>
                <a:gd name="T78" fmla="*/ 2147483647 w 74"/>
                <a:gd name="T79" fmla="*/ 0 h 77"/>
                <a:gd name="T80" fmla="*/ 0 w 74"/>
                <a:gd name="T81" fmla="*/ 2147483647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"/>
                <a:gd name="T124" fmla="*/ 0 h 77"/>
                <a:gd name="T125" fmla="*/ 74 w 74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" h="77">
                  <a:moveTo>
                    <a:pt x="0" y="5"/>
                  </a:moveTo>
                  <a:lnTo>
                    <a:pt x="10" y="41"/>
                  </a:lnTo>
                  <a:lnTo>
                    <a:pt x="11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9" y="76"/>
                  </a:lnTo>
                  <a:lnTo>
                    <a:pt x="61" y="77"/>
                  </a:lnTo>
                  <a:lnTo>
                    <a:pt x="61" y="75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4" y="69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68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0" y="53"/>
                  </a:lnTo>
                  <a:lnTo>
                    <a:pt x="71" y="51"/>
                  </a:lnTo>
                  <a:lnTo>
                    <a:pt x="72" y="48"/>
                  </a:lnTo>
                  <a:lnTo>
                    <a:pt x="73" y="47"/>
                  </a:lnTo>
                  <a:lnTo>
                    <a:pt x="74" y="47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5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70" y="45"/>
                  </a:lnTo>
                  <a:lnTo>
                    <a:pt x="69" y="44"/>
                  </a:lnTo>
                  <a:lnTo>
                    <a:pt x="69" y="41"/>
                  </a:lnTo>
                  <a:lnTo>
                    <a:pt x="67" y="38"/>
                  </a:lnTo>
                  <a:lnTo>
                    <a:pt x="65" y="37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29"/>
                  </a:lnTo>
                  <a:lnTo>
                    <a:pt x="57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5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14" y="3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601397" y="1067054"/>
              <a:ext cx="838295" cy="645959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"/>
                <a:gd name="T181" fmla="*/ 0 h 66"/>
                <a:gd name="T182" fmla="*/ 90 w 90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" h="66">
                  <a:moveTo>
                    <a:pt x="3" y="41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4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5"/>
                  </a:lnTo>
                  <a:lnTo>
                    <a:pt x="81" y="58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7" y="60"/>
                  </a:lnTo>
                  <a:lnTo>
                    <a:pt x="55" y="61"/>
                  </a:lnTo>
                  <a:lnTo>
                    <a:pt x="54" y="61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59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15" y="57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6" y="42"/>
                  </a:lnTo>
                  <a:lnTo>
                    <a:pt x="3" y="4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376400" y="1469871"/>
              <a:ext cx="1008858" cy="885472"/>
            </a:xfrm>
            <a:custGeom>
              <a:avLst/>
              <a:gdLst>
                <a:gd name="T0" fmla="*/ 0 w 108"/>
                <a:gd name="T1" fmla="*/ 2147483647 h 91"/>
                <a:gd name="T2" fmla="*/ 0 w 108"/>
                <a:gd name="T3" fmla="*/ 2147483647 h 91"/>
                <a:gd name="T4" fmla="*/ 2147483647 w 108"/>
                <a:gd name="T5" fmla="*/ 2147483647 h 91"/>
                <a:gd name="T6" fmla="*/ 2147483647 w 108"/>
                <a:gd name="T7" fmla="*/ 2147483647 h 91"/>
                <a:gd name="T8" fmla="*/ 2147483647 w 108"/>
                <a:gd name="T9" fmla="*/ 2147483647 h 91"/>
                <a:gd name="T10" fmla="*/ 2147483647 w 108"/>
                <a:gd name="T11" fmla="*/ 2147483647 h 91"/>
                <a:gd name="T12" fmla="*/ 2147483647 w 108"/>
                <a:gd name="T13" fmla="*/ 2147483647 h 91"/>
                <a:gd name="T14" fmla="*/ 2147483647 w 108"/>
                <a:gd name="T15" fmla="*/ 2147483647 h 91"/>
                <a:gd name="T16" fmla="*/ 2147483647 w 108"/>
                <a:gd name="T17" fmla="*/ 2147483647 h 91"/>
                <a:gd name="T18" fmla="*/ 2147483647 w 108"/>
                <a:gd name="T19" fmla="*/ 2147483647 h 91"/>
                <a:gd name="T20" fmla="*/ 2147483647 w 108"/>
                <a:gd name="T21" fmla="*/ 2147483647 h 91"/>
                <a:gd name="T22" fmla="*/ 2147483647 w 108"/>
                <a:gd name="T23" fmla="*/ 2147483647 h 91"/>
                <a:gd name="T24" fmla="*/ 2147483647 w 108"/>
                <a:gd name="T25" fmla="*/ 2147483647 h 91"/>
                <a:gd name="T26" fmla="*/ 2147483647 w 108"/>
                <a:gd name="T27" fmla="*/ 2147483647 h 91"/>
                <a:gd name="T28" fmla="*/ 2147483647 w 108"/>
                <a:gd name="T29" fmla="*/ 2147483647 h 91"/>
                <a:gd name="T30" fmla="*/ 2147483647 w 108"/>
                <a:gd name="T31" fmla="*/ 2147483647 h 91"/>
                <a:gd name="T32" fmla="*/ 2147483647 w 108"/>
                <a:gd name="T33" fmla="*/ 2147483647 h 91"/>
                <a:gd name="T34" fmla="*/ 2147483647 w 108"/>
                <a:gd name="T35" fmla="*/ 2147483647 h 91"/>
                <a:gd name="T36" fmla="*/ 2147483647 w 108"/>
                <a:gd name="T37" fmla="*/ 2147483647 h 91"/>
                <a:gd name="T38" fmla="*/ 2147483647 w 108"/>
                <a:gd name="T39" fmla="*/ 2147483647 h 91"/>
                <a:gd name="T40" fmla="*/ 2147483647 w 108"/>
                <a:gd name="T41" fmla="*/ 2147483647 h 91"/>
                <a:gd name="T42" fmla="*/ 2147483647 w 108"/>
                <a:gd name="T43" fmla="*/ 2147483647 h 91"/>
                <a:gd name="T44" fmla="*/ 2147483647 w 108"/>
                <a:gd name="T45" fmla="*/ 2147483647 h 91"/>
                <a:gd name="T46" fmla="*/ 2147483647 w 108"/>
                <a:gd name="T47" fmla="*/ 2147483647 h 91"/>
                <a:gd name="T48" fmla="*/ 2147483647 w 108"/>
                <a:gd name="T49" fmla="*/ 2147483647 h 91"/>
                <a:gd name="T50" fmla="*/ 2147483647 w 108"/>
                <a:gd name="T51" fmla="*/ 2147483647 h 91"/>
                <a:gd name="T52" fmla="*/ 2147483647 w 108"/>
                <a:gd name="T53" fmla="*/ 2147483647 h 91"/>
                <a:gd name="T54" fmla="*/ 2147483647 w 108"/>
                <a:gd name="T55" fmla="*/ 2147483647 h 91"/>
                <a:gd name="T56" fmla="*/ 2147483647 w 108"/>
                <a:gd name="T57" fmla="*/ 2147483647 h 91"/>
                <a:gd name="T58" fmla="*/ 2147483647 w 108"/>
                <a:gd name="T59" fmla="*/ 2147483647 h 91"/>
                <a:gd name="T60" fmla="*/ 2147483647 w 108"/>
                <a:gd name="T61" fmla="*/ 2147483647 h 91"/>
                <a:gd name="T62" fmla="*/ 2147483647 w 108"/>
                <a:gd name="T63" fmla="*/ 2147483647 h 91"/>
                <a:gd name="T64" fmla="*/ 2147483647 w 108"/>
                <a:gd name="T65" fmla="*/ 2147483647 h 91"/>
                <a:gd name="T66" fmla="*/ 2147483647 w 108"/>
                <a:gd name="T67" fmla="*/ 2147483647 h 91"/>
                <a:gd name="T68" fmla="*/ 2147483647 w 108"/>
                <a:gd name="T69" fmla="*/ 2147483647 h 91"/>
                <a:gd name="T70" fmla="*/ 2147483647 w 108"/>
                <a:gd name="T71" fmla="*/ 2147483647 h 91"/>
                <a:gd name="T72" fmla="*/ 2147483647 w 108"/>
                <a:gd name="T73" fmla="*/ 2147483647 h 91"/>
                <a:gd name="T74" fmla="*/ 2147483647 w 108"/>
                <a:gd name="T75" fmla="*/ 2147483647 h 91"/>
                <a:gd name="T76" fmla="*/ 2147483647 w 108"/>
                <a:gd name="T77" fmla="*/ 2147483647 h 91"/>
                <a:gd name="T78" fmla="*/ 2147483647 w 108"/>
                <a:gd name="T79" fmla="*/ 2147483647 h 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"/>
                <a:gd name="T121" fmla="*/ 0 h 91"/>
                <a:gd name="T122" fmla="*/ 108 w 108"/>
                <a:gd name="T123" fmla="*/ 91 h 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" h="91">
                  <a:moveTo>
                    <a:pt x="1" y="69"/>
                  </a:moveTo>
                  <a:lnTo>
                    <a:pt x="0" y="68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3"/>
                  </a:lnTo>
                  <a:lnTo>
                    <a:pt x="2" y="52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9" y="42"/>
                  </a:lnTo>
                  <a:lnTo>
                    <a:pt x="10" y="38"/>
                  </a:lnTo>
                  <a:lnTo>
                    <a:pt x="13" y="33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53" y="18"/>
                  </a:lnTo>
                  <a:lnTo>
                    <a:pt x="54" y="19"/>
                  </a:lnTo>
                  <a:lnTo>
                    <a:pt x="59" y="18"/>
                  </a:lnTo>
                  <a:lnTo>
                    <a:pt x="61" y="19"/>
                  </a:lnTo>
                  <a:lnTo>
                    <a:pt x="62" y="20"/>
                  </a:lnTo>
                  <a:lnTo>
                    <a:pt x="65" y="20"/>
                  </a:lnTo>
                  <a:lnTo>
                    <a:pt x="66" y="20"/>
                  </a:lnTo>
                  <a:lnTo>
                    <a:pt x="68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81" y="19"/>
                  </a:lnTo>
                  <a:lnTo>
                    <a:pt x="104" y="25"/>
                  </a:lnTo>
                  <a:lnTo>
                    <a:pt x="105" y="26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3" y="41"/>
                  </a:lnTo>
                  <a:lnTo>
                    <a:pt x="102" y="42"/>
                  </a:lnTo>
                  <a:lnTo>
                    <a:pt x="101" y="43"/>
                  </a:lnTo>
                  <a:lnTo>
                    <a:pt x="100" y="44"/>
                  </a:lnTo>
                  <a:lnTo>
                    <a:pt x="98" y="45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95" y="53"/>
                  </a:lnTo>
                  <a:lnTo>
                    <a:pt x="97" y="54"/>
                  </a:lnTo>
                  <a:lnTo>
                    <a:pt x="98" y="55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5" y="61"/>
                  </a:lnTo>
                  <a:lnTo>
                    <a:pt x="88" y="91"/>
                  </a:lnTo>
                  <a:lnTo>
                    <a:pt x="52" y="83"/>
                  </a:lnTo>
                  <a:lnTo>
                    <a:pt x="1" y="69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292933" y="2141234"/>
              <a:ext cx="1007043" cy="1805419"/>
            </a:xfrm>
            <a:custGeom>
              <a:avLst/>
              <a:gdLst>
                <a:gd name="T0" fmla="*/ 2147483647 w 108"/>
                <a:gd name="T1" fmla="*/ 2147483647 h 185"/>
                <a:gd name="T2" fmla="*/ 2147483647 w 108"/>
                <a:gd name="T3" fmla="*/ 2147483647 h 185"/>
                <a:gd name="T4" fmla="*/ 2147483647 w 108"/>
                <a:gd name="T5" fmla="*/ 2147483647 h 185"/>
                <a:gd name="T6" fmla="*/ 2147483647 w 108"/>
                <a:gd name="T7" fmla="*/ 2147483647 h 185"/>
                <a:gd name="T8" fmla="*/ 2147483647 w 108"/>
                <a:gd name="T9" fmla="*/ 2147483647 h 185"/>
                <a:gd name="T10" fmla="*/ 2147483647 w 108"/>
                <a:gd name="T11" fmla="*/ 2147483647 h 185"/>
                <a:gd name="T12" fmla="*/ 2147483647 w 108"/>
                <a:gd name="T13" fmla="*/ 2147483647 h 185"/>
                <a:gd name="T14" fmla="*/ 2147483647 w 108"/>
                <a:gd name="T15" fmla="*/ 2147483647 h 185"/>
                <a:gd name="T16" fmla="*/ 2147483647 w 108"/>
                <a:gd name="T17" fmla="*/ 2147483647 h 185"/>
                <a:gd name="T18" fmla="*/ 2147483647 w 108"/>
                <a:gd name="T19" fmla="*/ 2147483647 h 185"/>
                <a:gd name="T20" fmla="*/ 2147483647 w 108"/>
                <a:gd name="T21" fmla="*/ 2147483647 h 185"/>
                <a:gd name="T22" fmla="*/ 2147483647 w 108"/>
                <a:gd name="T23" fmla="*/ 2147483647 h 185"/>
                <a:gd name="T24" fmla="*/ 2147483647 w 108"/>
                <a:gd name="T25" fmla="*/ 2147483647 h 185"/>
                <a:gd name="T26" fmla="*/ 2147483647 w 108"/>
                <a:gd name="T27" fmla="*/ 2147483647 h 185"/>
                <a:gd name="T28" fmla="*/ 2147483647 w 108"/>
                <a:gd name="T29" fmla="*/ 2147483647 h 185"/>
                <a:gd name="T30" fmla="*/ 2147483647 w 108"/>
                <a:gd name="T31" fmla="*/ 2147483647 h 185"/>
                <a:gd name="T32" fmla="*/ 2147483647 w 108"/>
                <a:gd name="T33" fmla="*/ 2147483647 h 185"/>
                <a:gd name="T34" fmla="*/ 2147483647 w 108"/>
                <a:gd name="T35" fmla="*/ 2147483647 h 185"/>
                <a:gd name="T36" fmla="*/ 2147483647 w 108"/>
                <a:gd name="T37" fmla="*/ 2147483647 h 185"/>
                <a:gd name="T38" fmla="*/ 2147483647 w 108"/>
                <a:gd name="T39" fmla="*/ 2147483647 h 185"/>
                <a:gd name="T40" fmla="*/ 2147483647 w 108"/>
                <a:gd name="T41" fmla="*/ 2147483647 h 185"/>
                <a:gd name="T42" fmla="*/ 2147483647 w 108"/>
                <a:gd name="T43" fmla="*/ 2147483647 h 185"/>
                <a:gd name="T44" fmla="*/ 2147483647 w 108"/>
                <a:gd name="T45" fmla="*/ 2147483647 h 185"/>
                <a:gd name="T46" fmla="*/ 2147483647 w 108"/>
                <a:gd name="T47" fmla="*/ 2147483647 h 185"/>
                <a:gd name="T48" fmla="*/ 2147483647 w 108"/>
                <a:gd name="T49" fmla="*/ 2147483647 h 185"/>
                <a:gd name="T50" fmla="*/ 2147483647 w 108"/>
                <a:gd name="T51" fmla="*/ 2147483647 h 185"/>
                <a:gd name="T52" fmla="*/ 2147483647 w 108"/>
                <a:gd name="T53" fmla="*/ 2147483647 h 185"/>
                <a:gd name="T54" fmla="*/ 2147483647 w 108"/>
                <a:gd name="T55" fmla="*/ 2147483647 h 185"/>
                <a:gd name="T56" fmla="*/ 2147483647 w 108"/>
                <a:gd name="T57" fmla="*/ 2147483647 h 185"/>
                <a:gd name="T58" fmla="*/ 2147483647 w 108"/>
                <a:gd name="T59" fmla="*/ 2147483647 h 185"/>
                <a:gd name="T60" fmla="*/ 2147483647 w 108"/>
                <a:gd name="T61" fmla="*/ 2147483647 h 185"/>
                <a:gd name="T62" fmla="*/ 0 w 108"/>
                <a:gd name="T63" fmla="*/ 2147483647 h 185"/>
                <a:gd name="T64" fmla="*/ 0 w 108"/>
                <a:gd name="T65" fmla="*/ 2147483647 h 185"/>
                <a:gd name="T66" fmla="*/ 2147483647 w 108"/>
                <a:gd name="T67" fmla="*/ 2147483647 h 185"/>
                <a:gd name="T68" fmla="*/ 2147483647 w 108"/>
                <a:gd name="T69" fmla="*/ 2147483647 h 185"/>
                <a:gd name="T70" fmla="*/ 2147483647 w 108"/>
                <a:gd name="T71" fmla="*/ 2147483647 h 185"/>
                <a:gd name="T72" fmla="*/ 2147483647 w 108"/>
                <a:gd name="T73" fmla="*/ 2147483647 h 185"/>
                <a:gd name="T74" fmla="*/ 2147483647 w 108"/>
                <a:gd name="T75" fmla="*/ 2147483647 h 185"/>
                <a:gd name="T76" fmla="*/ 2147483647 w 108"/>
                <a:gd name="T77" fmla="*/ 2147483647 h 185"/>
                <a:gd name="T78" fmla="*/ 2147483647 w 108"/>
                <a:gd name="T79" fmla="*/ 2147483647 h 185"/>
                <a:gd name="T80" fmla="*/ 2147483647 w 108"/>
                <a:gd name="T81" fmla="*/ 2147483647 h 185"/>
                <a:gd name="T82" fmla="*/ 2147483647 w 108"/>
                <a:gd name="T83" fmla="*/ 2147483647 h 185"/>
                <a:gd name="T84" fmla="*/ 2147483647 w 108"/>
                <a:gd name="T85" fmla="*/ 2147483647 h 185"/>
                <a:gd name="T86" fmla="*/ 2147483647 w 108"/>
                <a:gd name="T87" fmla="*/ 2147483647 h 185"/>
                <a:gd name="T88" fmla="*/ 2147483647 w 108"/>
                <a:gd name="T89" fmla="*/ 2147483647 h 185"/>
                <a:gd name="T90" fmla="*/ 2147483647 w 108"/>
                <a:gd name="T91" fmla="*/ 2147483647 h 185"/>
                <a:gd name="T92" fmla="*/ 2147483647 w 108"/>
                <a:gd name="T93" fmla="*/ 2147483647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5"/>
                <a:gd name="T143" fmla="*/ 108 w 108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5">
                  <a:moveTo>
                    <a:pt x="94" y="184"/>
                  </a:moveTo>
                  <a:lnTo>
                    <a:pt x="61" y="181"/>
                  </a:lnTo>
                  <a:lnTo>
                    <a:pt x="61" y="180"/>
                  </a:lnTo>
                  <a:lnTo>
                    <a:pt x="60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0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0"/>
                  </a:lnTo>
                  <a:lnTo>
                    <a:pt x="57" y="164"/>
                  </a:lnTo>
                  <a:lnTo>
                    <a:pt x="55" y="162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9" y="157"/>
                  </a:lnTo>
                  <a:lnTo>
                    <a:pt x="47" y="155"/>
                  </a:lnTo>
                  <a:lnTo>
                    <a:pt x="48" y="154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7" y="151"/>
                  </a:lnTo>
                  <a:lnTo>
                    <a:pt x="43" y="150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4"/>
                  </a:lnTo>
                  <a:lnTo>
                    <a:pt x="35" y="142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7"/>
                  </a:lnTo>
                  <a:lnTo>
                    <a:pt x="21" y="135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2" y="130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5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0" y="119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8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80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7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4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07" y="161"/>
                  </a:lnTo>
                  <a:lnTo>
                    <a:pt x="105" y="162"/>
                  </a:lnTo>
                  <a:lnTo>
                    <a:pt x="103" y="163"/>
                  </a:lnTo>
                  <a:lnTo>
                    <a:pt x="102" y="165"/>
                  </a:lnTo>
                  <a:lnTo>
                    <a:pt x="101" y="169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6" y="174"/>
                  </a:lnTo>
                  <a:lnTo>
                    <a:pt x="97" y="175"/>
                  </a:lnTo>
                  <a:lnTo>
                    <a:pt x="97" y="176"/>
                  </a:lnTo>
                  <a:lnTo>
                    <a:pt x="96" y="178"/>
                  </a:lnTo>
                  <a:lnTo>
                    <a:pt x="96" y="179"/>
                  </a:lnTo>
                  <a:lnTo>
                    <a:pt x="98" y="181"/>
                  </a:lnTo>
                  <a:lnTo>
                    <a:pt x="99" y="182"/>
                  </a:lnTo>
                  <a:lnTo>
                    <a:pt x="98" y="182"/>
                  </a:lnTo>
                  <a:lnTo>
                    <a:pt x="98" y="183"/>
                  </a:lnTo>
                  <a:lnTo>
                    <a:pt x="97" y="185"/>
                  </a:lnTo>
                  <a:lnTo>
                    <a:pt x="96" y="184"/>
                  </a:lnTo>
                  <a:lnTo>
                    <a:pt x="94" y="18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196550" y="1215842"/>
              <a:ext cx="758458" cy="1277403"/>
            </a:xfrm>
            <a:custGeom>
              <a:avLst/>
              <a:gdLst>
                <a:gd name="T0" fmla="*/ 2147483647 w 81"/>
                <a:gd name="T1" fmla="*/ 2147483647 h 131"/>
                <a:gd name="T2" fmla="*/ 2147483647 w 81"/>
                <a:gd name="T3" fmla="*/ 2147483647 h 131"/>
                <a:gd name="T4" fmla="*/ 2147483647 w 81"/>
                <a:gd name="T5" fmla="*/ 2147483647 h 131"/>
                <a:gd name="T6" fmla="*/ 2147483647 w 81"/>
                <a:gd name="T7" fmla="*/ 2147483647 h 131"/>
                <a:gd name="T8" fmla="*/ 2147483647 w 81"/>
                <a:gd name="T9" fmla="*/ 2147483647 h 131"/>
                <a:gd name="T10" fmla="*/ 2147483647 w 81"/>
                <a:gd name="T11" fmla="*/ 2147483647 h 131"/>
                <a:gd name="T12" fmla="*/ 2147483647 w 81"/>
                <a:gd name="T13" fmla="*/ 2147483647 h 131"/>
                <a:gd name="T14" fmla="*/ 2147483647 w 81"/>
                <a:gd name="T15" fmla="*/ 2147483647 h 131"/>
                <a:gd name="T16" fmla="*/ 2147483647 w 81"/>
                <a:gd name="T17" fmla="*/ 2147483647 h 131"/>
                <a:gd name="T18" fmla="*/ 2147483647 w 81"/>
                <a:gd name="T19" fmla="*/ 2147483647 h 131"/>
                <a:gd name="T20" fmla="*/ 2147483647 w 81"/>
                <a:gd name="T21" fmla="*/ 2147483647 h 131"/>
                <a:gd name="T22" fmla="*/ 2147483647 w 81"/>
                <a:gd name="T23" fmla="*/ 2147483647 h 131"/>
                <a:gd name="T24" fmla="*/ 2147483647 w 81"/>
                <a:gd name="T25" fmla="*/ 2147483647 h 131"/>
                <a:gd name="T26" fmla="*/ 2147483647 w 81"/>
                <a:gd name="T27" fmla="*/ 2147483647 h 131"/>
                <a:gd name="T28" fmla="*/ 2147483647 w 81"/>
                <a:gd name="T29" fmla="*/ 0 h 131"/>
                <a:gd name="T30" fmla="*/ 2147483647 w 81"/>
                <a:gd name="T31" fmla="*/ 2147483647 h 131"/>
                <a:gd name="T32" fmla="*/ 2147483647 w 81"/>
                <a:gd name="T33" fmla="*/ 2147483647 h 131"/>
                <a:gd name="T34" fmla="*/ 2147483647 w 81"/>
                <a:gd name="T35" fmla="*/ 2147483647 h 131"/>
                <a:gd name="T36" fmla="*/ 2147483647 w 81"/>
                <a:gd name="T37" fmla="*/ 2147483647 h 131"/>
                <a:gd name="T38" fmla="*/ 2147483647 w 81"/>
                <a:gd name="T39" fmla="*/ 2147483647 h 131"/>
                <a:gd name="T40" fmla="*/ 2147483647 w 81"/>
                <a:gd name="T41" fmla="*/ 2147483647 h 131"/>
                <a:gd name="T42" fmla="*/ 2147483647 w 81"/>
                <a:gd name="T43" fmla="*/ 2147483647 h 131"/>
                <a:gd name="T44" fmla="*/ 2147483647 w 81"/>
                <a:gd name="T45" fmla="*/ 2147483647 h 131"/>
                <a:gd name="T46" fmla="*/ 2147483647 w 81"/>
                <a:gd name="T47" fmla="*/ 2147483647 h 131"/>
                <a:gd name="T48" fmla="*/ 2147483647 w 81"/>
                <a:gd name="T49" fmla="*/ 2147483647 h 131"/>
                <a:gd name="T50" fmla="*/ 2147483647 w 81"/>
                <a:gd name="T51" fmla="*/ 2147483647 h 131"/>
                <a:gd name="T52" fmla="*/ 2147483647 w 81"/>
                <a:gd name="T53" fmla="*/ 2147483647 h 131"/>
                <a:gd name="T54" fmla="*/ 2147483647 w 81"/>
                <a:gd name="T55" fmla="*/ 2147483647 h 131"/>
                <a:gd name="T56" fmla="*/ 2147483647 w 81"/>
                <a:gd name="T57" fmla="*/ 2147483647 h 131"/>
                <a:gd name="T58" fmla="*/ 2147483647 w 81"/>
                <a:gd name="T59" fmla="*/ 2147483647 h 131"/>
                <a:gd name="T60" fmla="*/ 2147483647 w 81"/>
                <a:gd name="T61" fmla="*/ 2147483647 h 131"/>
                <a:gd name="T62" fmla="*/ 2147483647 w 81"/>
                <a:gd name="T63" fmla="*/ 2147483647 h 131"/>
                <a:gd name="T64" fmla="*/ 2147483647 w 81"/>
                <a:gd name="T65" fmla="*/ 2147483647 h 131"/>
                <a:gd name="T66" fmla="*/ 2147483647 w 81"/>
                <a:gd name="T67" fmla="*/ 2147483647 h 131"/>
                <a:gd name="T68" fmla="*/ 2147483647 w 81"/>
                <a:gd name="T69" fmla="*/ 2147483647 h 131"/>
                <a:gd name="T70" fmla="*/ 2147483647 w 81"/>
                <a:gd name="T71" fmla="*/ 2147483647 h 131"/>
                <a:gd name="T72" fmla="*/ 2147483647 w 81"/>
                <a:gd name="T73" fmla="*/ 2147483647 h 131"/>
                <a:gd name="T74" fmla="*/ 2147483647 w 81"/>
                <a:gd name="T75" fmla="*/ 2147483647 h 131"/>
                <a:gd name="T76" fmla="*/ 2147483647 w 81"/>
                <a:gd name="T77" fmla="*/ 2147483647 h 131"/>
                <a:gd name="T78" fmla="*/ 2147483647 w 81"/>
                <a:gd name="T79" fmla="*/ 2147483647 h 131"/>
                <a:gd name="T80" fmla="*/ 2147483647 w 81"/>
                <a:gd name="T81" fmla="*/ 2147483647 h 131"/>
                <a:gd name="T82" fmla="*/ 2147483647 w 81"/>
                <a:gd name="T83" fmla="*/ 2147483647 h 131"/>
                <a:gd name="T84" fmla="*/ 2147483647 w 81"/>
                <a:gd name="T85" fmla="*/ 2147483647 h 131"/>
                <a:gd name="T86" fmla="*/ 2147483647 w 81"/>
                <a:gd name="T87" fmla="*/ 2147483647 h 131"/>
                <a:gd name="T88" fmla="*/ 2147483647 w 81"/>
                <a:gd name="T89" fmla="*/ 2147483647 h 131"/>
                <a:gd name="T90" fmla="*/ 2147483647 w 81"/>
                <a:gd name="T91" fmla="*/ 2147483647 h 131"/>
                <a:gd name="T92" fmla="*/ 2147483647 w 81"/>
                <a:gd name="T93" fmla="*/ 2147483647 h 131"/>
                <a:gd name="T94" fmla="*/ 2147483647 w 81"/>
                <a:gd name="T95" fmla="*/ 2147483647 h 131"/>
                <a:gd name="T96" fmla="*/ 2147483647 w 81"/>
                <a:gd name="T97" fmla="*/ 2147483647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1"/>
                <a:gd name="T149" fmla="*/ 81 w 81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1">
                  <a:moveTo>
                    <a:pt x="0" y="117"/>
                  </a:move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10" y="71"/>
                  </a:lnTo>
                  <a:lnTo>
                    <a:pt x="12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20"/>
                  </a:lnTo>
                  <a:lnTo>
                    <a:pt x="36" y="24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2"/>
                  </a:lnTo>
                  <a:lnTo>
                    <a:pt x="40" y="35"/>
                  </a:lnTo>
                  <a:lnTo>
                    <a:pt x="42" y="39"/>
                  </a:lnTo>
                  <a:lnTo>
                    <a:pt x="43" y="42"/>
                  </a:lnTo>
                  <a:lnTo>
                    <a:pt x="44" y="44"/>
                  </a:lnTo>
                  <a:lnTo>
                    <a:pt x="45" y="44"/>
                  </a:lnTo>
                  <a:lnTo>
                    <a:pt x="46" y="45"/>
                  </a:lnTo>
                  <a:lnTo>
                    <a:pt x="48" y="46"/>
                  </a:lnTo>
                  <a:lnTo>
                    <a:pt x="49" y="47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5" y="56"/>
                  </a:lnTo>
                  <a:lnTo>
                    <a:pt x="46" y="57"/>
                  </a:lnTo>
                  <a:lnTo>
                    <a:pt x="45" y="58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3" y="63"/>
                  </a:lnTo>
                  <a:lnTo>
                    <a:pt x="45" y="66"/>
                  </a:lnTo>
                  <a:lnTo>
                    <a:pt x="46" y="65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2" y="67"/>
                  </a:lnTo>
                  <a:lnTo>
                    <a:pt x="52" y="70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3" y="77"/>
                  </a:lnTo>
                  <a:lnTo>
                    <a:pt x="55" y="79"/>
                  </a:lnTo>
                  <a:lnTo>
                    <a:pt x="56" y="79"/>
                  </a:lnTo>
                  <a:lnTo>
                    <a:pt x="57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7" y="85"/>
                  </a:lnTo>
                  <a:lnTo>
                    <a:pt x="58" y="87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1" y="85"/>
                  </a:lnTo>
                  <a:lnTo>
                    <a:pt x="64" y="86"/>
                  </a:lnTo>
                  <a:lnTo>
                    <a:pt x="65" y="87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8" y="86"/>
                  </a:lnTo>
                  <a:lnTo>
                    <a:pt x="71" y="86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8" y="84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9"/>
                  </a:lnTo>
                  <a:lnTo>
                    <a:pt x="75" y="131"/>
                  </a:lnTo>
                  <a:lnTo>
                    <a:pt x="37" y="125"/>
                  </a:lnTo>
                  <a:lnTo>
                    <a:pt x="0" y="11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506828" y="1246688"/>
              <a:ext cx="1288290" cy="858256"/>
            </a:xfrm>
            <a:custGeom>
              <a:avLst/>
              <a:gdLst>
                <a:gd name="T0" fmla="*/ 2147483647 w 138"/>
                <a:gd name="T1" fmla="*/ 2147483647 h 88"/>
                <a:gd name="T2" fmla="*/ 2147483647 w 138"/>
                <a:gd name="T3" fmla="*/ 2147483647 h 88"/>
                <a:gd name="T4" fmla="*/ 2147483647 w 138"/>
                <a:gd name="T5" fmla="*/ 2147483647 h 88"/>
                <a:gd name="T6" fmla="*/ 2147483647 w 138"/>
                <a:gd name="T7" fmla="*/ 2147483647 h 88"/>
                <a:gd name="T8" fmla="*/ 2147483647 w 138"/>
                <a:gd name="T9" fmla="*/ 2147483647 h 88"/>
                <a:gd name="T10" fmla="*/ 2147483647 w 138"/>
                <a:gd name="T11" fmla="*/ 2147483647 h 88"/>
                <a:gd name="T12" fmla="*/ 2147483647 w 138"/>
                <a:gd name="T13" fmla="*/ 2147483647 h 88"/>
                <a:gd name="T14" fmla="*/ 2147483647 w 138"/>
                <a:gd name="T15" fmla="*/ 2147483647 h 88"/>
                <a:gd name="T16" fmla="*/ 2147483647 w 138"/>
                <a:gd name="T17" fmla="*/ 2147483647 h 88"/>
                <a:gd name="T18" fmla="*/ 2147483647 w 138"/>
                <a:gd name="T19" fmla="*/ 2147483647 h 88"/>
                <a:gd name="T20" fmla="*/ 2147483647 w 138"/>
                <a:gd name="T21" fmla="*/ 2147483647 h 88"/>
                <a:gd name="T22" fmla="*/ 2147483647 w 138"/>
                <a:gd name="T23" fmla="*/ 2147483647 h 88"/>
                <a:gd name="T24" fmla="*/ 2147483647 w 138"/>
                <a:gd name="T25" fmla="*/ 2147483647 h 88"/>
                <a:gd name="T26" fmla="*/ 2147483647 w 138"/>
                <a:gd name="T27" fmla="*/ 2147483647 h 88"/>
                <a:gd name="T28" fmla="*/ 2147483647 w 138"/>
                <a:gd name="T29" fmla="*/ 2147483647 h 88"/>
                <a:gd name="T30" fmla="*/ 2147483647 w 138"/>
                <a:gd name="T31" fmla="*/ 2147483647 h 88"/>
                <a:gd name="T32" fmla="*/ 2147483647 w 138"/>
                <a:gd name="T33" fmla="*/ 2147483647 h 88"/>
                <a:gd name="T34" fmla="*/ 2147483647 w 138"/>
                <a:gd name="T35" fmla="*/ 2147483647 h 88"/>
                <a:gd name="T36" fmla="*/ 2147483647 w 138"/>
                <a:gd name="T37" fmla="*/ 2147483647 h 88"/>
                <a:gd name="T38" fmla="*/ 2147483647 w 138"/>
                <a:gd name="T39" fmla="*/ 2147483647 h 88"/>
                <a:gd name="T40" fmla="*/ 2147483647 w 138"/>
                <a:gd name="T41" fmla="*/ 2147483647 h 88"/>
                <a:gd name="T42" fmla="*/ 2147483647 w 138"/>
                <a:gd name="T43" fmla="*/ 2147483647 h 88"/>
                <a:gd name="T44" fmla="*/ 2147483647 w 138"/>
                <a:gd name="T45" fmla="*/ 2147483647 h 88"/>
                <a:gd name="T46" fmla="*/ 2147483647 w 138"/>
                <a:gd name="T47" fmla="*/ 2147483647 h 88"/>
                <a:gd name="T48" fmla="*/ 2147483647 w 138"/>
                <a:gd name="T49" fmla="*/ 2147483647 h 88"/>
                <a:gd name="T50" fmla="*/ 2147483647 w 138"/>
                <a:gd name="T51" fmla="*/ 2147483647 h 88"/>
                <a:gd name="T52" fmla="*/ 2147483647 w 138"/>
                <a:gd name="T53" fmla="*/ 2147483647 h 88"/>
                <a:gd name="T54" fmla="*/ 2147483647 w 138"/>
                <a:gd name="T55" fmla="*/ 2147483647 h 88"/>
                <a:gd name="T56" fmla="*/ 2147483647 w 138"/>
                <a:gd name="T57" fmla="*/ 2147483647 h 88"/>
                <a:gd name="T58" fmla="*/ 2147483647 w 138"/>
                <a:gd name="T59" fmla="*/ 2147483647 h 88"/>
                <a:gd name="T60" fmla="*/ 2147483647 w 138"/>
                <a:gd name="T61" fmla="*/ 2147483647 h 88"/>
                <a:gd name="T62" fmla="*/ 2147483647 w 138"/>
                <a:gd name="T63" fmla="*/ 2147483647 h 88"/>
                <a:gd name="T64" fmla="*/ 0 w 138"/>
                <a:gd name="T65" fmla="*/ 2147483647 h 88"/>
                <a:gd name="T66" fmla="*/ 2147483647 w 138"/>
                <a:gd name="T67" fmla="*/ 2147483647 h 88"/>
                <a:gd name="T68" fmla="*/ 2147483647 w 138"/>
                <a:gd name="T69" fmla="*/ 2147483647 h 88"/>
                <a:gd name="T70" fmla="*/ 2147483647 w 138"/>
                <a:gd name="T71" fmla="*/ 2147483647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8"/>
                <a:gd name="T110" fmla="*/ 138 w 138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8">
                  <a:moveTo>
                    <a:pt x="133" y="88"/>
                  </a:moveTo>
                  <a:lnTo>
                    <a:pt x="48" y="78"/>
                  </a:lnTo>
                  <a:lnTo>
                    <a:pt x="47" y="86"/>
                  </a:lnTo>
                  <a:lnTo>
                    <a:pt x="46" y="85"/>
                  </a:lnTo>
                  <a:lnTo>
                    <a:pt x="45" y="83"/>
                  </a:lnTo>
                  <a:lnTo>
                    <a:pt x="44" y="81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3" y="82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0" y="83"/>
                  </a:lnTo>
                  <a:lnTo>
                    <a:pt x="27" y="82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4" y="84"/>
                  </a:lnTo>
                  <a:lnTo>
                    <a:pt x="23" y="82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2" y="76"/>
                  </a:lnTo>
                  <a:lnTo>
                    <a:pt x="21" y="76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19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9" y="60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5" y="44"/>
                  </a:lnTo>
                  <a:lnTo>
                    <a:pt x="14" y="43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3" y="0"/>
                  </a:lnTo>
                  <a:lnTo>
                    <a:pt x="16" y="2"/>
                  </a:lnTo>
                  <a:lnTo>
                    <a:pt x="49" y="8"/>
                  </a:lnTo>
                  <a:lnTo>
                    <a:pt x="84" y="14"/>
                  </a:lnTo>
                  <a:lnTo>
                    <a:pt x="138" y="20"/>
                  </a:lnTo>
                  <a:lnTo>
                    <a:pt x="134" y="71"/>
                  </a:lnTo>
                  <a:lnTo>
                    <a:pt x="133" y="88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869726" y="2005146"/>
              <a:ext cx="889101" cy="762087"/>
            </a:xfrm>
            <a:custGeom>
              <a:avLst/>
              <a:gdLst>
                <a:gd name="T0" fmla="*/ 2147483647 w 95"/>
                <a:gd name="T1" fmla="*/ 2147483647 h 78"/>
                <a:gd name="T2" fmla="*/ 2147483647 w 95"/>
                <a:gd name="T3" fmla="*/ 2147483647 h 78"/>
                <a:gd name="T4" fmla="*/ 2147483647 w 95"/>
                <a:gd name="T5" fmla="*/ 2147483647 h 78"/>
                <a:gd name="T6" fmla="*/ 2147483647 w 95"/>
                <a:gd name="T7" fmla="*/ 0 h 78"/>
                <a:gd name="T8" fmla="*/ 2147483647 w 95"/>
                <a:gd name="T9" fmla="*/ 2147483647 h 78"/>
                <a:gd name="T10" fmla="*/ 2147483647 w 95"/>
                <a:gd name="T11" fmla="*/ 2147483647 h 78"/>
                <a:gd name="T12" fmla="*/ 2147483647 w 95"/>
                <a:gd name="T13" fmla="*/ 2147483647 h 78"/>
                <a:gd name="T14" fmla="*/ 0 w 95"/>
                <a:gd name="T15" fmla="*/ 2147483647 h 78"/>
                <a:gd name="T16" fmla="*/ 2147483647 w 95"/>
                <a:gd name="T17" fmla="*/ 2147483647 h 78"/>
                <a:gd name="T18" fmla="*/ 2147483647 w 95"/>
                <a:gd name="T19" fmla="*/ 2147483647 h 78"/>
                <a:gd name="T20" fmla="*/ 2147483647 w 95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78"/>
                <a:gd name="T35" fmla="*/ 95 w 95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78">
                  <a:moveTo>
                    <a:pt x="89" y="78"/>
                  </a:moveTo>
                  <a:lnTo>
                    <a:pt x="92" y="44"/>
                  </a:lnTo>
                  <a:lnTo>
                    <a:pt x="95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9" y="78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741112" y="2277320"/>
              <a:ext cx="802006" cy="1288290"/>
            </a:xfrm>
            <a:custGeom>
              <a:avLst/>
              <a:gdLst>
                <a:gd name="T0" fmla="*/ 2147483647 w 86"/>
                <a:gd name="T1" fmla="*/ 0 h 132"/>
                <a:gd name="T2" fmla="*/ 0 w 86"/>
                <a:gd name="T3" fmla="*/ 2147483647 h 132"/>
                <a:gd name="T4" fmla="*/ 2147483647 w 86"/>
                <a:gd name="T5" fmla="*/ 2147483647 h 132"/>
                <a:gd name="T6" fmla="*/ 2147483647 w 86"/>
                <a:gd name="T7" fmla="*/ 2147483647 h 132"/>
                <a:gd name="T8" fmla="*/ 2147483647 w 86"/>
                <a:gd name="T9" fmla="*/ 2147483647 h 132"/>
                <a:gd name="T10" fmla="*/ 2147483647 w 86"/>
                <a:gd name="T11" fmla="*/ 2147483647 h 132"/>
                <a:gd name="T12" fmla="*/ 2147483647 w 86"/>
                <a:gd name="T13" fmla="*/ 2147483647 h 132"/>
                <a:gd name="T14" fmla="*/ 2147483647 w 86"/>
                <a:gd name="T15" fmla="*/ 2147483647 h 132"/>
                <a:gd name="T16" fmla="*/ 2147483647 w 86"/>
                <a:gd name="T17" fmla="*/ 2147483647 h 132"/>
                <a:gd name="T18" fmla="*/ 2147483647 w 86"/>
                <a:gd name="T19" fmla="*/ 2147483647 h 132"/>
                <a:gd name="T20" fmla="*/ 2147483647 w 86"/>
                <a:gd name="T21" fmla="*/ 2147483647 h 132"/>
                <a:gd name="T22" fmla="*/ 2147483647 w 86"/>
                <a:gd name="T23" fmla="*/ 2147483647 h 132"/>
                <a:gd name="T24" fmla="*/ 2147483647 w 86"/>
                <a:gd name="T25" fmla="*/ 2147483647 h 132"/>
                <a:gd name="T26" fmla="*/ 2147483647 w 86"/>
                <a:gd name="T27" fmla="*/ 2147483647 h 132"/>
                <a:gd name="T28" fmla="*/ 2147483647 w 86"/>
                <a:gd name="T29" fmla="*/ 2147483647 h 132"/>
                <a:gd name="T30" fmla="*/ 2147483647 w 86"/>
                <a:gd name="T31" fmla="*/ 2147483647 h 132"/>
                <a:gd name="T32" fmla="*/ 2147483647 w 86"/>
                <a:gd name="T33" fmla="*/ 2147483647 h 132"/>
                <a:gd name="T34" fmla="*/ 2147483647 w 86"/>
                <a:gd name="T35" fmla="*/ 2147483647 h 132"/>
                <a:gd name="T36" fmla="*/ 2147483647 w 86"/>
                <a:gd name="T37" fmla="*/ 2147483647 h 132"/>
                <a:gd name="T38" fmla="*/ 2147483647 w 86"/>
                <a:gd name="T39" fmla="*/ 2147483647 h 132"/>
                <a:gd name="T40" fmla="*/ 2147483647 w 86"/>
                <a:gd name="T41" fmla="*/ 0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2"/>
                <a:gd name="T65" fmla="*/ 86 w 86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2">
                  <a:moveTo>
                    <a:pt x="13" y="0"/>
                  </a:moveTo>
                  <a:lnTo>
                    <a:pt x="0" y="50"/>
                  </a:lnTo>
                  <a:lnTo>
                    <a:pt x="56" y="132"/>
                  </a:lnTo>
                  <a:lnTo>
                    <a:pt x="56" y="130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8" y="117"/>
                  </a:lnTo>
                  <a:lnTo>
                    <a:pt x="57" y="114"/>
                  </a:lnTo>
                  <a:lnTo>
                    <a:pt x="58" y="113"/>
                  </a:lnTo>
                  <a:lnTo>
                    <a:pt x="60" y="113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8" y="109"/>
                  </a:lnTo>
                  <a:lnTo>
                    <a:pt x="70" y="100"/>
                  </a:lnTo>
                  <a:lnTo>
                    <a:pt x="86" y="16"/>
                  </a:lnTo>
                  <a:lnTo>
                    <a:pt x="49" y="8"/>
                  </a:lnTo>
                  <a:lnTo>
                    <a:pt x="13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160260" y="3253517"/>
              <a:ext cx="860069" cy="1043334"/>
            </a:xfrm>
            <a:custGeom>
              <a:avLst/>
              <a:gdLst>
                <a:gd name="T0" fmla="*/ 2147483647 w 92"/>
                <a:gd name="T1" fmla="*/ 2147483647 h 107"/>
                <a:gd name="T2" fmla="*/ 2147483647 w 92"/>
                <a:gd name="T3" fmla="*/ 2147483647 h 107"/>
                <a:gd name="T4" fmla="*/ 2147483647 w 92"/>
                <a:gd name="T5" fmla="*/ 0 h 107"/>
                <a:gd name="T6" fmla="*/ 2147483647 w 92"/>
                <a:gd name="T7" fmla="*/ 0 h 107"/>
                <a:gd name="T8" fmla="*/ 2147483647 w 92"/>
                <a:gd name="T9" fmla="*/ 2147483647 h 107"/>
                <a:gd name="T10" fmla="*/ 2147483647 w 92"/>
                <a:gd name="T11" fmla="*/ 2147483647 h 107"/>
                <a:gd name="T12" fmla="*/ 2147483647 w 92"/>
                <a:gd name="T13" fmla="*/ 2147483647 h 107"/>
                <a:gd name="T14" fmla="*/ 2147483647 w 92"/>
                <a:gd name="T15" fmla="*/ 2147483647 h 107"/>
                <a:gd name="T16" fmla="*/ 2147483647 w 92"/>
                <a:gd name="T17" fmla="*/ 2147483647 h 107"/>
                <a:gd name="T18" fmla="*/ 2147483647 w 92"/>
                <a:gd name="T19" fmla="*/ 2147483647 h 107"/>
                <a:gd name="T20" fmla="*/ 2147483647 w 92"/>
                <a:gd name="T21" fmla="*/ 2147483647 h 107"/>
                <a:gd name="T22" fmla="*/ 2147483647 w 92"/>
                <a:gd name="T23" fmla="*/ 2147483647 h 107"/>
                <a:gd name="T24" fmla="*/ 2147483647 w 92"/>
                <a:gd name="T25" fmla="*/ 2147483647 h 107"/>
                <a:gd name="T26" fmla="*/ 2147483647 w 92"/>
                <a:gd name="T27" fmla="*/ 2147483647 h 107"/>
                <a:gd name="T28" fmla="*/ 2147483647 w 92"/>
                <a:gd name="T29" fmla="*/ 2147483647 h 107"/>
                <a:gd name="T30" fmla="*/ 2147483647 w 92"/>
                <a:gd name="T31" fmla="*/ 2147483647 h 107"/>
                <a:gd name="T32" fmla="*/ 2147483647 w 92"/>
                <a:gd name="T33" fmla="*/ 2147483647 h 107"/>
                <a:gd name="T34" fmla="*/ 2147483647 w 92"/>
                <a:gd name="T35" fmla="*/ 2147483647 h 107"/>
                <a:gd name="T36" fmla="*/ 2147483647 w 92"/>
                <a:gd name="T37" fmla="*/ 2147483647 h 107"/>
                <a:gd name="T38" fmla="*/ 2147483647 w 92"/>
                <a:gd name="T39" fmla="*/ 2147483647 h 107"/>
                <a:gd name="T40" fmla="*/ 2147483647 w 92"/>
                <a:gd name="T41" fmla="*/ 2147483647 h 107"/>
                <a:gd name="T42" fmla="*/ 2147483647 w 92"/>
                <a:gd name="T43" fmla="*/ 2147483647 h 107"/>
                <a:gd name="T44" fmla="*/ 2147483647 w 92"/>
                <a:gd name="T45" fmla="*/ 2147483647 h 107"/>
                <a:gd name="T46" fmla="*/ 2147483647 w 92"/>
                <a:gd name="T47" fmla="*/ 2147483647 h 107"/>
                <a:gd name="T48" fmla="*/ 2147483647 w 92"/>
                <a:gd name="T49" fmla="*/ 2147483647 h 107"/>
                <a:gd name="T50" fmla="*/ 2147483647 w 92"/>
                <a:gd name="T51" fmla="*/ 2147483647 h 107"/>
                <a:gd name="T52" fmla="*/ 2147483647 w 92"/>
                <a:gd name="T53" fmla="*/ 2147483647 h 107"/>
                <a:gd name="T54" fmla="*/ 2147483647 w 92"/>
                <a:gd name="T55" fmla="*/ 2147483647 h 107"/>
                <a:gd name="T56" fmla="*/ 2147483647 w 92"/>
                <a:gd name="T57" fmla="*/ 2147483647 h 107"/>
                <a:gd name="T58" fmla="*/ 2147483647 w 92"/>
                <a:gd name="T59" fmla="*/ 2147483647 h 107"/>
                <a:gd name="T60" fmla="*/ 2147483647 w 92"/>
                <a:gd name="T61" fmla="*/ 2147483647 h 107"/>
                <a:gd name="T62" fmla="*/ 2147483647 w 92"/>
                <a:gd name="T63" fmla="*/ 2147483647 h 107"/>
                <a:gd name="T64" fmla="*/ 2147483647 w 92"/>
                <a:gd name="T65" fmla="*/ 2147483647 h 107"/>
                <a:gd name="T66" fmla="*/ 2147483647 w 92"/>
                <a:gd name="T67" fmla="*/ 2147483647 h 107"/>
                <a:gd name="T68" fmla="*/ 2147483647 w 92"/>
                <a:gd name="T69" fmla="*/ 2147483647 h 107"/>
                <a:gd name="T70" fmla="*/ 2147483647 w 92"/>
                <a:gd name="T71" fmla="*/ 2147483647 h 107"/>
                <a:gd name="T72" fmla="*/ 2147483647 w 92"/>
                <a:gd name="T73" fmla="*/ 2147483647 h 107"/>
                <a:gd name="T74" fmla="*/ 2147483647 w 92"/>
                <a:gd name="T75" fmla="*/ 2147483647 h 107"/>
                <a:gd name="T76" fmla="*/ 2147483647 w 92"/>
                <a:gd name="T77" fmla="*/ 2147483647 h 107"/>
                <a:gd name="T78" fmla="*/ 2147483647 w 92"/>
                <a:gd name="T79" fmla="*/ 2147483647 h 107"/>
                <a:gd name="T80" fmla="*/ 2147483647 w 92"/>
                <a:gd name="T81" fmla="*/ 2147483647 h 107"/>
                <a:gd name="T82" fmla="*/ 2147483647 w 92"/>
                <a:gd name="T83" fmla="*/ 2147483647 h 107"/>
                <a:gd name="T84" fmla="*/ 2147483647 w 92"/>
                <a:gd name="T85" fmla="*/ 2147483647 h 107"/>
                <a:gd name="T86" fmla="*/ 2147483647 w 92"/>
                <a:gd name="T87" fmla="*/ 2147483647 h 107"/>
                <a:gd name="T88" fmla="*/ 2147483647 w 92"/>
                <a:gd name="T89" fmla="*/ 2147483647 h 107"/>
                <a:gd name="T90" fmla="*/ 2147483647 w 92"/>
                <a:gd name="T91" fmla="*/ 2147483647 h 107"/>
                <a:gd name="T92" fmla="*/ 2147483647 w 92"/>
                <a:gd name="T93" fmla="*/ 2147483647 h 107"/>
                <a:gd name="T94" fmla="*/ 2147483647 w 92"/>
                <a:gd name="T95" fmla="*/ 2147483647 h 107"/>
                <a:gd name="T96" fmla="*/ 2147483647 w 92"/>
                <a:gd name="T97" fmla="*/ 2147483647 h 107"/>
                <a:gd name="T98" fmla="*/ 0 w 92"/>
                <a:gd name="T99" fmla="*/ 2147483647 h 107"/>
                <a:gd name="T100" fmla="*/ 2147483647 w 92"/>
                <a:gd name="T101" fmla="*/ 2147483647 h 107"/>
                <a:gd name="T102" fmla="*/ 2147483647 w 92"/>
                <a:gd name="T103" fmla="*/ 2147483647 h 107"/>
                <a:gd name="T104" fmla="*/ 2147483647 w 92"/>
                <a:gd name="T105" fmla="*/ 2147483647 h 1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"/>
                <a:gd name="T160" fmla="*/ 0 h 107"/>
                <a:gd name="T161" fmla="*/ 92 w 92"/>
                <a:gd name="T162" fmla="*/ 107 h 1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" h="107">
                  <a:moveTo>
                    <a:pt x="78" y="107"/>
                  </a:moveTo>
                  <a:lnTo>
                    <a:pt x="92" y="11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8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5"/>
                  </a:lnTo>
                  <a:lnTo>
                    <a:pt x="5" y="59"/>
                  </a:lnTo>
                  <a:lnTo>
                    <a:pt x="4" y="59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4" y="71"/>
                  </a:lnTo>
                  <a:lnTo>
                    <a:pt x="3" y="70"/>
                  </a:lnTo>
                  <a:lnTo>
                    <a:pt x="1" y="70"/>
                  </a:lnTo>
                  <a:lnTo>
                    <a:pt x="0" y="74"/>
                  </a:lnTo>
                  <a:lnTo>
                    <a:pt x="49" y="103"/>
                  </a:lnTo>
                  <a:lnTo>
                    <a:pt x="78" y="10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3020330" y="2698282"/>
              <a:ext cx="914504" cy="762087"/>
            </a:xfrm>
            <a:custGeom>
              <a:avLst/>
              <a:gdLst>
                <a:gd name="T0" fmla="*/ 0 w 98"/>
                <a:gd name="T1" fmla="*/ 2147483647 h 78"/>
                <a:gd name="T2" fmla="*/ 2147483647 w 98"/>
                <a:gd name="T3" fmla="*/ 0 h 78"/>
                <a:gd name="T4" fmla="*/ 2147483647 w 98"/>
                <a:gd name="T5" fmla="*/ 2147483647 h 78"/>
                <a:gd name="T6" fmla="*/ 2147483647 w 98"/>
                <a:gd name="T7" fmla="*/ 2147483647 h 78"/>
                <a:gd name="T8" fmla="*/ 2147483647 w 98"/>
                <a:gd name="T9" fmla="*/ 2147483647 h 78"/>
                <a:gd name="T10" fmla="*/ 2147483647 w 98"/>
                <a:gd name="T11" fmla="*/ 2147483647 h 78"/>
                <a:gd name="T12" fmla="*/ 2147483647 w 98"/>
                <a:gd name="T13" fmla="*/ 2147483647 h 78"/>
                <a:gd name="T14" fmla="*/ 0 w 98"/>
                <a:gd name="T15" fmla="*/ 214748364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78"/>
                <a:gd name="T26" fmla="*/ 98 w 98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78">
                  <a:moveTo>
                    <a:pt x="0" y="68"/>
                  </a:moveTo>
                  <a:lnTo>
                    <a:pt x="9" y="0"/>
                  </a:lnTo>
                  <a:lnTo>
                    <a:pt x="73" y="7"/>
                  </a:lnTo>
                  <a:lnTo>
                    <a:pt x="98" y="9"/>
                  </a:lnTo>
                  <a:lnTo>
                    <a:pt x="97" y="26"/>
                  </a:lnTo>
                  <a:lnTo>
                    <a:pt x="94" y="78"/>
                  </a:lnTo>
                  <a:lnTo>
                    <a:pt x="81" y="77"/>
                  </a:lnTo>
                  <a:lnTo>
                    <a:pt x="0" y="68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887871" y="3360573"/>
              <a:ext cx="887287" cy="956237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98"/>
                <a:gd name="T53" fmla="*/ 95 w 95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98">
                  <a:moveTo>
                    <a:pt x="14" y="0"/>
                  </a:moveTo>
                  <a:lnTo>
                    <a:pt x="0" y="96"/>
                  </a:lnTo>
                  <a:lnTo>
                    <a:pt x="13" y="98"/>
                  </a:lnTo>
                  <a:lnTo>
                    <a:pt x="14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88" y="94"/>
                  </a:lnTo>
                  <a:lnTo>
                    <a:pt x="94" y="17"/>
                  </a:lnTo>
                  <a:lnTo>
                    <a:pt x="95" y="17"/>
                  </a:lnTo>
                  <a:lnTo>
                    <a:pt x="95" y="9"/>
                  </a:lnTo>
                  <a:lnTo>
                    <a:pt x="14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766086" y="1439024"/>
              <a:ext cx="831038" cy="537090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55"/>
                <a:gd name="T62" fmla="*/ 89 w 89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55">
                  <a:moveTo>
                    <a:pt x="0" y="51"/>
                  </a:moveTo>
                  <a:lnTo>
                    <a:pt x="4" y="0"/>
                  </a:lnTo>
                  <a:lnTo>
                    <a:pt x="43" y="2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0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727982" y="1936195"/>
              <a:ext cx="878214" cy="626000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64"/>
                <a:gd name="T110" fmla="*/ 94 w 94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4" y="57"/>
                  </a:lnTo>
                  <a:lnTo>
                    <a:pt x="73" y="57"/>
                  </a:lnTo>
                  <a:lnTo>
                    <a:pt x="70" y="57"/>
                  </a:lnTo>
                  <a:lnTo>
                    <a:pt x="69" y="54"/>
                  </a:lnTo>
                  <a:lnTo>
                    <a:pt x="0" y="5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700764" y="2435181"/>
              <a:ext cx="1046963" cy="535275"/>
            </a:xfrm>
            <a:custGeom>
              <a:avLst/>
              <a:gdLst>
                <a:gd name="T0" fmla="*/ 0 w 112"/>
                <a:gd name="T1" fmla="*/ 2147483647 h 55"/>
                <a:gd name="T2" fmla="*/ 2147483647 w 112"/>
                <a:gd name="T3" fmla="*/ 0 h 55"/>
                <a:gd name="T4" fmla="*/ 2147483647 w 112"/>
                <a:gd name="T5" fmla="*/ 2147483647 h 55"/>
                <a:gd name="T6" fmla="*/ 2147483647 w 112"/>
                <a:gd name="T7" fmla="*/ 2147483647 h 55"/>
                <a:gd name="T8" fmla="*/ 2147483647 w 112"/>
                <a:gd name="T9" fmla="*/ 2147483647 h 55"/>
                <a:gd name="T10" fmla="*/ 2147483647 w 112"/>
                <a:gd name="T11" fmla="*/ 2147483647 h 55"/>
                <a:gd name="T12" fmla="*/ 2147483647 w 112"/>
                <a:gd name="T13" fmla="*/ 2147483647 h 55"/>
                <a:gd name="T14" fmla="*/ 2147483647 w 112"/>
                <a:gd name="T15" fmla="*/ 2147483647 h 55"/>
                <a:gd name="T16" fmla="*/ 2147483647 w 112"/>
                <a:gd name="T17" fmla="*/ 2147483647 h 55"/>
                <a:gd name="T18" fmla="*/ 2147483647 w 112"/>
                <a:gd name="T19" fmla="*/ 2147483647 h 55"/>
                <a:gd name="T20" fmla="*/ 2147483647 w 112"/>
                <a:gd name="T21" fmla="*/ 2147483647 h 55"/>
                <a:gd name="T22" fmla="*/ 2147483647 w 112"/>
                <a:gd name="T23" fmla="*/ 2147483647 h 55"/>
                <a:gd name="T24" fmla="*/ 2147483647 w 112"/>
                <a:gd name="T25" fmla="*/ 2147483647 h 55"/>
                <a:gd name="T26" fmla="*/ 2147483647 w 112"/>
                <a:gd name="T27" fmla="*/ 2147483647 h 55"/>
                <a:gd name="T28" fmla="*/ 2147483647 w 112"/>
                <a:gd name="T29" fmla="*/ 2147483647 h 55"/>
                <a:gd name="T30" fmla="*/ 2147483647 w 112"/>
                <a:gd name="T31" fmla="*/ 2147483647 h 55"/>
                <a:gd name="T32" fmla="*/ 2147483647 w 112"/>
                <a:gd name="T33" fmla="*/ 2147483647 h 55"/>
                <a:gd name="T34" fmla="*/ 2147483647 w 112"/>
                <a:gd name="T35" fmla="*/ 2147483647 h 55"/>
                <a:gd name="T36" fmla="*/ 2147483647 w 112"/>
                <a:gd name="T37" fmla="*/ 2147483647 h 55"/>
                <a:gd name="T38" fmla="*/ 2147483647 w 112"/>
                <a:gd name="T39" fmla="*/ 2147483647 h 55"/>
                <a:gd name="T40" fmla="*/ 2147483647 w 112"/>
                <a:gd name="T41" fmla="*/ 2147483647 h 55"/>
                <a:gd name="T42" fmla="*/ 2147483647 w 112"/>
                <a:gd name="T43" fmla="*/ 2147483647 h 55"/>
                <a:gd name="T44" fmla="*/ 2147483647 w 112"/>
                <a:gd name="T45" fmla="*/ 2147483647 h 55"/>
                <a:gd name="T46" fmla="*/ 2147483647 w 112"/>
                <a:gd name="T47" fmla="*/ 2147483647 h 55"/>
                <a:gd name="T48" fmla="*/ 2147483647 w 112"/>
                <a:gd name="T49" fmla="*/ 2147483647 h 55"/>
                <a:gd name="T50" fmla="*/ 2147483647 w 112"/>
                <a:gd name="T51" fmla="*/ 2147483647 h 55"/>
                <a:gd name="T52" fmla="*/ 2147483647 w 112"/>
                <a:gd name="T53" fmla="*/ 2147483647 h 55"/>
                <a:gd name="T54" fmla="*/ 2147483647 w 112"/>
                <a:gd name="T55" fmla="*/ 2147483647 h 55"/>
                <a:gd name="T56" fmla="*/ 2147483647 w 112"/>
                <a:gd name="T57" fmla="*/ 2147483647 h 55"/>
                <a:gd name="T58" fmla="*/ 2147483647 w 112"/>
                <a:gd name="T59" fmla="*/ 2147483647 h 55"/>
                <a:gd name="T60" fmla="*/ 2147483647 w 112"/>
                <a:gd name="T61" fmla="*/ 2147483647 h 55"/>
                <a:gd name="T62" fmla="*/ 2147483647 w 112"/>
                <a:gd name="T63" fmla="*/ 2147483647 h 55"/>
                <a:gd name="T64" fmla="*/ 2147483647 w 112"/>
                <a:gd name="T65" fmla="*/ 2147483647 h 55"/>
                <a:gd name="T66" fmla="*/ 2147483647 w 112"/>
                <a:gd name="T67" fmla="*/ 2147483647 h 55"/>
                <a:gd name="T68" fmla="*/ 2147483647 w 112"/>
                <a:gd name="T69" fmla="*/ 2147483647 h 55"/>
                <a:gd name="T70" fmla="*/ 2147483647 w 112"/>
                <a:gd name="T71" fmla="*/ 2147483647 h 55"/>
                <a:gd name="T72" fmla="*/ 2147483647 w 112"/>
                <a:gd name="T73" fmla="*/ 2147483647 h 55"/>
                <a:gd name="T74" fmla="*/ 2147483647 w 112"/>
                <a:gd name="T75" fmla="*/ 2147483647 h 55"/>
                <a:gd name="T76" fmla="*/ 2147483647 w 112"/>
                <a:gd name="T77" fmla="*/ 2147483647 h 55"/>
                <a:gd name="T78" fmla="*/ 2147483647 w 112"/>
                <a:gd name="T79" fmla="*/ 2147483647 h 55"/>
                <a:gd name="T80" fmla="*/ 2147483647 w 112"/>
                <a:gd name="T81" fmla="*/ 2147483647 h 55"/>
                <a:gd name="T82" fmla="*/ 2147483647 w 112"/>
                <a:gd name="T83" fmla="*/ 2147483647 h 55"/>
                <a:gd name="T84" fmla="*/ 2147483647 w 112"/>
                <a:gd name="T85" fmla="*/ 2147483647 h 55"/>
                <a:gd name="T86" fmla="*/ 2147483647 w 112"/>
                <a:gd name="T87" fmla="*/ 2147483647 h 55"/>
                <a:gd name="T88" fmla="*/ 2147483647 w 112"/>
                <a:gd name="T89" fmla="*/ 2147483647 h 55"/>
                <a:gd name="T90" fmla="*/ 0 w 112"/>
                <a:gd name="T91" fmla="*/ 2147483647 h 55"/>
                <a:gd name="T92" fmla="*/ 0 w 112"/>
                <a:gd name="T93" fmla="*/ 2147483647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2"/>
                <a:gd name="T142" fmla="*/ 0 h 55"/>
                <a:gd name="T143" fmla="*/ 112 w 112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2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3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20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2" y="25"/>
                  </a:lnTo>
                  <a:lnTo>
                    <a:pt x="101" y="27"/>
                  </a:lnTo>
                  <a:lnTo>
                    <a:pt x="102" y="28"/>
                  </a:lnTo>
                  <a:lnTo>
                    <a:pt x="103" y="29"/>
                  </a:lnTo>
                  <a:lnTo>
                    <a:pt x="104" y="31"/>
                  </a:lnTo>
                  <a:lnTo>
                    <a:pt x="103" y="32"/>
                  </a:lnTo>
                  <a:lnTo>
                    <a:pt x="103" y="35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40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2" y="53"/>
                  </a:lnTo>
                  <a:lnTo>
                    <a:pt x="111" y="55"/>
                  </a:lnTo>
                  <a:lnTo>
                    <a:pt x="24" y="53"/>
                  </a:lnTo>
                  <a:lnTo>
                    <a:pt x="25" y="36"/>
                  </a:lnTo>
                  <a:lnTo>
                    <a:pt x="0" y="3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898544" y="2952311"/>
              <a:ext cx="941721" cy="526203"/>
            </a:xfrm>
            <a:custGeom>
              <a:avLst/>
              <a:gdLst>
                <a:gd name="T0" fmla="*/ 2147483647 w 101"/>
                <a:gd name="T1" fmla="*/ 0 h 54"/>
                <a:gd name="T2" fmla="*/ 2147483647 w 101"/>
                <a:gd name="T3" fmla="*/ 2147483647 h 54"/>
                <a:gd name="T4" fmla="*/ 2147483647 w 101"/>
                <a:gd name="T5" fmla="*/ 2147483647 h 54"/>
                <a:gd name="T6" fmla="*/ 2147483647 w 101"/>
                <a:gd name="T7" fmla="*/ 2147483647 h 54"/>
                <a:gd name="T8" fmla="*/ 2147483647 w 101"/>
                <a:gd name="T9" fmla="*/ 2147483647 h 54"/>
                <a:gd name="T10" fmla="*/ 2147483647 w 101"/>
                <a:gd name="T11" fmla="*/ 2147483647 h 54"/>
                <a:gd name="T12" fmla="*/ 2147483647 w 101"/>
                <a:gd name="T13" fmla="*/ 2147483647 h 54"/>
                <a:gd name="T14" fmla="*/ 2147483647 w 101"/>
                <a:gd name="T15" fmla="*/ 2147483647 h 54"/>
                <a:gd name="T16" fmla="*/ 2147483647 w 101"/>
                <a:gd name="T17" fmla="*/ 2147483647 h 54"/>
                <a:gd name="T18" fmla="*/ 2147483647 w 101"/>
                <a:gd name="T19" fmla="*/ 2147483647 h 54"/>
                <a:gd name="T20" fmla="*/ 2147483647 w 101"/>
                <a:gd name="T21" fmla="*/ 2147483647 h 54"/>
                <a:gd name="T22" fmla="*/ 2147483647 w 101"/>
                <a:gd name="T23" fmla="*/ 2147483647 h 54"/>
                <a:gd name="T24" fmla="*/ 0 w 101"/>
                <a:gd name="T25" fmla="*/ 2147483647 h 54"/>
                <a:gd name="T26" fmla="*/ 2147483647 w 101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54"/>
                <a:gd name="T44" fmla="*/ 101 w 10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54">
                  <a:moveTo>
                    <a:pt x="3" y="0"/>
                  </a:moveTo>
                  <a:lnTo>
                    <a:pt x="90" y="2"/>
                  </a:lnTo>
                  <a:lnTo>
                    <a:pt x="96" y="6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5" y="12"/>
                  </a:lnTo>
                  <a:lnTo>
                    <a:pt x="96" y="12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100" y="17"/>
                  </a:lnTo>
                  <a:lnTo>
                    <a:pt x="101" y="54"/>
                  </a:lnTo>
                  <a:lnTo>
                    <a:pt x="0" y="52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775159" y="3449482"/>
              <a:ext cx="1083251" cy="584267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3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40" y="11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7" y="47"/>
                  </a:lnTo>
                  <a:lnTo>
                    <a:pt x="48" y="47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5" y="51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7" y="57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7"/>
                  </a:lnTo>
                  <a:lnTo>
                    <a:pt x="97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0"/>
                  </a:lnTo>
                  <a:lnTo>
                    <a:pt x="114" y="12"/>
                  </a:lnTo>
                  <a:lnTo>
                    <a:pt x="114" y="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225367" y="3527506"/>
              <a:ext cx="1772760" cy="1803606"/>
            </a:xfrm>
            <a:custGeom>
              <a:avLst/>
              <a:gdLst>
                <a:gd name="T0" fmla="*/ 2147483647 w 190"/>
                <a:gd name="T1" fmla="*/ 2147483647 h 185"/>
                <a:gd name="T2" fmla="*/ 2147483647 w 190"/>
                <a:gd name="T3" fmla="*/ 2147483647 h 185"/>
                <a:gd name="T4" fmla="*/ 2147483647 w 190"/>
                <a:gd name="T5" fmla="*/ 2147483647 h 185"/>
                <a:gd name="T6" fmla="*/ 2147483647 w 190"/>
                <a:gd name="T7" fmla="*/ 2147483647 h 185"/>
                <a:gd name="T8" fmla="*/ 2147483647 w 190"/>
                <a:gd name="T9" fmla="*/ 2147483647 h 185"/>
                <a:gd name="T10" fmla="*/ 2147483647 w 190"/>
                <a:gd name="T11" fmla="*/ 2147483647 h 185"/>
                <a:gd name="T12" fmla="*/ 2147483647 w 190"/>
                <a:gd name="T13" fmla="*/ 2147483647 h 185"/>
                <a:gd name="T14" fmla="*/ 2147483647 w 190"/>
                <a:gd name="T15" fmla="*/ 2147483647 h 185"/>
                <a:gd name="T16" fmla="*/ 2147483647 w 190"/>
                <a:gd name="T17" fmla="*/ 2147483647 h 185"/>
                <a:gd name="T18" fmla="*/ 2147483647 w 190"/>
                <a:gd name="T19" fmla="*/ 2147483647 h 185"/>
                <a:gd name="T20" fmla="*/ 2147483647 w 190"/>
                <a:gd name="T21" fmla="*/ 2147483647 h 185"/>
                <a:gd name="T22" fmla="*/ 2147483647 w 190"/>
                <a:gd name="T23" fmla="*/ 2147483647 h 185"/>
                <a:gd name="T24" fmla="*/ 2147483647 w 190"/>
                <a:gd name="T25" fmla="*/ 2147483647 h 185"/>
                <a:gd name="T26" fmla="*/ 2147483647 w 190"/>
                <a:gd name="T27" fmla="*/ 2147483647 h 185"/>
                <a:gd name="T28" fmla="*/ 2147483647 w 190"/>
                <a:gd name="T29" fmla="*/ 2147483647 h 185"/>
                <a:gd name="T30" fmla="*/ 2147483647 w 190"/>
                <a:gd name="T31" fmla="*/ 0 h 185"/>
                <a:gd name="T32" fmla="*/ 0 w 190"/>
                <a:gd name="T33" fmla="*/ 2147483647 h 185"/>
                <a:gd name="T34" fmla="*/ 2147483647 w 190"/>
                <a:gd name="T35" fmla="*/ 2147483647 h 185"/>
                <a:gd name="T36" fmla="*/ 2147483647 w 190"/>
                <a:gd name="T37" fmla="*/ 2147483647 h 185"/>
                <a:gd name="T38" fmla="*/ 2147483647 w 190"/>
                <a:gd name="T39" fmla="*/ 2147483647 h 185"/>
                <a:gd name="T40" fmla="*/ 2147483647 w 190"/>
                <a:gd name="T41" fmla="*/ 2147483647 h 185"/>
                <a:gd name="T42" fmla="*/ 2147483647 w 190"/>
                <a:gd name="T43" fmla="*/ 2147483647 h 185"/>
                <a:gd name="T44" fmla="*/ 2147483647 w 190"/>
                <a:gd name="T45" fmla="*/ 2147483647 h 185"/>
                <a:gd name="T46" fmla="*/ 2147483647 w 190"/>
                <a:gd name="T47" fmla="*/ 2147483647 h 185"/>
                <a:gd name="T48" fmla="*/ 2147483647 w 190"/>
                <a:gd name="T49" fmla="*/ 2147483647 h 185"/>
                <a:gd name="T50" fmla="*/ 2147483647 w 190"/>
                <a:gd name="T51" fmla="*/ 2147483647 h 185"/>
                <a:gd name="T52" fmla="*/ 2147483647 w 190"/>
                <a:gd name="T53" fmla="*/ 2147483647 h 185"/>
                <a:gd name="T54" fmla="*/ 2147483647 w 190"/>
                <a:gd name="T55" fmla="*/ 2147483647 h 185"/>
                <a:gd name="T56" fmla="*/ 2147483647 w 190"/>
                <a:gd name="T57" fmla="*/ 2147483647 h 185"/>
                <a:gd name="T58" fmla="*/ 2147483647 w 190"/>
                <a:gd name="T59" fmla="*/ 2147483647 h 185"/>
                <a:gd name="T60" fmla="*/ 2147483647 w 190"/>
                <a:gd name="T61" fmla="*/ 2147483647 h 185"/>
                <a:gd name="T62" fmla="*/ 2147483647 w 190"/>
                <a:gd name="T63" fmla="*/ 2147483647 h 185"/>
                <a:gd name="T64" fmla="*/ 2147483647 w 190"/>
                <a:gd name="T65" fmla="*/ 2147483647 h 185"/>
                <a:gd name="T66" fmla="*/ 2147483647 w 190"/>
                <a:gd name="T67" fmla="*/ 2147483647 h 185"/>
                <a:gd name="T68" fmla="*/ 2147483647 w 190"/>
                <a:gd name="T69" fmla="*/ 2147483647 h 185"/>
                <a:gd name="T70" fmla="*/ 2147483647 w 190"/>
                <a:gd name="T71" fmla="*/ 2147483647 h 185"/>
                <a:gd name="T72" fmla="*/ 2147483647 w 190"/>
                <a:gd name="T73" fmla="*/ 2147483647 h 185"/>
                <a:gd name="T74" fmla="*/ 2147483647 w 190"/>
                <a:gd name="T75" fmla="*/ 2147483647 h 185"/>
                <a:gd name="T76" fmla="*/ 2147483647 w 190"/>
                <a:gd name="T77" fmla="*/ 2147483647 h 185"/>
                <a:gd name="T78" fmla="*/ 2147483647 w 190"/>
                <a:gd name="T79" fmla="*/ 2147483647 h 185"/>
                <a:gd name="T80" fmla="*/ 2147483647 w 190"/>
                <a:gd name="T81" fmla="*/ 2147483647 h 185"/>
                <a:gd name="T82" fmla="*/ 2147483647 w 190"/>
                <a:gd name="T83" fmla="*/ 2147483647 h 185"/>
                <a:gd name="T84" fmla="*/ 2147483647 w 190"/>
                <a:gd name="T85" fmla="*/ 2147483647 h 185"/>
                <a:gd name="T86" fmla="*/ 2147483647 w 190"/>
                <a:gd name="T87" fmla="*/ 2147483647 h 185"/>
                <a:gd name="T88" fmla="*/ 2147483647 w 190"/>
                <a:gd name="T89" fmla="*/ 2147483647 h 185"/>
                <a:gd name="T90" fmla="*/ 2147483647 w 190"/>
                <a:gd name="T91" fmla="*/ 2147483647 h 185"/>
                <a:gd name="T92" fmla="*/ 2147483647 w 190"/>
                <a:gd name="T93" fmla="*/ 2147483647 h 185"/>
                <a:gd name="T94" fmla="*/ 2147483647 w 190"/>
                <a:gd name="T95" fmla="*/ 2147483647 h 185"/>
                <a:gd name="T96" fmla="*/ 2147483647 w 190"/>
                <a:gd name="T97" fmla="*/ 2147483647 h 185"/>
                <a:gd name="T98" fmla="*/ 2147483647 w 190"/>
                <a:gd name="T99" fmla="*/ 2147483647 h 185"/>
                <a:gd name="T100" fmla="*/ 2147483647 w 190"/>
                <a:gd name="T101" fmla="*/ 2147483647 h 185"/>
                <a:gd name="T102" fmla="*/ 2147483647 w 190"/>
                <a:gd name="T103" fmla="*/ 2147483647 h 185"/>
                <a:gd name="T104" fmla="*/ 2147483647 w 190"/>
                <a:gd name="T105" fmla="*/ 2147483647 h 185"/>
                <a:gd name="T106" fmla="*/ 2147483647 w 190"/>
                <a:gd name="T107" fmla="*/ 2147483647 h 185"/>
                <a:gd name="T108" fmla="*/ 2147483647 w 190"/>
                <a:gd name="T109" fmla="*/ 2147483647 h 185"/>
                <a:gd name="T110" fmla="*/ 2147483647 w 190"/>
                <a:gd name="T111" fmla="*/ 2147483647 h 185"/>
                <a:gd name="T112" fmla="*/ 2147483647 w 190"/>
                <a:gd name="T113" fmla="*/ 2147483647 h 185"/>
                <a:gd name="T114" fmla="*/ 2147483647 w 190"/>
                <a:gd name="T115" fmla="*/ 2147483647 h 185"/>
                <a:gd name="T116" fmla="*/ 2147483647 w 190"/>
                <a:gd name="T117" fmla="*/ 2147483647 h 185"/>
                <a:gd name="T118" fmla="*/ 2147483647 w 190"/>
                <a:gd name="T119" fmla="*/ 2147483647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0"/>
                <a:gd name="T181" fmla="*/ 0 h 185"/>
                <a:gd name="T182" fmla="*/ 190 w 190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0" h="185">
                  <a:moveTo>
                    <a:pt x="175" y="52"/>
                  </a:moveTo>
                  <a:lnTo>
                    <a:pt x="174" y="52"/>
                  </a:lnTo>
                  <a:lnTo>
                    <a:pt x="172" y="51"/>
                  </a:lnTo>
                  <a:lnTo>
                    <a:pt x="166" y="48"/>
                  </a:lnTo>
                  <a:lnTo>
                    <a:pt x="165" y="48"/>
                  </a:lnTo>
                  <a:lnTo>
                    <a:pt x="163" y="49"/>
                  </a:lnTo>
                  <a:lnTo>
                    <a:pt x="160" y="48"/>
                  </a:lnTo>
                  <a:lnTo>
                    <a:pt x="159" y="48"/>
                  </a:lnTo>
                  <a:lnTo>
                    <a:pt x="158" y="48"/>
                  </a:lnTo>
                  <a:lnTo>
                    <a:pt x="156" y="49"/>
                  </a:lnTo>
                  <a:lnTo>
                    <a:pt x="152" y="49"/>
                  </a:lnTo>
                  <a:lnTo>
                    <a:pt x="151" y="50"/>
                  </a:lnTo>
                  <a:lnTo>
                    <a:pt x="149" y="52"/>
                  </a:lnTo>
                  <a:lnTo>
                    <a:pt x="147" y="50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3" y="50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9"/>
                  </a:lnTo>
                  <a:lnTo>
                    <a:pt x="139" y="50"/>
                  </a:lnTo>
                  <a:lnTo>
                    <a:pt x="139" y="51"/>
                  </a:lnTo>
                  <a:lnTo>
                    <a:pt x="138" y="52"/>
                  </a:lnTo>
                  <a:lnTo>
                    <a:pt x="137" y="51"/>
                  </a:lnTo>
                  <a:lnTo>
                    <a:pt x="138" y="49"/>
                  </a:lnTo>
                  <a:lnTo>
                    <a:pt x="137" y="49"/>
                  </a:lnTo>
                  <a:lnTo>
                    <a:pt x="136" y="49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1" y="47"/>
                  </a:lnTo>
                  <a:lnTo>
                    <a:pt x="130" y="47"/>
                  </a:lnTo>
                  <a:lnTo>
                    <a:pt x="129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5" y="45"/>
                  </a:lnTo>
                  <a:lnTo>
                    <a:pt x="124" y="45"/>
                  </a:lnTo>
                  <a:lnTo>
                    <a:pt x="121" y="44"/>
                  </a:lnTo>
                  <a:lnTo>
                    <a:pt x="120" y="45"/>
                  </a:lnTo>
                  <a:lnTo>
                    <a:pt x="118" y="45"/>
                  </a:lnTo>
                  <a:lnTo>
                    <a:pt x="118" y="43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5" y="44"/>
                  </a:lnTo>
                  <a:lnTo>
                    <a:pt x="114" y="43"/>
                  </a:lnTo>
                  <a:lnTo>
                    <a:pt x="110" y="42"/>
                  </a:lnTo>
                  <a:lnTo>
                    <a:pt x="109" y="41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07" y="39"/>
                  </a:lnTo>
                  <a:lnTo>
                    <a:pt x="106" y="39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1" y="37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9" y="3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2" y="77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0" y="75"/>
                  </a:lnTo>
                  <a:lnTo>
                    <a:pt x="1" y="76"/>
                  </a:lnTo>
                  <a:lnTo>
                    <a:pt x="4" y="78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6" y="93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4" y="101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6" y="106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8" y="117"/>
                  </a:lnTo>
                  <a:lnTo>
                    <a:pt x="38" y="124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8" y="128"/>
                  </a:lnTo>
                  <a:lnTo>
                    <a:pt x="50" y="126"/>
                  </a:lnTo>
                  <a:lnTo>
                    <a:pt x="51" y="125"/>
                  </a:lnTo>
                  <a:lnTo>
                    <a:pt x="54" y="118"/>
                  </a:lnTo>
                  <a:lnTo>
                    <a:pt x="55" y="116"/>
                  </a:lnTo>
                  <a:lnTo>
                    <a:pt x="56" y="115"/>
                  </a:lnTo>
                  <a:lnTo>
                    <a:pt x="59" y="116"/>
                  </a:lnTo>
                  <a:lnTo>
                    <a:pt x="60" y="115"/>
                  </a:lnTo>
                  <a:lnTo>
                    <a:pt x="60" y="114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7" y="116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7" y="121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3" y="127"/>
                  </a:lnTo>
                  <a:lnTo>
                    <a:pt x="84" y="129"/>
                  </a:lnTo>
                  <a:lnTo>
                    <a:pt x="84" y="130"/>
                  </a:lnTo>
                  <a:lnTo>
                    <a:pt x="89" y="141"/>
                  </a:lnTo>
                  <a:lnTo>
                    <a:pt x="89" y="143"/>
                  </a:lnTo>
                  <a:lnTo>
                    <a:pt x="94" y="149"/>
                  </a:lnTo>
                  <a:lnTo>
                    <a:pt x="95" y="150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6"/>
                  </a:lnTo>
                  <a:lnTo>
                    <a:pt x="101" y="157"/>
                  </a:lnTo>
                  <a:lnTo>
                    <a:pt x="100" y="160"/>
                  </a:lnTo>
                  <a:lnTo>
                    <a:pt x="101" y="162"/>
                  </a:lnTo>
                  <a:lnTo>
                    <a:pt x="102" y="166"/>
                  </a:lnTo>
                  <a:lnTo>
                    <a:pt x="103" y="167"/>
                  </a:lnTo>
                  <a:lnTo>
                    <a:pt x="106" y="173"/>
                  </a:lnTo>
                  <a:lnTo>
                    <a:pt x="107" y="176"/>
                  </a:lnTo>
                  <a:lnTo>
                    <a:pt x="109" y="176"/>
                  </a:lnTo>
                  <a:lnTo>
                    <a:pt x="112" y="177"/>
                  </a:lnTo>
                  <a:lnTo>
                    <a:pt x="115" y="178"/>
                  </a:lnTo>
                  <a:lnTo>
                    <a:pt x="120" y="181"/>
                  </a:lnTo>
                  <a:lnTo>
                    <a:pt x="126" y="182"/>
                  </a:lnTo>
                  <a:lnTo>
                    <a:pt x="127" y="182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4" y="183"/>
                  </a:lnTo>
                  <a:lnTo>
                    <a:pt x="136" y="184"/>
                  </a:lnTo>
                  <a:lnTo>
                    <a:pt x="136" y="183"/>
                  </a:lnTo>
                  <a:lnTo>
                    <a:pt x="136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3" y="179"/>
                  </a:lnTo>
                  <a:lnTo>
                    <a:pt x="131" y="171"/>
                  </a:lnTo>
                  <a:lnTo>
                    <a:pt x="130" y="168"/>
                  </a:lnTo>
                  <a:lnTo>
                    <a:pt x="132" y="163"/>
                  </a:lnTo>
                  <a:lnTo>
                    <a:pt x="132" y="162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1" y="160"/>
                  </a:lnTo>
                  <a:lnTo>
                    <a:pt x="133" y="159"/>
                  </a:lnTo>
                  <a:lnTo>
                    <a:pt x="134" y="155"/>
                  </a:lnTo>
                  <a:lnTo>
                    <a:pt x="133" y="154"/>
                  </a:lnTo>
                  <a:lnTo>
                    <a:pt x="133" y="152"/>
                  </a:lnTo>
                  <a:lnTo>
                    <a:pt x="134" y="151"/>
                  </a:lnTo>
                  <a:lnTo>
                    <a:pt x="135" y="152"/>
                  </a:lnTo>
                  <a:lnTo>
                    <a:pt x="138" y="150"/>
                  </a:lnTo>
                  <a:lnTo>
                    <a:pt x="138" y="148"/>
                  </a:lnTo>
                  <a:lnTo>
                    <a:pt x="137" y="147"/>
                  </a:lnTo>
                  <a:lnTo>
                    <a:pt x="138" y="146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5"/>
                  </a:lnTo>
                  <a:lnTo>
                    <a:pt x="142" y="143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7" y="142"/>
                  </a:lnTo>
                  <a:lnTo>
                    <a:pt x="148" y="142"/>
                  </a:lnTo>
                  <a:lnTo>
                    <a:pt x="148" y="141"/>
                  </a:lnTo>
                  <a:lnTo>
                    <a:pt x="146" y="140"/>
                  </a:lnTo>
                  <a:lnTo>
                    <a:pt x="146" y="139"/>
                  </a:lnTo>
                  <a:lnTo>
                    <a:pt x="149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1" y="138"/>
                  </a:lnTo>
                  <a:lnTo>
                    <a:pt x="151" y="139"/>
                  </a:lnTo>
                  <a:lnTo>
                    <a:pt x="152" y="138"/>
                  </a:lnTo>
                  <a:lnTo>
                    <a:pt x="157" y="137"/>
                  </a:lnTo>
                  <a:lnTo>
                    <a:pt x="166" y="131"/>
                  </a:lnTo>
                  <a:lnTo>
                    <a:pt x="166" y="129"/>
                  </a:lnTo>
                  <a:lnTo>
                    <a:pt x="171" y="126"/>
                  </a:lnTo>
                  <a:lnTo>
                    <a:pt x="171" y="125"/>
                  </a:lnTo>
                  <a:lnTo>
                    <a:pt x="169" y="123"/>
                  </a:lnTo>
                  <a:lnTo>
                    <a:pt x="169" y="121"/>
                  </a:lnTo>
                  <a:lnTo>
                    <a:pt x="172" y="119"/>
                  </a:lnTo>
                  <a:lnTo>
                    <a:pt x="172" y="120"/>
                  </a:lnTo>
                  <a:lnTo>
                    <a:pt x="172" y="122"/>
                  </a:lnTo>
                  <a:lnTo>
                    <a:pt x="176" y="122"/>
                  </a:lnTo>
                  <a:lnTo>
                    <a:pt x="176" y="123"/>
                  </a:lnTo>
                  <a:lnTo>
                    <a:pt x="182" y="120"/>
                  </a:lnTo>
                  <a:lnTo>
                    <a:pt x="186" y="120"/>
                  </a:lnTo>
                  <a:lnTo>
                    <a:pt x="186" y="119"/>
                  </a:lnTo>
                  <a:lnTo>
                    <a:pt x="185" y="119"/>
                  </a:lnTo>
                  <a:lnTo>
                    <a:pt x="185" y="117"/>
                  </a:lnTo>
                  <a:lnTo>
                    <a:pt x="186" y="116"/>
                  </a:lnTo>
                  <a:lnTo>
                    <a:pt x="187" y="115"/>
                  </a:lnTo>
                  <a:lnTo>
                    <a:pt x="188" y="111"/>
                  </a:lnTo>
                  <a:lnTo>
                    <a:pt x="187" y="109"/>
                  </a:lnTo>
                  <a:lnTo>
                    <a:pt x="187" y="108"/>
                  </a:lnTo>
                  <a:lnTo>
                    <a:pt x="187" y="107"/>
                  </a:lnTo>
                  <a:lnTo>
                    <a:pt x="187" y="106"/>
                  </a:lnTo>
                  <a:lnTo>
                    <a:pt x="188" y="104"/>
                  </a:lnTo>
                  <a:lnTo>
                    <a:pt x="189" y="103"/>
                  </a:lnTo>
                  <a:lnTo>
                    <a:pt x="189" y="102"/>
                  </a:lnTo>
                  <a:lnTo>
                    <a:pt x="190" y="99"/>
                  </a:lnTo>
                  <a:lnTo>
                    <a:pt x="190" y="97"/>
                  </a:lnTo>
                  <a:lnTo>
                    <a:pt x="189" y="94"/>
                  </a:lnTo>
                  <a:lnTo>
                    <a:pt x="188" y="92"/>
                  </a:lnTo>
                  <a:lnTo>
                    <a:pt x="188" y="91"/>
                  </a:lnTo>
                  <a:lnTo>
                    <a:pt x="187" y="90"/>
                  </a:lnTo>
                  <a:lnTo>
                    <a:pt x="187" y="89"/>
                  </a:lnTo>
                  <a:lnTo>
                    <a:pt x="186" y="88"/>
                  </a:lnTo>
                  <a:lnTo>
                    <a:pt x="185" y="87"/>
                  </a:lnTo>
                  <a:lnTo>
                    <a:pt x="186" y="86"/>
                  </a:lnTo>
                  <a:lnTo>
                    <a:pt x="185" y="83"/>
                  </a:lnTo>
                  <a:lnTo>
                    <a:pt x="183" y="81"/>
                  </a:lnTo>
                  <a:lnTo>
                    <a:pt x="182" y="80"/>
                  </a:lnTo>
                  <a:lnTo>
                    <a:pt x="182" y="63"/>
                  </a:lnTo>
                  <a:lnTo>
                    <a:pt x="182" y="54"/>
                  </a:lnTo>
                  <a:lnTo>
                    <a:pt x="179" y="53"/>
                  </a:lnTo>
                  <a:lnTo>
                    <a:pt x="178" y="54"/>
                  </a:lnTo>
                  <a:lnTo>
                    <a:pt x="177" y="54"/>
                  </a:lnTo>
                  <a:lnTo>
                    <a:pt x="175" y="5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533616" y="1408179"/>
              <a:ext cx="831038" cy="976197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0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2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19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4"/>
                  </a:lnTo>
                  <a:lnTo>
                    <a:pt x="81" y="25"/>
                  </a:lnTo>
                  <a:lnTo>
                    <a:pt x="80" y="26"/>
                  </a:lnTo>
                  <a:lnTo>
                    <a:pt x="78" y="27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5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3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3" y="73"/>
                  </a:lnTo>
                  <a:lnTo>
                    <a:pt x="53" y="78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60" y="83"/>
                  </a:lnTo>
                  <a:lnTo>
                    <a:pt x="63" y="84"/>
                  </a:lnTo>
                  <a:lnTo>
                    <a:pt x="65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3" y="98"/>
                  </a:lnTo>
                  <a:lnTo>
                    <a:pt x="8" y="10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589865" y="2366231"/>
              <a:ext cx="765716" cy="52620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147483647 h 54"/>
                <a:gd name="T4" fmla="*/ 2147483647 w 82"/>
                <a:gd name="T5" fmla="*/ 2147483647 h 54"/>
                <a:gd name="T6" fmla="*/ 2147483647 w 82"/>
                <a:gd name="T7" fmla="*/ 2147483647 h 54"/>
                <a:gd name="T8" fmla="*/ 2147483647 w 82"/>
                <a:gd name="T9" fmla="*/ 2147483647 h 54"/>
                <a:gd name="T10" fmla="*/ 2147483647 w 82"/>
                <a:gd name="T11" fmla="*/ 2147483647 h 54"/>
                <a:gd name="T12" fmla="*/ 2147483647 w 82"/>
                <a:gd name="T13" fmla="*/ 2147483647 h 54"/>
                <a:gd name="T14" fmla="*/ 2147483647 w 82"/>
                <a:gd name="T15" fmla="*/ 2147483647 h 54"/>
                <a:gd name="T16" fmla="*/ 2147483647 w 82"/>
                <a:gd name="T17" fmla="*/ 2147483647 h 54"/>
                <a:gd name="T18" fmla="*/ 2147483647 w 82"/>
                <a:gd name="T19" fmla="*/ 2147483647 h 54"/>
                <a:gd name="T20" fmla="*/ 2147483647 w 82"/>
                <a:gd name="T21" fmla="*/ 2147483647 h 54"/>
                <a:gd name="T22" fmla="*/ 2147483647 w 82"/>
                <a:gd name="T23" fmla="*/ 2147483647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2147483647 w 82"/>
                <a:gd name="T37" fmla="*/ 2147483647 h 54"/>
                <a:gd name="T38" fmla="*/ 2147483647 w 82"/>
                <a:gd name="T39" fmla="*/ 2147483647 h 54"/>
                <a:gd name="T40" fmla="*/ 2147483647 w 82"/>
                <a:gd name="T41" fmla="*/ 2147483647 h 54"/>
                <a:gd name="T42" fmla="*/ 2147483647 w 82"/>
                <a:gd name="T43" fmla="*/ 2147483647 h 54"/>
                <a:gd name="T44" fmla="*/ 2147483647 w 82"/>
                <a:gd name="T45" fmla="*/ 2147483647 h 54"/>
                <a:gd name="T46" fmla="*/ 2147483647 w 82"/>
                <a:gd name="T47" fmla="*/ 2147483647 h 54"/>
                <a:gd name="T48" fmla="*/ 2147483647 w 82"/>
                <a:gd name="T49" fmla="*/ 2147483647 h 54"/>
                <a:gd name="T50" fmla="*/ 2147483647 w 82"/>
                <a:gd name="T51" fmla="*/ 2147483647 h 54"/>
                <a:gd name="T52" fmla="*/ 2147483647 w 82"/>
                <a:gd name="T53" fmla="*/ 2147483647 h 54"/>
                <a:gd name="T54" fmla="*/ 2147483647 w 82"/>
                <a:gd name="T55" fmla="*/ 2147483647 h 54"/>
                <a:gd name="T56" fmla="*/ 2147483647 w 82"/>
                <a:gd name="T57" fmla="*/ 2147483647 h 54"/>
                <a:gd name="T58" fmla="*/ 2147483647 w 82"/>
                <a:gd name="T59" fmla="*/ 2147483647 h 54"/>
                <a:gd name="T60" fmla="*/ 2147483647 w 82"/>
                <a:gd name="T61" fmla="*/ 2147483647 h 54"/>
                <a:gd name="T62" fmla="*/ 2147483647 w 82"/>
                <a:gd name="T63" fmla="*/ 2147483647 h 54"/>
                <a:gd name="T64" fmla="*/ 2147483647 w 82"/>
                <a:gd name="T65" fmla="*/ 2147483647 h 54"/>
                <a:gd name="T66" fmla="*/ 2147483647 w 82"/>
                <a:gd name="T67" fmla="*/ 2147483647 h 54"/>
                <a:gd name="T68" fmla="*/ 2147483647 w 82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"/>
                <a:gd name="T106" fmla="*/ 0 h 54"/>
                <a:gd name="T107" fmla="*/ 82 w 8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" h="54">
                  <a:moveTo>
                    <a:pt x="2" y="2"/>
                  </a:moveTo>
                  <a:lnTo>
                    <a:pt x="67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9" y="13"/>
                  </a:lnTo>
                  <a:lnTo>
                    <a:pt x="73" y="15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9" y="22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2" y="27"/>
                  </a:lnTo>
                  <a:lnTo>
                    <a:pt x="81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8" y="34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5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691477" y="2852515"/>
              <a:ext cx="849182" cy="771159"/>
            </a:xfrm>
            <a:custGeom>
              <a:avLst/>
              <a:gdLst>
                <a:gd name="T0" fmla="*/ 2147483647 w 91"/>
                <a:gd name="T1" fmla="*/ 2147483647 h 79"/>
                <a:gd name="T2" fmla="*/ 2147483647 w 91"/>
                <a:gd name="T3" fmla="*/ 2147483647 h 79"/>
                <a:gd name="T4" fmla="*/ 2147483647 w 91"/>
                <a:gd name="T5" fmla="*/ 2147483647 h 79"/>
                <a:gd name="T6" fmla="*/ 2147483647 w 91"/>
                <a:gd name="T7" fmla="*/ 2147483647 h 79"/>
                <a:gd name="T8" fmla="*/ 2147483647 w 91"/>
                <a:gd name="T9" fmla="*/ 2147483647 h 79"/>
                <a:gd name="T10" fmla="*/ 2147483647 w 91"/>
                <a:gd name="T11" fmla="*/ 2147483647 h 79"/>
                <a:gd name="T12" fmla="*/ 2147483647 w 91"/>
                <a:gd name="T13" fmla="*/ 2147483647 h 79"/>
                <a:gd name="T14" fmla="*/ 2147483647 w 91"/>
                <a:gd name="T15" fmla="*/ 2147483647 h 79"/>
                <a:gd name="T16" fmla="*/ 2147483647 w 91"/>
                <a:gd name="T17" fmla="*/ 2147483647 h 79"/>
                <a:gd name="T18" fmla="*/ 2147483647 w 91"/>
                <a:gd name="T19" fmla="*/ 2147483647 h 79"/>
                <a:gd name="T20" fmla="*/ 2147483647 w 91"/>
                <a:gd name="T21" fmla="*/ 2147483647 h 79"/>
                <a:gd name="T22" fmla="*/ 2147483647 w 91"/>
                <a:gd name="T23" fmla="*/ 2147483647 h 79"/>
                <a:gd name="T24" fmla="*/ 2147483647 w 91"/>
                <a:gd name="T25" fmla="*/ 2147483647 h 79"/>
                <a:gd name="T26" fmla="*/ 2147483647 w 91"/>
                <a:gd name="T27" fmla="*/ 2147483647 h 79"/>
                <a:gd name="T28" fmla="*/ 2147483647 w 91"/>
                <a:gd name="T29" fmla="*/ 2147483647 h 79"/>
                <a:gd name="T30" fmla="*/ 2147483647 w 91"/>
                <a:gd name="T31" fmla="*/ 2147483647 h 79"/>
                <a:gd name="T32" fmla="*/ 2147483647 w 91"/>
                <a:gd name="T33" fmla="*/ 2147483647 h 79"/>
                <a:gd name="T34" fmla="*/ 2147483647 w 91"/>
                <a:gd name="T35" fmla="*/ 2147483647 h 79"/>
                <a:gd name="T36" fmla="*/ 2147483647 w 91"/>
                <a:gd name="T37" fmla="*/ 2147483647 h 79"/>
                <a:gd name="T38" fmla="*/ 2147483647 w 91"/>
                <a:gd name="T39" fmla="*/ 2147483647 h 79"/>
                <a:gd name="T40" fmla="*/ 2147483647 w 91"/>
                <a:gd name="T41" fmla="*/ 2147483647 h 79"/>
                <a:gd name="T42" fmla="*/ 2147483647 w 91"/>
                <a:gd name="T43" fmla="*/ 2147483647 h 79"/>
                <a:gd name="T44" fmla="*/ 2147483647 w 91"/>
                <a:gd name="T45" fmla="*/ 2147483647 h 79"/>
                <a:gd name="T46" fmla="*/ 2147483647 w 91"/>
                <a:gd name="T47" fmla="*/ 2147483647 h 79"/>
                <a:gd name="T48" fmla="*/ 2147483647 w 91"/>
                <a:gd name="T49" fmla="*/ 2147483647 h 79"/>
                <a:gd name="T50" fmla="*/ 2147483647 w 91"/>
                <a:gd name="T51" fmla="*/ 2147483647 h 79"/>
                <a:gd name="T52" fmla="*/ 2147483647 w 91"/>
                <a:gd name="T53" fmla="*/ 2147483647 h 79"/>
                <a:gd name="T54" fmla="*/ 2147483647 w 91"/>
                <a:gd name="T55" fmla="*/ 2147483647 h 79"/>
                <a:gd name="T56" fmla="*/ 0 w 91"/>
                <a:gd name="T57" fmla="*/ 2147483647 h 79"/>
                <a:gd name="T58" fmla="*/ 2147483647 w 91"/>
                <a:gd name="T59" fmla="*/ 2147483647 h 79"/>
                <a:gd name="T60" fmla="*/ 2147483647 w 91"/>
                <a:gd name="T61" fmla="*/ 2147483647 h 79"/>
                <a:gd name="T62" fmla="*/ 2147483647 w 91"/>
                <a:gd name="T63" fmla="*/ 2147483647 h 79"/>
                <a:gd name="T64" fmla="*/ 2147483647 w 91"/>
                <a:gd name="T65" fmla="*/ 2147483647 h 79"/>
                <a:gd name="T66" fmla="*/ 2147483647 w 91"/>
                <a:gd name="T67" fmla="*/ 2147483647 h 79"/>
                <a:gd name="T68" fmla="*/ 2147483647 w 91"/>
                <a:gd name="T69" fmla="*/ 2147483647 h 79"/>
                <a:gd name="T70" fmla="*/ 2147483647 w 91"/>
                <a:gd name="T71" fmla="*/ 2147483647 h 79"/>
                <a:gd name="T72" fmla="*/ 2147483647 w 91"/>
                <a:gd name="T73" fmla="*/ 2147483647 h 79"/>
                <a:gd name="T74" fmla="*/ 2147483647 w 91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1"/>
                <a:gd name="T115" fmla="*/ 0 h 79"/>
                <a:gd name="T116" fmla="*/ 91 w 91"/>
                <a:gd name="T117" fmla="*/ 79 h 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1" h="79">
                  <a:moveTo>
                    <a:pt x="16" y="73"/>
                  </a:moveTo>
                  <a:lnTo>
                    <a:pt x="76" y="70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78" y="74"/>
                  </a:lnTo>
                  <a:lnTo>
                    <a:pt x="76" y="76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83" y="78"/>
                  </a:lnTo>
                  <a:lnTo>
                    <a:pt x="84" y="76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1" y="63"/>
                  </a:lnTo>
                  <a:lnTo>
                    <a:pt x="90" y="61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8" y="60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80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1"/>
                  </a:lnTo>
                  <a:lnTo>
                    <a:pt x="71" y="39"/>
                  </a:lnTo>
                  <a:lnTo>
                    <a:pt x="71" y="38"/>
                  </a:lnTo>
                  <a:lnTo>
                    <a:pt x="74" y="35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0" y="28"/>
                  </a:lnTo>
                  <a:lnTo>
                    <a:pt x="68" y="29"/>
                  </a:lnTo>
                  <a:lnTo>
                    <a:pt x="65" y="23"/>
                  </a:lnTo>
                  <a:lnTo>
                    <a:pt x="64" y="22"/>
                  </a:lnTo>
                  <a:lnTo>
                    <a:pt x="60" y="19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7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6" y="64"/>
                  </a:lnTo>
                  <a:lnTo>
                    <a:pt x="16" y="7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923732" y="4131731"/>
              <a:ext cx="709467" cy="653217"/>
            </a:xfrm>
            <a:custGeom>
              <a:avLst/>
              <a:gdLst>
                <a:gd name="T0" fmla="*/ 2147483647 w 76"/>
                <a:gd name="T1" fmla="*/ 2147483647 h 67"/>
                <a:gd name="T2" fmla="*/ 2147483647 w 76"/>
                <a:gd name="T3" fmla="*/ 2147483647 h 67"/>
                <a:gd name="T4" fmla="*/ 2147483647 w 76"/>
                <a:gd name="T5" fmla="*/ 2147483647 h 67"/>
                <a:gd name="T6" fmla="*/ 2147483647 w 76"/>
                <a:gd name="T7" fmla="*/ 2147483647 h 67"/>
                <a:gd name="T8" fmla="*/ 2147483647 w 76"/>
                <a:gd name="T9" fmla="*/ 2147483647 h 67"/>
                <a:gd name="T10" fmla="*/ 2147483647 w 76"/>
                <a:gd name="T11" fmla="*/ 2147483647 h 67"/>
                <a:gd name="T12" fmla="*/ 2147483647 w 76"/>
                <a:gd name="T13" fmla="*/ 2147483647 h 67"/>
                <a:gd name="T14" fmla="*/ 2147483647 w 76"/>
                <a:gd name="T15" fmla="*/ 2147483647 h 67"/>
                <a:gd name="T16" fmla="*/ 2147483647 w 76"/>
                <a:gd name="T17" fmla="*/ 2147483647 h 67"/>
                <a:gd name="T18" fmla="*/ 2147483647 w 76"/>
                <a:gd name="T19" fmla="*/ 2147483647 h 67"/>
                <a:gd name="T20" fmla="*/ 2147483647 w 76"/>
                <a:gd name="T21" fmla="*/ 2147483647 h 67"/>
                <a:gd name="T22" fmla="*/ 2147483647 w 76"/>
                <a:gd name="T23" fmla="*/ 2147483647 h 67"/>
                <a:gd name="T24" fmla="*/ 2147483647 w 76"/>
                <a:gd name="T25" fmla="*/ 2147483647 h 67"/>
                <a:gd name="T26" fmla="*/ 2147483647 w 76"/>
                <a:gd name="T27" fmla="*/ 2147483647 h 67"/>
                <a:gd name="T28" fmla="*/ 2147483647 w 76"/>
                <a:gd name="T29" fmla="*/ 2147483647 h 67"/>
                <a:gd name="T30" fmla="*/ 2147483647 w 76"/>
                <a:gd name="T31" fmla="*/ 2147483647 h 67"/>
                <a:gd name="T32" fmla="*/ 2147483647 w 76"/>
                <a:gd name="T33" fmla="*/ 2147483647 h 67"/>
                <a:gd name="T34" fmla="*/ 2147483647 w 76"/>
                <a:gd name="T35" fmla="*/ 2147483647 h 67"/>
                <a:gd name="T36" fmla="*/ 2147483647 w 76"/>
                <a:gd name="T37" fmla="*/ 2147483647 h 67"/>
                <a:gd name="T38" fmla="*/ 2147483647 w 76"/>
                <a:gd name="T39" fmla="*/ 2147483647 h 67"/>
                <a:gd name="T40" fmla="*/ 2147483647 w 76"/>
                <a:gd name="T41" fmla="*/ 2147483647 h 67"/>
                <a:gd name="T42" fmla="*/ 2147483647 w 76"/>
                <a:gd name="T43" fmla="*/ 2147483647 h 67"/>
                <a:gd name="T44" fmla="*/ 2147483647 w 76"/>
                <a:gd name="T45" fmla="*/ 2147483647 h 67"/>
                <a:gd name="T46" fmla="*/ 2147483647 w 76"/>
                <a:gd name="T47" fmla="*/ 2147483647 h 67"/>
                <a:gd name="T48" fmla="*/ 2147483647 w 76"/>
                <a:gd name="T49" fmla="*/ 2147483647 h 67"/>
                <a:gd name="T50" fmla="*/ 2147483647 w 76"/>
                <a:gd name="T51" fmla="*/ 2147483647 h 67"/>
                <a:gd name="T52" fmla="*/ 2147483647 w 76"/>
                <a:gd name="T53" fmla="*/ 2147483647 h 67"/>
                <a:gd name="T54" fmla="*/ 2147483647 w 76"/>
                <a:gd name="T55" fmla="*/ 2147483647 h 67"/>
                <a:gd name="T56" fmla="*/ 2147483647 w 76"/>
                <a:gd name="T57" fmla="*/ 2147483647 h 67"/>
                <a:gd name="T58" fmla="*/ 2147483647 w 76"/>
                <a:gd name="T59" fmla="*/ 2147483647 h 67"/>
                <a:gd name="T60" fmla="*/ 2147483647 w 76"/>
                <a:gd name="T61" fmla="*/ 2147483647 h 67"/>
                <a:gd name="T62" fmla="*/ 2147483647 w 76"/>
                <a:gd name="T63" fmla="*/ 2147483647 h 67"/>
                <a:gd name="T64" fmla="*/ 2147483647 w 76"/>
                <a:gd name="T65" fmla="*/ 2147483647 h 67"/>
                <a:gd name="T66" fmla="*/ 2147483647 w 76"/>
                <a:gd name="T67" fmla="*/ 2147483647 h 67"/>
                <a:gd name="T68" fmla="*/ 2147483647 w 76"/>
                <a:gd name="T69" fmla="*/ 2147483647 h 67"/>
                <a:gd name="T70" fmla="*/ 2147483647 w 76"/>
                <a:gd name="T71" fmla="*/ 2147483647 h 67"/>
                <a:gd name="T72" fmla="*/ 2147483647 w 76"/>
                <a:gd name="T73" fmla="*/ 2147483647 h 67"/>
                <a:gd name="T74" fmla="*/ 2147483647 w 76"/>
                <a:gd name="T75" fmla="*/ 2147483647 h 67"/>
                <a:gd name="T76" fmla="*/ 2147483647 w 76"/>
                <a:gd name="T77" fmla="*/ 2147483647 h 67"/>
                <a:gd name="T78" fmla="*/ 2147483647 w 76"/>
                <a:gd name="T79" fmla="*/ 2147483647 h 67"/>
                <a:gd name="T80" fmla="*/ 2147483647 w 76"/>
                <a:gd name="T81" fmla="*/ 2147483647 h 67"/>
                <a:gd name="T82" fmla="*/ 2147483647 w 76"/>
                <a:gd name="T83" fmla="*/ 2147483647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"/>
                <a:gd name="T127" fmla="*/ 0 h 67"/>
                <a:gd name="T128" fmla="*/ 76 w 76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" h="67">
                  <a:moveTo>
                    <a:pt x="0" y="1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41" y="17"/>
                  </a:lnTo>
                  <a:lnTo>
                    <a:pt x="39" y="22"/>
                  </a:lnTo>
                  <a:lnTo>
                    <a:pt x="36" y="29"/>
                  </a:lnTo>
                  <a:lnTo>
                    <a:pt x="36" y="34"/>
                  </a:lnTo>
                  <a:lnTo>
                    <a:pt x="63" y="33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2" y="45"/>
                  </a:lnTo>
                  <a:lnTo>
                    <a:pt x="59" y="44"/>
                  </a:lnTo>
                  <a:lnTo>
                    <a:pt x="58" y="43"/>
                  </a:lnTo>
                  <a:lnTo>
                    <a:pt x="57" y="44"/>
                  </a:lnTo>
                  <a:lnTo>
                    <a:pt x="55" y="46"/>
                  </a:lnTo>
                  <a:lnTo>
                    <a:pt x="54" y="48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5" y="49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8"/>
                  </a:lnTo>
                  <a:lnTo>
                    <a:pt x="72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1" y="52"/>
                  </a:lnTo>
                  <a:lnTo>
                    <a:pt x="69" y="54"/>
                  </a:lnTo>
                  <a:lnTo>
                    <a:pt x="67" y="56"/>
                  </a:lnTo>
                  <a:lnTo>
                    <a:pt x="67" y="58"/>
                  </a:lnTo>
                  <a:lnTo>
                    <a:pt x="68" y="59"/>
                  </a:lnTo>
                  <a:lnTo>
                    <a:pt x="71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1" y="67"/>
                  </a:lnTo>
                  <a:lnTo>
                    <a:pt x="71" y="63"/>
                  </a:lnTo>
                  <a:lnTo>
                    <a:pt x="68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5" y="64"/>
                  </a:lnTo>
                  <a:lnTo>
                    <a:pt x="54" y="63"/>
                  </a:lnTo>
                  <a:lnTo>
                    <a:pt x="53" y="63"/>
                  </a:lnTo>
                  <a:lnTo>
                    <a:pt x="51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6" y="64"/>
                  </a:lnTo>
                  <a:lnTo>
                    <a:pt x="42" y="60"/>
                  </a:lnTo>
                  <a:lnTo>
                    <a:pt x="40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5" y="56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18" y="57"/>
                  </a:lnTo>
                  <a:lnTo>
                    <a:pt x="14" y="56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009013" y="1791036"/>
              <a:ext cx="662289" cy="74031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0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76"/>
                <a:gd name="T185" fmla="*/ 71 w 71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76">
                  <a:moveTo>
                    <a:pt x="30" y="76"/>
                  </a:moveTo>
                  <a:lnTo>
                    <a:pt x="30" y="75"/>
                  </a:lnTo>
                  <a:lnTo>
                    <a:pt x="28" y="74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3" y="65"/>
                  </a:lnTo>
                  <a:lnTo>
                    <a:pt x="24" y="64"/>
                  </a:lnTo>
                  <a:lnTo>
                    <a:pt x="24" y="63"/>
                  </a:lnTo>
                  <a:lnTo>
                    <a:pt x="22" y="61"/>
                  </a:lnTo>
                  <a:lnTo>
                    <a:pt x="22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4" y="48"/>
                  </a:lnTo>
                  <a:lnTo>
                    <a:pt x="12" y="45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3" y="28"/>
                  </a:lnTo>
                  <a:lnTo>
                    <a:pt x="64" y="30"/>
                  </a:lnTo>
                  <a:lnTo>
                    <a:pt x="62" y="32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2" y="38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9" y="27"/>
                  </a:lnTo>
                  <a:lnTo>
                    <a:pt x="70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2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6"/>
                  </a:lnTo>
                  <a:lnTo>
                    <a:pt x="64" y="47"/>
                  </a:lnTo>
                  <a:lnTo>
                    <a:pt x="65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4" y="6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204979" y="2511390"/>
              <a:ext cx="502614" cy="938092"/>
            </a:xfrm>
            <a:custGeom>
              <a:avLst/>
              <a:gdLst>
                <a:gd name="T0" fmla="*/ 2147483647 w 54"/>
                <a:gd name="T1" fmla="*/ 2147483647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2147483647 h 96"/>
                <a:gd name="T14" fmla="*/ 2147483647 w 54"/>
                <a:gd name="T15" fmla="*/ 2147483647 h 96"/>
                <a:gd name="T16" fmla="*/ 2147483647 w 54"/>
                <a:gd name="T17" fmla="*/ 2147483647 h 96"/>
                <a:gd name="T18" fmla="*/ 2147483647 w 54"/>
                <a:gd name="T19" fmla="*/ 2147483647 h 96"/>
                <a:gd name="T20" fmla="*/ 2147483647 w 54"/>
                <a:gd name="T21" fmla="*/ 2147483647 h 96"/>
                <a:gd name="T22" fmla="*/ 2147483647 w 54"/>
                <a:gd name="T23" fmla="*/ 2147483647 h 96"/>
                <a:gd name="T24" fmla="*/ 2147483647 w 54"/>
                <a:gd name="T25" fmla="*/ 2147483647 h 96"/>
                <a:gd name="T26" fmla="*/ 0 w 54"/>
                <a:gd name="T27" fmla="*/ 2147483647 h 96"/>
                <a:gd name="T28" fmla="*/ 2147483647 w 54"/>
                <a:gd name="T29" fmla="*/ 2147483647 h 96"/>
                <a:gd name="T30" fmla="*/ 2147483647 w 54"/>
                <a:gd name="T31" fmla="*/ 2147483647 h 96"/>
                <a:gd name="T32" fmla="*/ 2147483647 w 54"/>
                <a:gd name="T33" fmla="*/ 2147483647 h 96"/>
                <a:gd name="T34" fmla="*/ 2147483647 w 54"/>
                <a:gd name="T35" fmla="*/ 2147483647 h 96"/>
                <a:gd name="T36" fmla="*/ 2147483647 w 54"/>
                <a:gd name="T37" fmla="*/ 2147483647 h 96"/>
                <a:gd name="T38" fmla="*/ 2147483647 w 54"/>
                <a:gd name="T39" fmla="*/ 2147483647 h 96"/>
                <a:gd name="T40" fmla="*/ 2147483647 w 54"/>
                <a:gd name="T41" fmla="*/ 2147483647 h 96"/>
                <a:gd name="T42" fmla="*/ 2147483647 w 54"/>
                <a:gd name="T43" fmla="*/ 2147483647 h 96"/>
                <a:gd name="T44" fmla="*/ 2147483647 w 54"/>
                <a:gd name="T45" fmla="*/ 2147483647 h 96"/>
                <a:gd name="T46" fmla="*/ 2147483647 w 54"/>
                <a:gd name="T47" fmla="*/ 2147483647 h 96"/>
                <a:gd name="T48" fmla="*/ 2147483647 w 54"/>
                <a:gd name="T49" fmla="*/ 2147483647 h 96"/>
                <a:gd name="T50" fmla="*/ 2147483647 w 54"/>
                <a:gd name="T51" fmla="*/ 2147483647 h 96"/>
                <a:gd name="T52" fmla="*/ 2147483647 w 54"/>
                <a:gd name="T53" fmla="*/ 2147483647 h 96"/>
                <a:gd name="T54" fmla="*/ 2147483647 w 54"/>
                <a:gd name="T55" fmla="*/ 2147483647 h 96"/>
                <a:gd name="T56" fmla="*/ 2147483647 w 54"/>
                <a:gd name="T57" fmla="*/ 2147483647 h 96"/>
                <a:gd name="T58" fmla="*/ 2147483647 w 54"/>
                <a:gd name="T59" fmla="*/ 2147483647 h 96"/>
                <a:gd name="T60" fmla="*/ 2147483647 w 54"/>
                <a:gd name="T61" fmla="*/ 2147483647 h 96"/>
                <a:gd name="T62" fmla="*/ 2147483647 w 54"/>
                <a:gd name="T63" fmla="*/ 2147483647 h 96"/>
                <a:gd name="T64" fmla="*/ 2147483647 w 54"/>
                <a:gd name="T65" fmla="*/ 2147483647 h 96"/>
                <a:gd name="T66" fmla="*/ 2147483647 w 54"/>
                <a:gd name="T67" fmla="*/ 2147483647 h 96"/>
                <a:gd name="T68" fmla="*/ 2147483647 w 54"/>
                <a:gd name="T69" fmla="*/ 2147483647 h 96"/>
                <a:gd name="T70" fmla="*/ 2147483647 w 54"/>
                <a:gd name="T71" fmla="*/ 2147483647 h 96"/>
                <a:gd name="T72" fmla="*/ 2147483647 w 54"/>
                <a:gd name="T73" fmla="*/ 2147483647 h 96"/>
                <a:gd name="T74" fmla="*/ 2147483647 w 54"/>
                <a:gd name="T75" fmla="*/ 2147483647 h 96"/>
                <a:gd name="T76" fmla="*/ 2147483647 w 54"/>
                <a:gd name="T77" fmla="*/ 2147483647 h 96"/>
                <a:gd name="T78" fmla="*/ 2147483647 w 54"/>
                <a:gd name="T79" fmla="*/ 2147483647 h 96"/>
                <a:gd name="T80" fmla="*/ 2147483647 w 54"/>
                <a:gd name="T81" fmla="*/ 2147483647 h 96"/>
                <a:gd name="T82" fmla="*/ 2147483647 w 54"/>
                <a:gd name="T83" fmla="*/ 2147483647 h 96"/>
                <a:gd name="T84" fmla="*/ 2147483647 w 54"/>
                <a:gd name="T85" fmla="*/ 2147483647 h 96"/>
                <a:gd name="T86" fmla="*/ 2147483647 w 54"/>
                <a:gd name="T87" fmla="*/ 2147483647 h 96"/>
                <a:gd name="T88" fmla="*/ 2147483647 w 54"/>
                <a:gd name="T89" fmla="*/ 2147483647 h 96"/>
                <a:gd name="T90" fmla="*/ 2147483647 w 54"/>
                <a:gd name="T91" fmla="*/ 2147483647 h 96"/>
                <a:gd name="T92" fmla="*/ 2147483647 w 54"/>
                <a:gd name="T93" fmla="*/ 2147483647 h 96"/>
                <a:gd name="T94" fmla="*/ 2147483647 w 54"/>
                <a:gd name="T95" fmla="*/ 2147483647 h 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96"/>
                <a:gd name="T146" fmla="*/ 54 w 54"/>
                <a:gd name="T147" fmla="*/ 96 h 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96">
                  <a:moveTo>
                    <a:pt x="44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4"/>
                  </a:lnTo>
                  <a:lnTo>
                    <a:pt x="9" y="57"/>
                  </a:lnTo>
                  <a:lnTo>
                    <a:pt x="10" y="58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70"/>
                  </a:lnTo>
                  <a:lnTo>
                    <a:pt x="16" y="73"/>
                  </a:lnTo>
                  <a:lnTo>
                    <a:pt x="16" y="74"/>
                  </a:lnTo>
                  <a:lnTo>
                    <a:pt x="17" y="76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5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4" y="95"/>
                  </a:lnTo>
                  <a:lnTo>
                    <a:pt x="35" y="92"/>
                  </a:lnTo>
                  <a:lnTo>
                    <a:pt x="36" y="91"/>
                  </a:lnTo>
                  <a:lnTo>
                    <a:pt x="39" y="92"/>
                  </a:lnTo>
                  <a:lnTo>
                    <a:pt x="40" y="93"/>
                  </a:lnTo>
                  <a:lnTo>
                    <a:pt x="42" y="94"/>
                  </a:lnTo>
                  <a:lnTo>
                    <a:pt x="44" y="93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6"/>
                  </a:lnTo>
                  <a:lnTo>
                    <a:pt x="49" y="74"/>
                  </a:lnTo>
                  <a:lnTo>
                    <a:pt x="51" y="72"/>
                  </a:lnTo>
                  <a:lnTo>
                    <a:pt x="52" y="69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3" y="61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4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36624" y="1927123"/>
              <a:ext cx="495357" cy="702208"/>
            </a:xfrm>
            <a:custGeom>
              <a:avLst/>
              <a:gdLst>
                <a:gd name="T0" fmla="*/ 2147483647 w 53"/>
                <a:gd name="T1" fmla="*/ 2147483647 h 72"/>
                <a:gd name="T2" fmla="*/ 2147483647 w 53"/>
                <a:gd name="T3" fmla="*/ 2147483647 h 72"/>
                <a:gd name="T4" fmla="*/ 2147483647 w 53"/>
                <a:gd name="T5" fmla="*/ 2147483647 h 72"/>
                <a:gd name="T6" fmla="*/ 2147483647 w 53"/>
                <a:gd name="T7" fmla="*/ 2147483647 h 72"/>
                <a:gd name="T8" fmla="*/ 2147483647 w 53"/>
                <a:gd name="T9" fmla="*/ 2147483647 h 72"/>
                <a:gd name="T10" fmla="*/ 2147483647 w 53"/>
                <a:gd name="T11" fmla="*/ 2147483647 h 72"/>
                <a:gd name="T12" fmla="*/ 2147483647 w 53"/>
                <a:gd name="T13" fmla="*/ 2147483647 h 72"/>
                <a:gd name="T14" fmla="*/ 2147483647 w 53"/>
                <a:gd name="T15" fmla="*/ 2147483647 h 72"/>
                <a:gd name="T16" fmla="*/ 2147483647 w 53"/>
                <a:gd name="T17" fmla="*/ 2147483647 h 72"/>
                <a:gd name="T18" fmla="*/ 2147483647 w 53"/>
                <a:gd name="T19" fmla="*/ 2147483647 h 72"/>
                <a:gd name="T20" fmla="*/ 2147483647 w 53"/>
                <a:gd name="T21" fmla="*/ 2147483647 h 72"/>
                <a:gd name="T22" fmla="*/ 2147483647 w 53"/>
                <a:gd name="T23" fmla="*/ 2147483647 h 72"/>
                <a:gd name="T24" fmla="*/ 2147483647 w 53"/>
                <a:gd name="T25" fmla="*/ 2147483647 h 72"/>
                <a:gd name="T26" fmla="*/ 2147483647 w 53"/>
                <a:gd name="T27" fmla="*/ 2147483647 h 72"/>
                <a:gd name="T28" fmla="*/ 2147483647 w 53"/>
                <a:gd name="T29" fmla="*/ 2147483647 h 72"/>
                <a:gd name="T30" fmla="*/ 2147483647 w 53"/>
                <a:gd name="T31" fmla="*/ 2147483647 h 72"/>
                <a:gd name="T32" fmla="*/ 2147483647 w 53"/>
                <a:gd name="T33" fmla="*/ 2147483647 h 72"/>
                <a:gd name="T34" fmla="*/ 2147483647 w 53"/>
                <a:gd name="T35" fmla="*/ 2147483647 h 72"/>
                <a:gd name="T36" fmla="*/ 2147483647 w 53"/>
                <a:gd name="T37" fmla="*/ 2147483647 h 72"/>
                <a:gd name="T38" fmla="*/ 2147483647 w 53"/>
                <a:gd name="T39" fmla="*/ 2147483647 h 72"/>
                <a:gd name="T40" fmla="*/ 2147483647 w 53"/>
                <a:gd name="T41" fmla="*/ 2147483647 h 72"/>
                <a:gd name="T42" fmla="*/ 2147483647 w 53"/>
                <a:gd name="T43" fmla="*/ 2147483647 h 72"/>
                <a:gd name="T44" fmla="*/ 2147483647 w 53"/>
                <a:gd name="T45" fmla="*/ 2147483647 h 72"/>
                <a:gd name="T46" fmla="*/ 2147483647 w 53"/>
                <a:gd name="T47" fmla="*/ 2147483647 h 72"/>
                <a:gd name="T48" fmla="*/ 2147483647 w 53"/>
                <a:gd name="T49" fmla="*/ 2147483647 h 72"/>
                <a:gd name="T50" fmla="*/ 2147483647 w 53"/>
                <a:gd name="T51" fmla="*/ 2147483647 h 72"/>
                <a:gd name="T52" fmla="*/ 2147483647 w 53"/>
                <a:gd name="T53" fmla="*/ 2147483647 h 72"/>
                <a:gd name="T54" fmla="*/ 2147483647 w 53"/>
                <a:gd name="T55" fmla="*/ 2147483647 h 72"/>
                <a:gd name="T56" fmla="*/ 2147483647 w 53"/>
                <a:gd name="T57" fmla="*/ 2147483647 h 72"/>
                <a:gd name="T58" fmla="*/ 2147483647 w 53"/>
                <a:gd name="T59" fmla="*/ 2147483647 h 72"/>
                <a:gd name="T60" fmla="*/ 2147483647 w 53"/>
                <a:gd name="T61" fmla="*/ 2147483647 h 72"/>
                <a:gd name="T62" fmla="*/ 2147483647 w 53"/>
                <a:gd name="T63" fmla="*/ 2147483647 h 72"/>
                <a:gd name="T64" fmla="*/ 2147483647 w 53"/>
                <a:gd name="T65" fmla="*/ 2147483647 h 72"/>
                <a:gd name="T66" fmla="*/ 2147483647 w 53"/>
                <a:gd name="T67" fmla="*/ 2147483647 h 72"/>
                <a:gd name="T68" fmla="*/ 2147483647 w 53"/>
                <a:gd name="T69" fmla="*/ 2147483647 h 72"/>
                <a:gd name="T70" fmla="*/ 2147483647 w 53"/>
                <a:gd name="T71" fmla="*/ 2147483647 h 72"/>
                <a:gd name="T72" fmla="*/ 2147483647 w 53"/>
                <a:gd name="T73" fmla="*/ 2147483647 h 72"/>
                <a:gd name="T74" fmla="*/ 2147483647 w 53"/>
                <a:gd name="T75" fmla="*/ 2147483647 h 72"/>
                <a:gd name="T76" fmla="*/ 2147483647 w 53"/>
                <a:gd name="T77" fmla="*/ 2147483647 h 72"/>
                <a:gd name="T78" fmla="*/ 2147483647 w 53"/>
                <a:gd name="T79" fmla="*/ 2147483647 h 72"/>
                <a:gd name="T80" fmla="*/ 2147483647 w 53"/>
                <a:gd name="T81" fmla="*/ 2147483647 h 72"/>
                <a:gd name="T82" fmla="*/ 2147483647 w 53"/>
                <a:gd name="T83" fmla="*/ 2147483647 h 72"/>
                <a:gd name="T84" fmla="*/ 2147483647 w 53"/>
                <a:gd name="T85" fmla="*/ 2147483647 h 72"/>
                <a:gd name="T86" fmla="*/ 2147483647 w 53"/>
                <a:gd name="T87" fmla="*/ 2147483647 h 72"/>
                <a:gd name="T88" fmla="*/ 2147483647 w 53"/>
                <a:gd name="T89" fmla="*/ 2147483647 h 72"/>
                <a:gd name="T90" fmla="*/ 2147483647 w 53"/>
                <a:gd name="T91" fmla="*/ 2147483647 h 72"/>
                <a:gd name="T92" fmla="*/ 2147483647 w 53"/>
                <a:gd name="T93" fmla="*/ 2147483647 h 72"/>
                <a:gd name="T94" fmla="*/ 2147483647 w 53"/>
                <a:gd name="T95" fmla="*/ 2147483647 h 72"/>
                <a:gd name="T96" fmla="*/ 2147483647 w 53"/>
                <a:gd name="T97" fmla="*/ 2147483647 h 72"/>
                <a:gd name="T98" fmla="*/ 2147483647 w 53"/>
                <a:gd name="T99" fmla="*/ 2147483647 h 72"/>
                <a:gd name="T100" fmla="*/ 2147483647 w 53"/>
                <a:gd name="T101" fmla="*/ 2147483647 h 72"/>
                <a:gd name="T102" fmla="*/ 2147483647 w 53"/>
                <a:gd name="T103" fmla="*/ 2147483647 h 72"/>
                <a:gd name="T104" fmla="*/ 2147483647 w 53"/>
                <a:gd name="T105" fmla="*/ 2147483647 h 72"/>
                <a:gd name="T106" fmla="*/ 0 w 53"/>
                <a:gd name="T107" fmla="*/ 2147483647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"/>
                <a:gd name="T163" fmla="*/ 0 h 72"/>
                <a:gd name="T164" fmla="*/ 53 w 53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" h="72">
                  <a:moveTo>
                    <a:pt x="0" y="72"/>
                  </a:moveTo>
                  <a:lnTo>
                    <a:pt x="27" y="68"/>
                  </a:lnTo>
                  <a:lnTo>
                    <a:pt x="27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6" y="61"/>
                  </a:lnTo>
                  <a:lnTo>
                    <a:pt x="46" y="59"/>
                  </a:lnTo>
                  <a:lnTo>
                    <a:pt x="47" y="56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51"/>
                  </a:lnTo>
                  <a:lnTo>
                    <a:pt x="52" y="51"/>
                  </a:lnTo>
                  <a:lnTo>
                    <a:pt x="53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53" y="44"/>
                  </a:lnTo>
                  <a:lnTo>
                    <a:pt x="52" y="42"/>
                  </a:lnTo>
                  <a:lnTo>
                    <a:pt x="51" y="37"/>
                  </a:lnTo>
                  <a:lnTo>
                    <a:pt x="48" y="28"/>
                  </a:lnTo>
                  <a:lnTo>
                    <a:pt x="44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34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7" y="50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6" y="62"/>
                  </a:lnTo>
                  <a:lnTo>
                    <a:pt x="5" y="65"/>
                  </a:lnTo>
                  <a:lnTo>
                    <a:pt x="3" y="69"/>
                  </a:lnTo>
                  <a:lnTo>
                    <a:pt x="1" y="71"/>
                  </a:lnTo>
                  <a:lnTo>
                    <a:pt x="0" y="7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279372" y="1682166"/>
              <a:ext cx="765716" cy="399188"/>
            </a:xfrm>
            <a:custGeom>
              <a:avLst/>
              <a:gdLst>
                <a:gd name="T0" fmla="*/ 2147483647 w 82"/>
                <a:gd name="T1" fmla="*/ 2147483647 h 41"/>
                <a:gd name="T2" fmla="*/ 2147483647 w 82"/>
                <a:gd name="T3" fmla="*/ 2147483647 h 41"/>
                <a:gd name="T4" fmla="*/ 2147483647 w 82"/>
                <a:gd name="T5" fmla="*/ 2147483647 h 41"/>
                <a:gd name="T6" fmla="*/ 2147483647 w 82"/>
                <a:gd name="T7" fmla="*/ 2147483647 h 41"/>
                <a:gd name="T8" fmla="*/ 2147483647 w 82"/>
                <a:gd name="T9" fmla="*/ 2147483647 h 41"/>
                <a:gd name="T10" fmla="*/ 2147483647 w 82"/>
                <a:gd name="T11" fmla="*/ 2147483647 h 41"/>
                <a:gd name="T12" fmla="*/ 2147483647 w 82"/>
                <a:gd name="T13" fmla="*/ 2147483647 h 41"/>
                <a:gd name="T14" fmla="*/ 2147483647 w 82"/>
                <a:gd name="T15" fmla="*/ 2147483647 h 41"/>
                <a:gd name="T16" fmla="*/ 2147483647 w 82"/>
                <a:gd name="T17" fmla="*/ 2147483647 h 41"/>
                <a:gd name="T18" fmla="*/ 2147483647 w 82"/>
                <a:gd name="T19" fmla="*/ 2147483647 h 41"/>
                <a:gd name="T20" fmla="*/ 2147483647 w 82"/>
                <a:gd name="T21" fmla="*/ 2147483647 h 41"/>
                <a:gd name="T22" fmla="*/ 2147483647 w 82"/>
                <a:gd name="T23" fmla="*/ 2147483647 h 41"/>
                <a:gd name="T24" fmla="*/ 2147483647 w 82"/>
                <a:gd name="T25" fmla="*/ 2147483647 h 41"/>
                <a:gd name="T26" fmla="*/ 2147483647 w 82"/>
                <a:gd name="T27" fmla="*/ 2147483647 h 41"/>
                <a:gd name="T28" fmla="*/ 2147483647 w 82"/>
                <a:gd name="T29" fmla="*/ 2147483647 h 41"/>
                <a:gd name="T30" fmla="*/ 2147483647 w 82"/>
                <a:gd name="T31" fmla="*/ 2147483647 h 41"/>
                <a:gd name="T32" fmla="*/ 2147483647 w 82"/>
                <a:gd name="T33" fmla="*/ 2147483647 h 41"/>
                <a:gd name="T34" fmla="*/ 2147483647 w 82"/>
                <a:gd name="T35" fmla="*/ 2147483647 h 41"/>
                <a:gd name="T36" fmla="*/ 2147483647 w 82"/>
                <a:gd name="T37" fmla="*/ 2147483647 h 41"/>
                <a:gd name="T38" fmla="*/ 2147483647 w 82"/>
                <a:gd name="T39" fmla="*/ 2147483647 h 41"/>
                <a:gd name="T40" fmla="*/ 2147483647 w 82"/>
                <a:gd name="T41" fmla="*/ 2147483647 h 41"/>
                <a:gd name="T42" fmla="*/ 2147483647 w 82"/>
                <a:gd name="T43" fmla="*/ 2147483647 h 41"/>
                <a:gd name="T44" fmla="*/ 2147483647 w 82"/>
                <a:gd name="T45" fmla="*/ 2147483647 h 41"/>
                <a:gd name="T46" fmla="*/ 2147483647 w 82"/>
                <a:gd name="T47" fmla="*/ 2147483647 h 41"/>
                <a:gd name="T48" fmla="*/ 2147483647 w 82"/>
                <a:gd name="T49" fmla="*/ 2147483647 h 41"/>
                <a:gd name="T50" fmla="*/ 2147483647 w 82"/>
                <a:gd name="T51" fmla="*/ 2147483647 h 41"/>
                <a:gd name="T52" fmla="*/ 2147483647 w 82"/>
                <a:gd name="T53" fmla="*/ 2147483647 h 41"/>
                <a:gd name="T54" fmla="*/ 2147483647 w 82"/>
                <a:gd name="T55" fmla="*/ 2147483647 h 41"/>
                <a:gd name="T56" fmla="*/ 2147483647 w 82"/>
                <a:gd name="T57" fmla="*/ 2147483647 h 41"/>
                <a:gd name="T58" fmla="*/ 2147483647 w 82"/>
                <a:gd name="T59" fmla="*/ 2147483647 h 41"/>
                <a:gd name="T60" fmla="*/ 2147483647 w 82"/>
                <a:gd name="T61" fmla="*/ 2147483647 h 41"/>
                <a:gd name="T62" fmla="*/ 2147483647 w 82"/>
                <a:gd name="T63" fmla="*/ 2147483647 h 41"/>
                <a:gd name="T64" fmla="*/ 2147483647 w 82"/>
                <a:gd name="T65" fmla="*/ 2147483647 h 41"/>
                <a:gd name="T66" fmla="*/ 2147483647 w 82"/>
                <a:gd name="T67" fmla="*/ 2147483647 h 41"/>
                <a:gd name="T68" fmla="*/ 2147483647 w 82"/>
                <a:gd name="T69" fmla="*/ 2147483647 h 41"/>
                <a:gd name="T70" fmla="*/ 2147483647 w 82"/>
                <a:gd name="T71" fmla="*/ 2147483647 h 41"/>
                <a:gd name="T72" fmla="*/ 2147483647 w 82"/>
                <a:gd name="T73" fmla="*/ 2147483647 h 41"/>
                <a:gd name="T74" fmla="*/ 2147483647 w 82"/>
                <a:gd name="T75" fmla="*/ 2147483647 h 41"/>
                <a:gd name="T76" fmla="*/ 2147483647 w 82"/>
                <a:gd name="T77" fmla="*/ 2147483647 h 41"/>
                <a:gd name="T78" fmla="*/ 2147483647 w 82"/>
                <a:gd name="T79" fmla="*/ 2147483647 h 41"/>
                <a:gd name="T80" fmla="*/ 2147483647 w 82"/>
                <a:gd name="T81" fmla="*/ 2147483647 h 41"/>
                <a:gd name="T82" fmla="*/ 2147483647 w 82"/>
                <a:gd name="T83" fmla="*/ 2147483647 h 41"/>
                <a:gd name="T84" fmla="*/ 2147483647 w 82"/>
                <a:gd name="T85" fmla="*/ 2147483647 h 41"/>
                <a:gd name="T86" fmla="*/ 0 w 82"/>
                <a:gd name="T87" fmla="*/ 2147483647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"/>
                <a:gd name="T133" fmla="*/ 0 h 41"/>
                <a:gd name="T134" fmla="*/ 82 w 82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" h="41">
                  <a:moveTo>
                    <a:pt x="0" y="17"/>
                  </a:moveTo>
                  <a:lnTo>
                    <a:pt x="2" y="17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8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71" y="13"/>
                  </a:lnTo>
                  <a:lnTo>
                    <a:pt x="73" y="14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8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2" y="20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3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1" y="21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49" y="27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4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653158" y="2589413"/>
              <a:ext cx="382858" cy="711281"/>
            </a:xfrm>
            <a:custGeom>
              <a:avLst/>
              <a:gdLst>
                <a:gd name="T0" fmla="*/ 2147483647 w 41"/>
                <a:gd name="T1" fmla="*/ 2147483647 h 73"/>
                <a:gd name="T2" fmla="*/ 2147483647 w 41"/>
                <a:gd name="T3" fmla="*/ 2147483647 h 73"/>
                <a:gd name="T4" fmla="*/ 2147483647 w 41"/>
                <a:gd name="T5" fmla="*/ 2147483647 h 73"/>
                <a:gd name="T6" fmla="*/ 2147483647 w 41"/>
                <a:gd name="T7" fmla="*/ 2147483647 h 73"/>
                <a:gd name="T8" fmla="*/ 2147483647 w 41"/>
                <a:gd name="T9" fmla="*/ 2147483647 h 73"/>
                <a:gd name="T10" fmla="*/ 2147483647 w 41"/>
                <a:gd name="T11" fmla="*/ 2147483647 h 73"/>
                <a:gd name="T12" fmla="*/ 2147483647 w 41"/>
                <a:gd name="T13" fmla="*/ 2147483647 h 73"/>
                <a:gd name="T14" fmla="*/ 2147483647 w 41"/>
                <a:gd name="T15" fmla="*/ 2147483647 h 73"/>
                <a:gd name="T16" fmla="*/ 2147483647 w 41"/>
                <a:gd name="T17" fmla="*/ 2147483647 h 73"/>
                <a:gd name="T18" fmla="*/ 2147483647 w 41"/>
                <a:gd name="T19" fmla="*/ 2147483647 h 73"/>
                <a:gd name="T20" fmla="*/ 2147483647 w 41"/>
                <a:gd name="T21" fmla="*/ 2147483647 h 73"/>
                <a:gd name="T22" fmla="*/ 2147483647 w 41"/>
                <a:gd name="T23" fmla="*/ 2147483647 h 73"/>
                <a:gd name="T24" fmla="*/ 0 w 41"/>
                <a:gd name="T25" fmla="*/ 2147483647 h 73"/>
                <a:gd name="T26" fmla="*/ 0 w 41"/>
                <a:gd name="T27" fmla="*/ 2147483647 h 73"/>
                <a:gd name="T28" fmla="*/ 0 w 41"/>
                <a:gd name="T29" fmla="*/ 2147483647 h 73"/>
                <a:gd name="T30" fmla="*/ 0 w 41"/>
                <a:gd name="T31" fmla="*/ 2147483647 h 73"/>
                <a:gd name="T32" fmla="*/ 2147483647 w 41"/>
                <a:gd name="T33" fmla="*/ 2147483647 h 73"/>
                <a:gd name="T34" fmla="*/ 2147483647 w 41"/>
                <a:gd name="T35" fmla="*/ 2147483647 h 73"/>
                <a:gd name="T36" fmla="*/ 2147483647 w 41"/>
                <a:gd name="T37" fmla="*/ 2147483647 h 73"/>
                <a:gd name="T38" fmla="*/ 2147483647 w 41"/>
                <a:gd name="T39" fmla="*/ 2147483647 h 73"/>
                <a:gd name="T40" fmla="*/ 2147483647 w 41"/>
                <a:gd name="T41" fmla="*/ 2147483647 h 73"/>
                <a:gd name="T42" fmla="*/ 2147483647 w 41"/>
                <a:gd name="T43" fmla="*/ 2147483647 h 73"/>
                <a:gd name="T44" fmla="*/ 2147483647 w 41"/>
                <a:gd name="T45" fmla="*/ 2147483647 h 73"/>
                <a:gd name="T46" fmla="*/ 2147483647 w 41"/>
                <a:gd name="T47" fmla="*/ 2147483647 h 73"/>
                <a:gd name="T48" fmla="*/ 2147483647 w 41"/>
                <a:gd name="T49" fmla="*/ 2147483647 h 73"/>
                <a:gd name="T50" fmla="*/ 2147483647 w 41"/>
                <a:gd name="T51" fmla="*/ 2147483647 h 73"/>
                <a:gd name="T52" fmla="*/ 2147483647 w 41"/>
                <a:gd name="T53" fmla="*/ 2147483647 h 73"/>
                <a:gd name="T54" fmla="*/ 2147483647 w 41"/>
                <a:gd name="T55" fmla="*/ 2147483647 h 73"/>
                <a:gd name="T56" fmla="*/ 2147483647 w 41"/>
                <a:gd name="T57" fmla="*/ 2147483647 h 73"/>
                <a:gd name="T58" fmla="*/ 2147483647 w 41"/>
                <a:gd name="T59" fmla="*/ 2147483647 h 73"/>
                <a:gd name="T60" fmla="*/ 2147483647 w 41"/>
                <a:gd name="T61" fmla="*/ 2147483647 h 73"/>
                <a:gd name="T62" fmla="*/ 2147483647 w 41"/>
                <a:gd name="T63" fmla="*/ 2147483647 h 73"/>
                <a:gd name="T64" fmla="*/ 2147483647 w 41"/>
                <a:gd name="T65" fmla="*/ 2147483647 h 73"/>
                <a:gd name="T66" fmla="*/ 2147483647 w 41"/>
                <a:gd name="T67" fmla="*/ 2147483647 h 73"/>
                <a:gd name="T68" fmla="*/ 2147483647 w 41"/>
                <a:gd name="T69" fmla="*/ 2147483647 h 73"/>
                <a:gd name="T70" fmla="*/ 2147483647 w 41"/>
                <a:gd name="T71" fmla="*/ 2147483647 h 73"/>
                <a:gd name="T72" fmla="*/ 2147483647 w 41"/>
                <a:gd name="T73" fmla="*/ 2147483647 h 73"/>
                <a:gd name="T74" fmla="*/ 2147483647 w 41"/>
                <a:gd name="T75" fmla="*/ 2147483647 h 73"/>
                <a:gd name="T76" fmla="*/ 2147483647 w 41"/>
                <a:gd name="T77" fmla="*/ 2147483647 h 73"/>
                <a:gd name="T78" fmla="*/ 2147483647 w 41"/>
                <a:gd name="T79" fmla="*/ 2147483647 h 73"/>
                <a:gd name="T80" fmla="*/ 2147483647 w 41"/>
                <a:gd name="T81" fmla="*/ 2147483647 h 73"/>
                <a:gd name="T82" fmla="*/ 2147483647 w 41"/>
                <a:gd name="T83" fmla="*/ 2147483647 h 73"/>
                <a:gd name="T84" fmla="*/ 2147483647 w 41"/>
                <a:gd name="T85" fmla="*/ 2147483647 h 73"/>
                <a:gd name="T86" fmla="*/ 2147483647 w 41"/>
                <a:gd name="T87" fmla="*/ 2147483647 h 73"/>
                <a:gd name="T88" fmla="*/ 2147483647 w 41"/>
                <a:gd name="T89" fmla="*/ 2147483647 h 73"/>
                <a:gd name="T90" fmla="*/ 2147483647 w 41"/>
                <a:gd name="T91" fmla="*/ 2147483647 h 73"/>
                <a:gd name="T92" fmla="*/ 2147483647 w 41"/>
                <a:gd name="T93" fmla="*/ 2147483647 h 73"/>
                <a:gd name="T94" fmla="*/ 2147483647 w 41"/>
                <a:gd name="T95" fmla="*/ 0 h 73"/>
                <a:gd name="T96" fmla="*/ 2147483647 w 41"/>
                <a:gd name="T97" fmla="*/ 2147483647 h 73"/>
                <a:gd name="T98" fmla="*/ 2147483647 w 41"/>
                <a:gd name="T99" fmla="*/ 2147483647 h 73"/>
                <a:gd name="T100" fmla="*/ 2147483647 w 41"/>
                <a:gd name="T101" fmla="*/ 2147483647 h 73"/>
                <a:gd name="T102" fmla="*/ 2147483647 w 41"/>
                <a:gd name="T103" fmla="*/ 2147483647 h 73"/>
                <a:gd name="T104" fmla="*/ 2147483647 w 41"/>
                <a:gd name="T105" fmla="*/ 2147483647 h 73"/>
                <a:gd name="T106" fmla="*/ 2147483647 w 41"/>
                <a:gd name="T107" fmla="*/ 2147483647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73"/>
                <a:gd name="T164" fmla="*/ 41 w 41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73">
                  <a:moveTo>
                    <a:pt x="1" y="5"/>
                  </a:moveTo>
                  <a:lnTo>
                    <a:pt x="5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5" y="53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3" y="64"/>
                  </a:lnTo>
                  <a:lnTo>
                    <a:pt x="1" y="66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4" y="69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4" y="67"/>
                  </a:lnTo>
                  <a:lnTo>
                    <a:pt x="28" y="66"/>
                  </a:lnTo>
                  <a:lnTo>
                    <a:pt x="28" y="63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484410" y="3030335"/>
              <a:ext cx="932649" cy="497171"/>
            </a:xfrm>
            <a:custGeom>
              <a:avLst/>
              <a:gdLst>
                <a:gd name="T0" fmla="*/ 2147483647 w 100"/>
                <a:gd name="T1" fmla="*/ 2147483647 h 51"/>
                <a:gd name="T2" fmla="*/ 2147483647 w 100"/>
                <a:gd name="T3" fmla="*/ 2147483647 h 51"/>
                <a:gd name="T4" fmla="*/ 2147483647 w 100"/>
                <a:gd name="T5" fmla="*/ 2147483647 h 51"/>
                <a:gd name="T6" fmla="*/ 2147483647 w 100"/>
                <a:gd name="T7" fmla="*/ 2147483647 h 51"/>
                <a:gd name="T8" fmla="*/ 2147483647 w 100"/>
                <a:gd name="T9" fmla="*/ 2147483647 h 51"/>
                <a:gd name="T10" fmla="*/ 2147483647 w 100"/>
                <a:gd name="T11" fmla="*/ 2147483647 h 51"/>
                <a:gd name="T12" fmla="*/ 2147483647 w 100"/>
                <a:gd name="T13" fmla="*/ 2147483647 h 51"/>
                <a:gd name="T14" fmla="*/ 2147483647 w 100"/>
                <a:gd name="T15" fmla="*/ 2147483647 h 51"/>
                <a:gd name="T16" fmla="*/ 2147483647 w 100"/>
                <a:gd name="T17" fmla="*/ 2147483647 h 51"/>
                <a:gd name="T18" fmla="*/ 2147483647 w 100"/>
                <a:gd name="T19" fmla="*/ 2147483647 h 51"/>
                <a:gd name="T20" fmla="*/ 2147483647 w 100"/>
                <a:gd name="T21" fmla="*/ 2147483647 h 51"/>
                <a:gd name="T22" fmla="*/ 2147483647 w 100"/>
                <a:gd name="T23" fmla="*/ 2147483647 h 51"/>
                <a:gd name="T24" fmla="*/ 2147483647 w 100"/>
                <a:gd name="T25" fmla="*/ 2147483647 h 51"/>
                <a:gd name="T26" fmla="*/ 2147483647 w 100"/>
                <a:gd name="T27" fmla="*/ 2147483647 h 51"/>
                <a:gd name="T28" fmla="*/ 2147483647 w 100"/>
                <a:gd name="T29" fmla="*/ 2147483647 h 51"/>
                <a:gd name="T30" fmla="*/ 2147483647 w 100"/>
                <a:gd name="T31" fmla="*/ 2147483647 h 51"/>
                <a:gd name="T32" fmla="*/ 2147483647 w 100"/>
                <a:gd name="T33" fmla="*/ 2147483647 h 51"/>
                <a:gd name="T34" fmla="*/ 2147483647 w 100"/>
                <a:gd name="T35" fmla="*/ 2147483647 h 51"/>
                <a:gd name="T36" fmla="*/ 2147483647 w 100"/>
                <a:gd name="T37" fmla="*/ 2147483647 h 51"/>
                <a:gd name="T38" fmla="*/ 2147483647 w 100"/>
                <a:gd name="T39" fmla="*/ 2147483647 h 51"/>
                <a:gd name="T40" fmla="*/ 2147483647 w 100"/>
                <a:gd name="T41" fmla="*/ 2147483647 h 51"/>
                <a:gd name="T42" fmla="*/ 2147483647 w 100"/>
                <a:gd name="T43" fmla="*/ 2147483647 h 51"/>
                <a:gd name="T44" fmla="*/ 2147483647 w 100"/>
                <a:gd name="T45" fmla="*/ 2147483647 h 51"/>
                <a:gd name="T46" fmla="*/ 2147483647 w 100"/>
                <a:gd name="T47" fmla="*/ 2147483647 h 51"/>
                <a:gd name="T48" fmla="*/ 2147483647 w 100"/>
                <a:gd name="T49" fmla="*/ 0 h 51"/>
                <a:gd name="T50" fmla="*/ 2147483647 w 100"/>
                <a:gd name="T51" fmla="*/ 2147483647 h 51"/>
                <a:gd name="T52" fmla="*/ 2147483647 w 100"/>
                <a:gd name="T53" fmla="*/ 2147483647 h 51"/>
                <a:gd name="T54" fmla="*/ 2147483647 w 100"/>
                <a:gd name="T55" fmla="*/ 2147483647 h 51"/>
                <a:gd name="T56" fmla="*/ 2147483647 w 100"/>
                <a:gd name="T57" fmla="*/ 2147483647 h 51"/>
                <a:gd name="T58" fmla="*/ 2147483647 w 100"/>
                <a:gd name="T59" fmla="*/ 2147483647 h 51"/>
                <a:gd name="T60" fmla="*/ 2147483647 w 100"/>
                <a:gd name="T61" fmla="*/ 2147483647 h 51"/>
                <a:gd name="T62" fmla="*/ 2147483647 w 100"/>
                <a:gd name="T63" fmla="*/ 2147483647 h 51"/>
                <a:gd name="T64" fmla="*/ 2147483647 w 100"/>
                <a:gd name="T65" fmla="*/ 2147483647 h 51"/>
                <a:gd name="T66" fmla="*/ 2147483647 w 100"/>
                <a:gd name="T67" fmla="*/ 2147483647 h 51"/>
                <a:gd name="T68" fmla="*/ 2147483647 w 100"/>
                <a:gd name="T69" fmla="*/ 2147483647 h 51"/>
                <a:gd name="T70" fmla="*/ 2147483647 w 100"/>
                <a:gd name="T71" fmla="*/ 2147483647 h 51"/>
                <a:gd name="T72" fmla="*/ 2147483647 w 100"/>
                <a:gd name="T73" fmla="*/ 2147483647 h 51"/>
                <a:gd name="T74" fmla="*/ 2147483647 w 100"/>
                <a:gd name="T75" fmla="*/ 2147483647 h 51"/>
                <a:gd name="T76" fmla="*/ 2147483647 w 100"/>
                <a:gd name="T77" fmla="*/ 2147483647 h 51"/>
                <a:gd name="T78" fmla="*/ 2147483647 w 100"/>
                <a:gd name="T79" fmla="*/ 2147483647 h 51"/>
                <a:gd name="T80" fmla="*/ 2147483647 w 100"/>
                <a:gd name="T81" fmla="*/ 2147483647 h 51"/>
                <a:gd name="T82" fmla="*/ 2147483647 w 100"/>
                <a:gd name="T83" fmla="*/ 2147483647 h 51"/>
                <a:gd name="T84" fmla="*/ 2147483647 w 100"/>
                <a:gd name="T85" fmla="*/ 2147483647 h 51"/>
                <a:gd name="T86" fmla="*/ 2147483647 w 100"/>
                <a:gd name="T87" fmla="*/ 2147483647 h 51"/>
                <a:gd name="T88" fmla="*/ 2147483647 w 100"/>
                <a:gd name="T89" fmla="*/ 2147483647 h 51"/>
                <a:gd name="T90" fmla="*/ 2147483647 w 100"/>
                <a:gd name="T91" fmla="*/ 2147483647 h 51"/>
                <a:gd name="T92" fmla="*/ 2147483647 w 100"/>
                <a:gd name="T93" fmla="*/ 2147483647 h 51"/>
                <a:gd name="T94" fmla="*/ 2147483647 w 100"/>
                <a:gd name="T95" fmla="*/ 2147483647 h 51"/>
                <a:gd name="T96" fmla="*/ 2147483647 w 100"/>
                <a:gd name="T97" fmla="*/ 2147483647 h 51"/>
                <a:gd name="T98" fmla="*/ 2147483647 w 100"/>
                <a:gd name="T99" fmla="*/ 2147483647 h 51"/>
                <a:gd name="T100" fmla="*/ 2147483647 w 100"/>
                <a:gd name="T101" fmla="*/ 2147483647 h 51"/>
                <a:gd name="T102" fmla="*/ 2147483647 w 100"/>
                <a:gd name="T103" fmla="*/ 2147483647 h 51"/>
                <a:gd name="T104" fmla="*/ 2147483647 w 100"/>
                <a:gd name="T105" fmla="*/ 2147483647 h 51"/>
                <a:gd name="T106" fmla="*/ 2147483647 w 100"/>
                <a:gd name="T107" fmla="*/ 2147483647 h 51"/>
                <a:gd name="T108" fmla="*/ 2147483647 w 100"/>
                <a:gd name="T109" fmla="*/ 2147483647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"/>
                <a:gd name="T166" fmla="*/ 0 h 51"/>
                <a:gd name="T167" fmla="*/ 100 w 100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" h="51">
                  <a:moveTo>
                    <a:pt x="0" y="51"/>
                  </a:moveTo>
                  <a:lnTo>
                    <a:pt x="20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1"/>
                  </a:lnTo>
                  <a:lnTo>
                    <a:pt x="86" y="38"/>
                  </a:lnTo>
                  <a:lnTo>
                    <a:pt x="87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90" y="33"/>
                  </a:lnTo>
                  <a:lnTo>
                    <a:pt x="91" y="33"/>
                  </a:lnTo>
                  <a:lnTo>
                    <a:pt x="91" y="31"/>
                  </a:lnTo>
                  <a:lnTo>
                    <a:pt x="92" y="30"/>
                  </a:lnTo>
                  <a:lnTo>
                    <a:pt x="99" y="24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5" y="21"/>
                  </a:lnTo>
                  <a:lnTo>
                    <a:pt x="93" y="18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89" y="8"/>
                  </a:lnTo>
                  <a:lnTo>
                    <a:pt x="88" y="7"/>
                  </a:lnTo>
                  <a:lnTo>
                    <a:pt x="86" y="7"/>
                  </a:lnTo>
                  <a:lnTo>
                    <a:pt x="85" y="5"/>
                  </a:lnTo>
                  <a:lnTo>
                    <a:pt x="84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1" y="6"/>
                  </a:lnTo>
                  <a:lnTo>
                    <a:pt x="79" y="7"/>
                  </a:lnTo>
                  <a:lnTo>
                    <a:pt x="77" y="6"/>
                  </a:lnTo>
                  <a:lnTo>
                    <a:pt x="76" y="6"/>
                  </a:lnTo>
                  <a:lnTo>
                    <a:pt x="75" y="7"/>
                  </a:lnTo>
                  <a:lnTo>
                    <a:pt x="72" y="5"/>
                  </a:lnTo>
                  <a:lnTo>
                    <a:pt x="69" y="6"/>
                  </a:lnTo>
                  <a:lnTo>
                    <a:pt x="67" y="5"/>
                  </a:lnTo>
                  <a:lnTo>
                    <a:pt x="66" y="2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57" y="7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2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4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2" y="41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6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0" y="5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410016" y="3409563"/>
              <a:ext cx="1036076" cy="381043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2147483647 h 39"/>
                <a:gd name="T4" fmla="*/ 2147483647 w 111"/>
                <a:gd name="T5" fmla="*/ 2147483647 h 39"/>
                <a:gd name="T6" fmla="*/ 2147483647 w 111"/>
                <a:gd name="T7" fmla="*/ 2147483647 h 39"/>
                <a:gd name="T8" fmla="*/ 2147483647 w 111"/>
                <a:gd name="T9" fmla="*/ 2147483647 h 39"/>
                <a:gd name="T10" fmla="*/ 2147483647 w 111"/>
                <a:gd name="T11" fmla="*/ 2147483647 h 39"/>
                <a:gd name="T12" fmla="*/ 2147483647 w 111"/>
                <a:gd name="T13" fmla="*/ 2147483647 h 39"/>
                <a:gd name="T14" fmla="*/ 2147483647 w 111"/>
                <a:gd name="T15" fmla="*/ 2147483647 h 39"/>
                <a:gd name="T16" fmla="*/ 2147483647 w 111"/>
                <a:gd name="T17" fmla="*/ 2147483647 h 39"/>
                <a:gd name="T18" fmla="*/ 2147483647 w 111"/>
                <a:gd name="T19" fmla="*/ 2147483647 h 39"/>
                <a:gd name="T20" fmla="*/ 2147483647 w 111"/>
                <a:gd name="T21" fmla="*/ 2147483647 h 39"/>
                <a:gd name="T22" fmla="*/ 2147483647 w 111"/>
                <a:gd name="T23" fmla="*/ 2147483647 h 39"/>
                <a:gd name="T24" fmla="*/ 2147483647 w 111"/>
                <a:gd name="T25" fmla="*/ 2147483647 h 39"/>
                <a:gd name="T26" fmla="*/ 2147483647 w 111"/>
                <a:gd name="T27" fmla="*/ 2147483647 h 39"/>
                <a:gd name="T28" fmla="*/ 2147483647 w 111"/>
                <a:gd name="T29" fmla="*/ 2147483647 h 39"/>
                <a:gd name="T30" fmla="*/ 2147483647 w 111"/>
                <a:gd name="T31" fmla="*/ 2147483647 h 39"/>
                <a:gd name="T32" fmla="*/ 2147483647 w 111"/>
                <a:gd name="T33" fmla="*/ 2147483647 h 39"/>
                <a:gd name="T34" fmla="*/ 2147483647 w 111"/>
                <a:gd name="T35" fmla="*/ 2147483647 h 39"/>
                <a:gd name="T36" fmla="*/ 2147483647 w 111"/>
                <a:gd name="T37" fmla="*/ 2147483647 h 39"/>
                <a:gd name="T38" fmla="*/ 2147483647 w 111"/>
                <a:gd name="T39" fmla="*/ 2147483647 h 39"/>
                <a:gd name="T40" fmla="*/ 2147483647 w 111"/>
                <a:gd name="T41" fmla="*/ 2147483647 h 39"/>
                <a:gd name="T42" fmla="*/ 2147483647 w 111"/>
                <a:gd name="T43" fmla="*/ 2147483647 h 39"/>
                <a:gd name="T44" fmla="*/ 0 w 111"/>
                <a:gd name="T45" fmla="*/ 2147483647 h 39"/>
                <a:gd name="T46" fmla="*/ 2147483647 w 111"/>
                <a:gd name="T47" fmla="*/ 2147483647 h 39"/>
                <a:gd name="T48" fmla="*/ 2147483647 w 111"/>
                <a:gd name="T49" fmla="*/ 2147483647 h 39"/>
                <a:gd name="T50" fmla="*/ 2147483647 w 111"/>
                <a:gd name="T51" fmla="*/ 2147483647 h 39"/>
                <a:gd name="T52" fmla="*/ 2147483647 w 111"/>
                <a:gd name="T53" fmla="*/ 2147483647 h 39"/>
                <a:gd name="T54" fmla="*/ 2147483647 w 111"/>
                <a:gd name="T55" fmla="*/ 2147483647 h 39"/>
                <a:gd name="T56" fmla="*/ 2147483647 w 111"/>
                <a:gd name="T57" fmla="*/ 2147483647 h 39"/>
                <a:gd name="T58" fmla="*/ 2147483647 w 111"/>
                <a:gd name="T59" fmla="*/ 2147483647 h 39"/>
                <a:gd name="T60" fmla="*/ 2147483647 w 111"/>
                <a:gd name="T61" fmla="*/ 2147483647 h 39"/>
                <a:gd name="T62" fmla="*/ 2147483647 w 111"/>
                <a:gd name="T63" fmla="*/ 2147483647 h 39"/>
                <a:gd name="T64" fmla="*/ 2147483647 w 111"/>
                <a:gd name="T65" fmla="*/ 2147483647 h 39"/>
                <a:gd name="T66" fmla="*/ 2147483647 w 111"/>
                <a:gd name="T67" fmla="*/ 2147483647 h 39"/>
                <a:gd name="T68" fmla="*/ 2147483647 w 111"/>
                <a:gd name="T69" fmla="*/ 2147483647 h 39"/>
                <a:gd name="T70" fmla="*/ 2147483647 w 111"/>
                <a:gd name="T71" fmla="*/ 2147483647 h 39"/>
                <a:gd name="T72" fmla="*/ 2147483647 w 111"/>
                <a:gd name="T73" fmla="*/ 2147483647 h 39"/>
                <a:gd name="T74" fmla="*/ 2147483647 w 111"/>
                <a:gd name="T75" fmla="*/ 2147483647 h 39"/>
                <a:gd name="T76" fmla="*/ 2147483647 w 111"/>
                <a:gd name="T77" fmla="*/ 2147483647 h 39"/>
                <a:gd name="T78" fmla="*/ 2147483647 w 111"/>
                <a:gd name="T79" fmla="*/ 2147483647 h 39"/>
                <a:gd name="T80" fmla="*/ 2147483647 w 111"/>
                <a:gd name="T81" fmla="*/ 2147483647 h 39"/>
                <a:gd name="T82" fmla="*/ 2147483647 w 111"/>
                <a:gd name="T83" fmla="*/ 2147483647 h 39"/>
                <a:gd name="T84" fmla="*/ 2147483647 w 111"/>
                <a:gd name="T85" fmla="*/ 2147483647 h 39"/>
                <a:gd name="T86" fmla="*/ 2147483647 w 111"/>
                <a:gd name="T87" fmla="*/ 2147483647 h 39"/>
                <a:gd name="T88" fmla="*/ 2147483647 w 111"/>
                <a:gd name="T89" fmla="*/ 2147483647 h 39"/>
                <a:gd name="T90" fmla="*/ 2147483647 w 111"/>
                <a:gd name="T91" fmla="*/ 2147483647 h 39"/>
                <a:gd name="T92" fmla="*/ 2147483647 w 111"/>
                <a:gd name="T93" fmla="*/ 2147483647 h 39"/>
                <a:gd name="T94" fmla="*/ 2147483647 w 111"/>
                <a:gd name="T95" fmla="*/ 2147483647 h 39"/>
                <a:gd name="T96" fmla="*/ 2147483647 w 111"/>
                <a:gd name="T97" fmla="*/ 2147483647 h 39"/>
                <a:gd name="T98" fmla="*/ 2147483647 w 111"/>
                <a:gd name="T99" fmla="*/ 2147483647 h 39"/>
                <a:gd name="T100" fmla="*/ 2147483647 w 111"/>
                <a:gd name="T101" fmla="*/ 2147483647 h 39"/>
                <a:gd name="T102" fmla="*/ 2147483647 w 111"/>
                <a:gd name="T103" fmla="*/ 2147483647 h 39"/>
                <a:gd name="T104" fmla="*/ 2147483647 w 111"/>
                <a:gd name="T105" fmla="*/ 2147483647 h 39"/>
                <a:gd name="T106" fmla="*/ 2147483647 w 111"/>
                <a:gd name="T107" fmla="*/ 2147483647 h 39"/>
                <a:gd name="T108" fmla="*/ 2147483647 w 111"/>
                <a:gd name="T109" fmla="*/ 2147483647 h 39"/>
                <a:gd name="T110" fmla="*/ 2147483647 w 111"/>
                <a:gd name="T111" fmla="*/ 2147483647 h 39"/>
                <a:gd name="T112" fmla="*/ 2147483647 w 111"/>
                <a:gd name="T113" fmla="*/ 2147483647 h 39"/>
                <a:gd name="T114" fmla="*/ 2147483647 w 111"/>
                <a:gd name="T115" fmla="*/ 0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39"/>
                <a:gd name="T176" fmla="*/ 111 w 111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39">
                  <a:moveTo>
                    <a:pt x="111" y="0"/>
                  </a:moveTo>
                  <a:lnTo>
                    <a:pt x="88" y="3"/>
                  </a:lnTo>
                  <a:lnTo>
                    <a:pt x="87" y="3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8" y="12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30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28" y="37"/>
                  </a:lnTo>
                  <a:lnTo>
                    <a:pt x="64" y="34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3" y="23"/>
                  </a:lnTo>
                  <a:lnTo>
                    <a:pt x="85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7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3"/>
                  </a:lnTo>
                  <a:lnTo>
                    <a:pt x="98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1" y="12"/>
                  </a:lnTo>
                  <a:lnTo>
                    <a:pt x="101" y="11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9"/>
                  </a:lnTo>
                  <a:lnTo>
                    <a:pt x="108" y="6"/>
                  </a:lnTo>
                  <a:lnTo>
                    <a:pt x="110" y="4"/>
                  </a:lnTo>
                  <a:lnTo>
                    <a:pt x="110" y="3"/>
                  </a:lnTo>
                  <a:lnTo>
                    <a:pt x="111" y="2"/>
                  </a:lnTo>
                  <a:lnTo>
                    <a:pt x="110" y="1"/>
                  </a:lnTo>
                  <a:lnTo>
                    <a:pt x="111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261227" y="3770648"/>
              <a:ext cx="446365" cy="809264"/>
            </a:xfrm>
            <a:custGeom>
              <a:avLst/>
              <a:gdLst>
                <a:gd name="T0" fmla="*/ 2147483647 w 48"/>
                <a:gd name="T1" fmla="*/ 0 h 83"/>
                <a:gd name="T2" fmla="*/ 2147483647 w 48"/>
                <a:gd name="T3" fmla="*/ 2147483647 h 83"/>
                <a:gd name="T4" fmla="*/ 2147483647 w 48"/>
                <a:gd name="T5" fmla="*/ 2147483647 h 83"/>
                <a:gd name="T6" fmla="*/ 2147483647 w 48"/>
                <a:gd name="T7" fmla="*/ 2147483647 h 83"/>
                <a:gd name="T8" fmla="*/ 2147483647 w 48"/>
                <a:gd name="T9" fmla="*/ 2147483647 h 83"/>
                <a:gd name="T10" fmla="*/ 2147483647 w 48"/>
                <a:gd name="T11" fmla="*/ 2147483647 h 83"/>
                <a:gd name="T12" fmla="*/ 2147483647 w 48"/>
                <a:gd name="T13" fmla="*/ 2147483647 h 83"/>
                <a:gd name="T14" fmla="*/ 2147483647 w 48"/>
                <a:gd name="T15" fmla="*/ 2147483647 h 83"/>
                <a:gd name="T16" fmla="*/ 2147483647 w 48"/>
                <a:gd name="T17" fmla="*/ 2147483647 h 83"/>
                <a:gd name="T18" fmla="*/ 2147483647 w 48"/>
                <a:gd name="T19" fmla="*/ 2147483647 h 83"/>
                <a:gd name="T20" fmla="*/ 2147483647 w 48"/>
                <a:gd name="T21" fmla="*/ 2147483647 h 83"/>
                <a:gd name="T22" fmla="*/ 2147483647 w 48"/>
                <a:gd name="T23" fmla="*/ 2147483647 h 83"/>
                <a:gd name="T24" fmla="*/ 2147483647 w 48"/>
                <a:gd name="T25" fmla="*/ 2147483647 h 83"/>
                <a:gd name="T26" fmla="*/ 2147483647 w 48"/>
                <a:gd name="T27" fmla="*/ 2147483647 h 83"/>
                <a:gd name="T28" fmla="*/ 2147483647 w 48"/>
                <a:gd name="T29" fmla="*/ 2147483647 h 83"/>
                <a:gd name="T30" fmla="*/ 2147483647 w 48"/>
                <a:gd name="T31" fmla="*/ 2147483647 h 83"/>
                <a:gd name="T32" fmla="*/ 2147483647 w 48"/>
                <a:gd name="T33" fmla="*/ 2147483647 h 83"/>
                <a:gd name="T34" fmla="*/ 2147483647 w 48"/>
                <a:gd name="T35" fmla="*/ 2147483647 h 83"/>
                <a:gd name="T36" fmla="*/ 2147483647 w 48"/>
                <a:gd name="T37" fmla="*/ 2147483647 h 83"/>
                <a:gd name="T38" fmla="*/ 2147483647 w 48"/>
                <a:gd name="T39" fmla="*/ 2147483647 h 83"/>
                <a:gd name="T40" fmla="*/ 2147483647 w 48"/>
                <a:gd name="T41" fmla="*/ 2147483647 h 83"/>
                <a:gd name="T42" fmla="*/ 2147483647 w 48"/>
                <a:gd name="T43" fmla="*/ 2147483647 h 83"/>
                <a:gd name="T44" fmla="*/ 2147483647 w 48"/>
                <a:gd name="T45" fmla="*/ 2147483647 h 83"/>
                <a:gd name="T46" fmla="*/ 2147483647 w 48"/>
                <a:gd name="T47" fmla="*/ 2147483647 h 83"/>
                <a:gd name="T48" fmla="*/ 2147483647 w 48"/>
                <a:gd name="T49" fmla="*/ 2147483647 h 83"/>
                <a:gd name="T50" fmla="*/ 2147483647 w 48"/>
                <a:gd name="T51" fmla="*/ 2147483647 h 83"/>
                <a:gd name="T52" fmla="*/ 2147483647 w 48"/>
                <a:gd name="T53" fmla="*/ 2147483647 h 83"/>
                <a:gd name="T54" fmla="*/ 2147483647 w 48"/>
                <a:gd name="T55" fmla="*/ 2147483647 h 83"/>
                <a:gd name="T56" fmla="*/ 2147483647 w 48"/>
                <a:gd name="T57" fmla="*/ 2147483647 h 83"/>
                <a:gd name="T58" fmla="*/ 2147483647 w 48"/>
                <a:gd name="T59" fmla="*/ 2147483647 h 83"/>
                <a:gd name="T60" fmla="*/ 2147483647 w 48"/>
                <a:gd name="T61" fmla="*/ 2147483647 h 83"/>
                <a:gd name="T62" fmla="*/ 2147483647 w 48"/>
                <a:gd name="T63" fmla="*/ 2147483647 h 83"/>
                <a:gd name="T64" fmla="*/ 2147483647 w 48"/>
                <a:gd name="T65" fmla="*/ 2147483647 h 83"/>
                <a:gd name="T66" fmla="*/ 0 w 48"/>
                <a:gd name="T67" fmla="*/ 2147483647 h 83"/>
                <a:gd name="T68" fmla="*/ 0 w 48"/>
                <a:gd name="T69" fmla="*/ 2147483647 h 83"/>
                <a:gd name="T70" fmla="*/ 2147483647 w 48"/>
                <a:gd name="T71" fmla="*/ 2147483647 h 83"/>
                <a:gd name="T72" fmla="*/ 2147483647 w 48"/>
                <a:gd name="T73" fmla="*/ 2147483647 h 83"/>
                <a:gd name="T74" fmla="*/ 2147483647 w 48"/>
                <a:gd name="T75" fmla="*/ 2147483647 h 83"/>
                <a:gd name="T76" fmla="*/ 2147483647 w 48"/>
                <a:gd name="T77" fmla="*/ 2147483647 h 83"/>
                <a:gd name="T78" fmla="*/ 2147483647 w 48"/>
                <a:gd name="T79" fmla="*/ 2147483647 h 83"/>
                <a:gd name="T80" fmla="*/ 2147483647 w 48"/>
                <a:gd name="T81" fmla="*/ 2147483647 h 83"/>
                <a:gd name="T82" fmla="*/ 2147483647 w 48"/>
                <a:gd name="T83" fmla="*/ 2147483647 h 83"/>
                <a:gd name="T84" fmla="*/ 2147483647 w 48"/>
                <a:gd name="T85" fmla="*/ 2147483647 h 83"/>
                <a:gd name="T86" fmla="*/ 2147483647 w 48"/>
                <a:gd name="T87" fmla="*/ 2147483647 h 83"/>
                <a:gd name="T88" fmla="*/ 2147483647 w 48"/>
                <a:gd name="T89" fmla="*/ 2147483647 h 83"/>
                <a:gd name="T90" fmla="*/ 2147483647 w 48"/>
                <a:gd name="T91" fmla="*/ 2147483647 h 83"/>
                <a:gd name="T92" fmla="*/ 2147483647 w 48"/>
                <a:gd name="T93" fmla="*/ 2147483647 h 83"/>
                <a:gd name="T94" fmla="*/ 2147483647 w 48"/>
                <a:gd name="T95" fmla="*/ 2147483647 h 83"/>
                <a:gd name="T96" fmla="*/ 2147483647 w 48"/>
                <a:gd name="T97" fmla="*/ 2147483647 h 83"/>
                <a:gd name="T98" fmla="*/ 2147483647 w 48"/>
                <a:gd name="T99" fmla="*/ 2147483647 h 83"/>
                <a:gd name="T100" fmla="*/ 2147483647 w 48"/>
                <a:gd name="T101" fmla="*/ 2147483647 h 83"/>
                <a:gd name="T102" fmla="*/ 2147483647 w 48"/>
                <a:gd name="T103" fmla="*/ 2147483647 h 83"/>
                <a:gd name="T104" fmla="*/ 2147483647 w 48"/>
                <a:gd name="T105" fmla="*/ 0 h 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"/>
                <a:gd name="T160" fmla="*/ 0 h 83"/>
                <a:gd name="T161" fmla="*/ 48 w 48"/>
                <a:gd name="T162" fmla="*/ 83 h 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" h="83">
                  <a:moveTo>
                    <a:pt x="44" y="0"/>
                  </a:moveTo>
                  <a:lnTo>
                    <a:pt x="16" y="2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7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30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8" y="79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1"/>
                  </a:lnTo>
                  <a:lnTo>
                    <a:pt x="44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5671303" y="3741616"/>
              <a:ext cx="484470" cy="811078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2147483647 w 52"/>
                <a:gd name="T5" fmla="*/ 2147483647 h 83"/>
                <a:gd name="T6" fmla="*/ 2147483647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"/>
                <a:gd name="T160" fmla="*/ 0 h 83"/>
                <a:gd name="T161" fmla="*/ 52 w 52"/>
                <a:gd name="T162" fmla="*/ 83 h 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" h="83">
                  <a:moveTo>
                    <a:pt x="0" y="3"/>
                  </a:moveTo>
                  <a:lnTo>
                    <a:pt x="1" y="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8" y="82"/>
                  </a:lnTo>
                  <a:lnTo>
                    <a:pt x="8" y="81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9" y="80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5" y="73"/>
                  </a:lnTo>
                  <a:lnTo>
                    <a:pt x="14" y="72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1" y="58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51" y="45"/>
                  </a:lnTo>
                  <a:lnTo>
                    <a:pt x="50" y="43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36" y="0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5988839" y="2493245"/>
              <a:ext cx="522574" cy="622370"/>
            </a:xfrm>
            <a:custGeom>
              <a:avLst/>
              <a:gdLst>
                <a:gd name="T0" fmla="*/ 2147483647 w 56"/>
                <a:gd name="T1" fmla="*/ 2147483647 h 64"/>
                <a:gd name="T2" fmla="*/ 2147483647 w 56"/>
                <a:gd name="T3" fmla="*/ 2147483647 h 64"/>
                <a:gd name="T4" fmla="*/ 2147483647 w 56"/>
                <a:gd name="T5" fmla="*/ 2147483647 h 64"/>
                <a:gd name="T6" fmla="*/ 2147483647 w 56"/>
                <a:gd name="T7" fmla="*/ 2147483647 h 64"/>
                <a:gd name="T8" fmla="*/ 2147483647 w 56"/>
                <a:gd name="T9" fmla="*/ 2147483647 h 64"/>
                <a:gd name="T10" fmla="*/ 2147483647 w 56"/>
                <a:gd name="T11" fmla="*/ 2147483647 h 64"/>
                <a:gd name="T12" fmla="*/ 2147483647 w 56"/>
                <a:gd name="T13" fmla="*/ 2147483647 h 64"/>
                <a:gd name="T14" fmla="*/ 2147483647 w 56"/>
                <a:gd name="T15" fmla="*/ 2147483647 h 64"/>
                <a:gd name="T16" fmla="*/ 2147483647 w 56"/>
                <a:gd name="T17" fmla="*/ 2147483647 h 64"/>
                <a:gd name="T18" fmla="*/ 2147483647 w 56"/>
                <a:gd name="T19" fmla="*/ 2147483647 h 64"/>
                <a:gd name="T20" fmla="*/ 2147483647 w 56"/>
                <a:gd name="T21" fmla="*/ 2147483647 h 64"/>
                <a:gd name="T22" fmla="*/ 2147483647 w 56"/>
                <a:gd name="T23" fmla="*/ 2147483647 h 64"/>
                <a:gd name="T24" fmla="*/ 2147483647 w 56"/>
                <a:gd name="T25" fmla="*/ 2147483647 h 64"/>
                <a:gd name="T26" fmla="*/ 2147483647 w 56"/>
                <a:gd name="T27" fmla="*/ 2147483647 h 64"/>
                <a:gd name="T28" fmla="*/ 2147483647 w 56"/>
                <a:gd name="T29" fmla="*/ 2147483647 h 64"/>
                <a:gd name="T30" fmla="*/ 2147483647 w 56"/>
                <a:gd name="T31" fmla="*/ 2147483647 h 64"/>
                <a:gd name="T32" fmla="*/ 2147483647 w 56"/>
                <a:gd name="T33" fmla="*/ 2147483647 h 64"/>
                <a:gd name="T34" fmla="*/ 2147483647 w 56"/>
                <a:gd name="T35" fmla="*/ 2147483647 h 64"/>
                <a:gd name="T36" fmla="*/ 2147483647 w 56"/>
                <a:gd name="T37" fmla="*/ 2147483647 h 64"/>
                <a:gd name="T38" fmla="*/ 2147483647 w 56"/>
                <a:gd name="T39" fmla="*/ 2147483647 h 64"/>
                <a:gd name="T40" fmla="*/ 2147483647 w 56"/>
                <a:gd name="T41" fmla="*/ 2147483647 h 64"/>
                <a:gd name="T42" fmla="*/ 2147483647 w 56"/>
                <a:gd name="T43" fmla="*/ 2147483647 h 64"/>
                <a:gd name="T44" fmla="*/ 2147483647 w 56"/>
                <a:gd name="T45" fmla="*/ 2147483647 h 64"/>
                <a:gd name="T46" fmla="*/ 2147483647 w 56"/>
                <a:gd name="T47" fmla="*/ 2147483647 h 64"/>
                <a:gd name="T48" fmla="*/ 2147483647 w 56"/>
                <a:gd name="T49" fmla="*/ 2147483647 h 64"/>
                <a:gd name="T50" fmla="*/ 2147483647 w 56"/>
                <a:gd name="T51" fmla="*/ 2147483647 h 64"/>
                <a:gd name="T52" fmla="*/ 2147483647 w 56"/>
                <a:gd name="T53" fmla="*/ 2147483647 h 64"/>
                <a:gd name="T54" fmla="*/ 2147483647 w 56"/>
                <a:gd name="T55" fmla="*/ 2147483647 h 64"/>
                <a:gd name="T56" fmla="*/ 2147483647 w 56"/>
                <a:gd name="T57" fmla="*/ 2147483647 h 64"/>
                <a:gd name="T58" fmla="*/ 2147483647 w 56"/>
                <a:gd name="T59" fmla="*/ 2147483647 h 64"/>
                <a:gd name="T60" fmla="*/ 2147483647 w 56"/>
                <a:gd name="T61" fmla="*/ 2147483647 h 64"/>
                <a:gd name="T62" fmla="*/ 2147483647 w 56"/>
                <a:gd name="T63" fmla="*/ 2147483647 h 64"/>
                <a:gd name="T64" fmla="*/ 2147483647 w 56"/>
                <a:gd name="T65" fmla="*/ 2147483647 h 64"/>
                <a:gd name="T66" fmla="*/ 2147483647 w 56"/>
                <a:gd name="T67" fmla="*/ 2147483647 h 64"/>
                <a:gd name="T68" fmla="*/ 2147483647 w 56"/>
                <a:gd name="T69" fmla="*/ 2147483647 h 64"/>
                <a:gd name="T70" fmla="*/ 2147483647 w 56"/>
                <a:gd name="T71" fmla="*/ 2147483647 h 64"/>
                <a:gd name="T72" fmla="*/ 2147483647 w 56"/>
                <a:gd name="T73" fmla="*/ 2147483647 h 64"/>
                <a:gd name="T74" fmla="*/ 0 w 56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6"/>
                <a:gd name="T115" fmla="*/ 0 h 64"/>
                <a:gd name="T116" fmla="*/ 56 w 5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6" h="64">
                  <a:moveTo>
                    <a:pt x="0" y="11"/>
                  </a:moveTo>
                  <a:lnTo>
                    <a:pt x="5" y="56"/>
                  </a:lnTo>
                  <a:lnTo>
                    <a:pt x="6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3" y="60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5" y="62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5" y="63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5"/>
                  </a:lnTo>
                  <a:lnTo>
                    <a:pt x="45" y="53"/>
                  </a:lnTo>
                  <a:lnTo>
                    <a:pt x="44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0"/>
                  </a:lnTo>
                  <a:lnTo>
                    <a:pt x="46" y="3"/>
                  </a:lnTo>
                  <a:lnTo>
                    <a:pt x="43" y="5"/>
                  </a:lnTo>
                  <a:lnTo>
                    <a:pt x="42" y="6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10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6558590" y="1818254"/>
              <a:ext cx="952608" cy="762087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5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8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5" y="61"/>
                  </a:lnTo>
                  <a:lnTo>
                    <a:pt x="95" y="63"/>
                  </a:lnTo>
                  <a:lnTo>
                    <a:pt x="94" y="63"/>
                  </a:lnTo>
                  <a:lnTo>
                    <a:pt x="90" y="65"/>
                  </a:lnTo>
                  <a:lnTo>
                    <a:pt x="86" y="68"/>
                  </a:lnTo>
                  <a:lnTo>
                    <a:pt x="82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0" y="68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0" y="62"/>
                  </a:lnTo>
                  <a:lnTo>
                    <a:pt x="79" y="50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5" y="8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2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6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6473308" y="2355344"/>
              <a:ext cx="749386" cy="508058"/>
            </a:xfrm>
            <a:custGeom>
              <a:avLst/>
              <a:gdLst>
                <a:gd name="T0" fmla="*/ 2147483647 w 80"/>
                <a:gd name="T1" fmla="*/ 2147483647 h 52"/>
                <a:gd name="T2" fmla="*/ 2147483647 w 80"/>
                <a:gd name="T3" fmla="*/ 2147483647 h 52"/>
                <a:gd name="T4" fmla="*/ 2147483647 w 80"/>
                <a:gd name="T5" fmla="*/ 2147483647 h 52"/>
                <a:gd name="T6" fmla="*/ 2147483647 w 80"/>
                <a:gd name="T7" fmla="*/ 2147483647 h 52"/>
                <a:gd name="T8" fmla="*/ 2147483647 w 80"/>
                <a:gd name="T9" fmla="*/ 2147483647 h 52"/>
                <a:gd name="T10" fmla="*/ 2147483647 w 80"/>
                <a:gd name="T11" fmla="*/ 2147483647 h 52"/>
                <a:gd name="T12" fmla="*/ 2147483647 w 80"/>
                <a:gd name="T13" fmla="*/ 2147483647 h 52"/>
                <a:gd name="T14" fmla="*/ 2147483647 w 80"/>
                <a:gd name="T15" fmla="*/ 2147483647 h 52"/>
                <a:gd name="T16" fmla="*/ 2147483647 w 80"/>
                <a:gd name="T17" fmla="*/ 2147483647 h 52"/>
                <a:gd name="T18" fmla="*/ 2147483647 w 80"/>
                <a:gd name="T19" fmla="*/ 2147483647 h 52"/>
                <a:gd name="T20" fmla="*/ 2147483647 w 80"/>
                <a:gd name="T21" fmla="*/ 2147483647 h 52"/>
                <a:gd name="T22" fmla="*/ 2147483647 w 80"/>
                <a:gd name="T23" fmla="*/ 2147483647 h 52"/>
                <a:gd name="T24" fmla="*/ 2147483647 w 80"/>
                <a:gd name="T25" fmla="*/ 2147483647 h 52"/>
                <a:gd name="T26" fmla="*/ 2147483647 w 80"/>
                <a:gd name="T27" fmla="*/ 2147483647 h 52"/>
                <a:gd name="T28" fmla="*/ 2147483647 w 80"/>
                <a:gd name="T29" fmla="*/ 2147483647 h 52"/>
                <a:gd name="T30" fmla="*/ 2147483647 w 80"/>
                <a:gd name="T31" fmla="*/ 2147483647 h 52"/>
                <a:gd name="T32" fmla="*/ 2147483647 w 80"/>
                <a:gd name="T33" fmla="*/ 2147483647 h 52"/>
                <a:gd name="T34" fmla="*/ 2147483647 w 80"/>
                <a:gd name="T35" fmla="*/ 2147483647 h 52"/>
                <a:gd name="T36" fmla="*/ 2147483647 w 80"/>
                <a:gd name="T37" fmla="*/ 2147483647 h 52"/>
                <a:gd name="T38" fmla="*/ 2147483647 w 80"/>
                <a:gd name="T39" fmla="*/ 2147483647 h 52"/>
                <a:gd name="T40" fmla="*/ 2147483647 w 80"/>
                <a:gd name="T41" fmla="*/ 2147483647 h 52"/>
                <a:gd name="T42" fmla="*/ 2147483647 w 80"/>
                <a:gd name="T43" fmla="*/ 2147483647 h 52"/>
                <a:gd name="T44" fmla="*/ 2147483647 w 80"/>
                <a:gd name="T45" fmla="*/ 2147483647 h 52"/>
                <a:gd name="T46" fmla="*/ 2147483647 w 80"/>
                <a:gd name="T47" fmla="*/ 2147483647 h 52"/>
                <a:gd name="T48" fmla="*/ 2147483647 w 80"/>
                <a:gd name="T49" fmla="*/ 2147483647 h 52"/>
                <a:gd name="T50" fmla="*/ 2147483647 w 80"/>
                <a:gd name="T51" fmla="*/ 2147483647 h 52"/>
                <a:gd name="T52" fmla="*/ 2147483647 w 80"/>
                <a:gd name="T53" fmla="*/ 2147483647 h 52"/>
                <a:gd name="T54" fmla="*/ 2147483647 w 80"/>
                <a:gd name="T55" fmla="*/ 2147483647 h 52"/>
                <a:gd name="T56" fmla="*/ 2147483647 w 80"/>
                <a:gd name="T57" fmla="*/ 2147483647 h 52"/>
                <a:gd name="T58" fmla="*/ 2147483647 w 80"/>
                <a:gd name="T59" fmla="*/ 2147483647 h 52"/>
                <a:gd name="T60" fmla="*/ 2147483647 w 80"/>
                <a:gd name="T61" fmla="*/ 2147483647 h 52"/>
                <a:gd name="T62" fmla="*/ 2147483647 w 80"/>
                <a:gd name="T63" fmla="*/ 2147483647 h 52"/>
                <a:gd name="T64" fmla="*/ 2147483647 w 80"/>
                <a:gd name="T65" fmla="*/ 2147483647 h 52"/>
                <a:gd name="T66" fmla="*/ 2147483647 w 80"/>
                <a:gd name="T67" fmla="*/ 2147483647 h 52"/>
                <a:gd name="T68" fmla="*/ 2147483647 w 80"/>
                <a:gd name="T69" fmla="*/ 2147483647 h 52"/>
                <a:gd name="T70" fmla="*/ 2147483647 w 80"/>
                <a:gd name="T71" fmla="*/ 2147483647 h 52"/>
                <a:gd name="T72" fmla="*/ 2147483647 w 80"/>
                <a:gd name="T73" fmla="*/ 2147483647 h 52"/>
                <a:gd name="T74" fmla="*/ 2147483647 w 80"/>
                <a:gd name="T75" fmla="*/ 2147483647 h 52"/>
                <a:gd name="T76" fmla="*/ 2147483647 w 80"/>
                <a:gd name="T77" fmla="*/ 2147483647 h 52"/>
                <a:gd name="T78" fmla="*/ 2147483647 w 80"/>
                <a:gd name="T79" fmla="*/ 2147483647 h 52"/>
                <a:gd name="T80" fmla="*/ 2147483647 w 80"/>
                <a:gd name="T81" fmla="*/ 2147483647 h 52"/>
                <a:gd name="T82" fmla="*/ 2147483647 w 80"/>
                <a:gd name="T83" fmla="*/ 2147483647 h 52"/>
                <a:gd name="T84" fmla="*/ 2147483647 w 80"/>
                <a:gd name="T85" fmla="*/ 2147483647 h 52"/>
                <a:gd name="T86" fmla="*/ 2147483647 w 80"/>
                <a:gd name="T87" fmla="*/ 2147483647 h 52"/>
                <a:gd name="T88" fmla="*/ 2147483647 w 80"/>
                <a:gd name="T89" fmla="*/ 0 h 52"/>
                <a:gd name="T90" fmla="*/ 2147483647 w 80"/>
                <a:gd name="T91" fmla="*/ 2147483647 h 52"/>
                <a:gd name="T92" fmla="*/ 2147483647 w 80"/>
                <a:gd name="T93" fmla="*/ 2147483647 h 52"/>
                <a:gd name="T94" fmla="*/ 2147483647 w 80"/>
                <a:gd name="T95" fmla="*/ 2147483647 h 52"/>
                <a:gd name="T96" fmla="*/ 2147483647 w 80"/>
                <a:gd name="T97" fmla="*/ 2147483647 h 52"/>
                <a:gd name="T98" fmla="*/ 2147483647 w 80"/>
                <a:gd name="T99" fmla="*/ 2147483647 h 52"/>
                <a:gd name="T100" fmla="*/ 2147483647 w 80"/>
                <a:gd name="T101" fmla="*/ 2147483647 h 52"/>
                <a:gd name="T102" fmla="*/ 2147483647 w 80"/>
                <a:gd name="T103" fmla="*/ 2147483647 h 52"/>
                <a:gd name="T104" fmla="*/ 2147483647 w 80"/>
                <a:gd name="T105" fmla="*/ 2147483647 h 52"/>
                <a:gd name="T106" fmla="*/ 0 w 80"/>
                <a:gd name="T107" fmla="*/ 2147483647 h 52"/>
                <a:gd name="T108" fmla="*/ 2147483647 w 80"/>
                <a:gd name="T109" fmla="*/ 2147483647 h 52"/>
                <a:gd name="T110" fmla="*/ 2147483647 w 80"/>
                <a:gd name="T111" fmla="*/ 2147483647 h 52"/>
                <a:gd name="T112" fmla="*/ 2147483647 w 80"/>
                <a:gd name="T113" fmla="*/ 2147483647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52"/>
                <a:gd name="T173" fmla="*/ 80 w 80"/>
                <a:gd name="T174" fmla="*/ 52 h 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52">
                  <a:moveTo>
                    <a:pt x="20" y="49"/>
                  </a:moveTo>
                  <a:lnTo>
                    <a:pt x="56" y="42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7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5" y="35"/>
                  </a:lnTo>
                  <a:lnTo>
                    <a:pt x="75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2" y="24"/>
                  </a:lnTo>
                  <a:lnTo>
                    <a:pt x="71" y="21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3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7"/>
                  </a:lnTo>
                  <a:lnTo>
                    <a:pt x="7" y="52"/>
                  </a:lnTo>
                  <a:lnTo>
                    <a:pt x="20" y="49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231981" y="2852515"/>
              <a:ext cx="959866" cy="586081"/>
            </a:xfrm>
            <a:custGeom>
              <a:avLst/>
              <a:gdLst>
                <a:gd name="T0" fmla="*/ 2147483647 w 103"/>
                <a:gd name="T1" fmla="*/ 2147483647 h 60"/>
                <a:gd name="T2" fmla="*/ 2147483647 w 103"/>
                <a:gd name="T3" fmla="*/ 2147483647 h 60"/>
                <a:gd name="T4" fmla="*/ 2147483647 w 103"/>
                <a:gd name="T5" fmla="*/ 2147483647 h 60"/>
                <a:gd name="T6" fmla="*/ 2147483647 w 103"/>
                <a:gd name="T7" fmla="*/ 2147483647 h 60"/>
                <a:gd name="T8" fmla="*/ 2147483647 w 103"/>
                <a:gd name="T9" fmla="*/ 2147483647 h 60"/>
                <a:gd name="T10" fmla="*/ 2147483647 w 103"/>
                <a:gd name="T11" fmla="*/ 2147483647 h 60"/>
                <a:gd name="T12" fmla="*/ 2147483647 w 103"/>
                <a:gd name="T13" fmla="*/ 2147483647 h 60"/>
                <a:gd name="T14" fmla="*/ 2147483647 w 103"/>
                <a:gd name="T15" fmla="*/ 2147483647 h 60"/>
                <a:gd name="T16" fmla="*/ 2147483647 w 103"/>
                <a:gd name="T17" fmla="*/ 2147483647 h 60"/>
                <a:gd name="T18" fmla="*/ 2147483647 w 103"/>
                <a:gd name="T19" fmla="*/ 2147483647 h 60"/>
                <a:gd name="T20" fmla="*/ 2147483647 w 103"/>
                <a:gd name="T21" fmla="*/ 2147483647 h 60"/>
                <a:gd name="T22" fmla="*/ 2147483647 w 103"/>
                <a:gd name="T23" fmla="*/ 2147483647 h 60"/>
                <a:gd name="T24" fmla="*/ 2147483647 w 103"/>
                <a:gd name="T25" fmla="*/ 2147483647 h 60"/>
                <a:gd name="T26" fmla="*/ 2147483647 w 103"/>
                <a:gd name="T27" fmla="*/ 2147483647 h 60"/>
                <a:gd name="T28" fmla="*/ 2147483647 w 103"/>
                <a:gd name="T29" fmla="*/ 2147483647 h 60"/>
                <a:gd name="T30" fmla="*/ 2147483647 w 103"/>
                <a:gd name="T31" fmla="*/ 2147483647 h 60"/>
                <a:gd name="T32" fmla="*/ 2147483647 w 103"/>
                <a:gd name="T33" fmla="*/ 2147483647 h 60"/>
                <a:gd name="T34" fmla="*/ 2147483647 w 103"/>
                <a:gd name="T35" fmla="*/ 2147483647 h 60"/>
                <a:gd name="T36" fmla="*/ 2147483647 w 103"/>
                <a:gd name="T37" fmla="*/ 2147483647 h 60"/>
                <a:gd name="T38" fmla="*/ 2147483647 w 103"/>
                <a:gd name="T39" fmla="*/ 2147483647 h 60"/>
                <a:gd name="T40" fmla="*/ 2147483647 w 103"/>
                <a:gd name="T41" fmla="*/ 2147483647 h 60"/>
                <a:gd name="T42" fmla="*/ 2147483647 w 103"/>
                <a:gd name="T43" fmla="*/ 2147483647 h 60"/>
                <a:gd name="T44" fmla="*/ 2147483647 w 103"/>
                <a:gd name="T45" fmla="*/ 2147483647 h 60"/>
                <a:gd name="T46" fmla="*/ 2147483647 w 103"/>
                <a:gd name="T47" fmla="*/ 2147483647 h 60"/>
                <a:gd name="T48" fmla="*/ 2147483647 w 103"/>
                <a:gd name="T49" fmla="*/ 2147483647 h 60"/>
                <a:gd name="T50" fmla="*/ 2147483647 w 103"/>
                <a:gd name="T51" fmla="*/ 2147483647 h 60"/>
                <a:gd name="T52" fmla="*/ 2147483647 w 103"/>
                <a:gd name="T53" fmla="*/ 2147483647 h 60"/>
                <a:gd name="T54" fmla="*/ 2147483647 w 103"/>
                <a:gd name="T55" fmla="*/ 2147483647 h 60"/>
                <a:gd name="T56" fmla="*/ 2147483647 w 103"/>
                <a:gd name="T57" fmla="*/ 2147483647 h 60"/>
                <a:gd name="T58" fmla="*/ 2147483647 w 103"/>
                <a:gd name="T59" fmla="*/ 2147483647 h 60"/>
                <a:gd name="T60" fmla="*/ 2147483647 w 103"/>
                <a:gd name="T61" fmla="*/ 2147483647 h 60"/>
                <a:gd name="T62" fmla="*/ 2147483647 w 103"/>
                <a:gd name="T63" fmla="*/ 2147483647 h 60"/>
                <a:gd name="T64" fmla="*/ 2147483647 w 103"/>
                <a:gd name="T65" fmla="*/ 2147483647 h 60"/>
                <a:gd name="T66" fmla="*/ 2147483647 w 103"/>
                <a:gd name="T67" fmla="*/ 2147483647 h 60"/>
                <a:gd name="T68" fmla="*/ 2147483647 w 103"/>
                <a:gd name="T69" fmla="*/ 2147483647 h 60"/>
                <a:gd name="T70" fmla="*/ 2147483647 w 103"/>
                <a:gd name="T71" fmla="*/ 2147483647 h 60"/>
                <a:gd name="T72" fmla="*/ 2147483647 w 103"/>
                <a:gd name="T73" fmla="*/ 2147483647 h 60"/>
                <a:gd name="T74" fmla="*/ 2147483647 w 103"/>
                <a:gd name="T75" fmla="*/ 2147483647 h 60"/>
                <a:gd name="T76" fmla="*/ 2147483647 w 103"/>
                <a:gd name="T77" fmla="*/ 2147483647 h 60"/>
                <a:gd name="T78" fmla="*/ 2147483647 w 103"/>
                <a:gd name="T79" fmla="*/ 2147483647 h 60"/>
                <a:gd name="T80" fmla="*/ 2147483647 w 103"/>
                <a:gd name="T81" fmla="*/ 2147483647 h 60"/>
                <a:gd name="T82" fmla="*/ 2147483647 w 103"/>
                <a:gd name="T83" fmla="*/ 2147483647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3"/>
                <a:gd name="T127" fmla="*/ 0 h 60"/>
                <a:gd name="T128" fmla="*/ 103 w 103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3" h="60">
                  <a:moveTo>
                    <a:pt x="102" y="44"/>
                  </a:moveTo>
                  <a:lnTo>
                    <a:pt x="68" y="50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0" y="60"/>
                  </a:lnTo>
                  <a:lnTo>
                    <a:pt x="1" y="59"/>
                  </a:lnTo>
                  <a:lnTo>
                    <a:pt x="6" y="56"/>
                  </a:lnTo>
                  <a:lnTo>
                    <a:pt x="7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2" y="48"/>
                  </a:lnTo>
                  <a:lnTo>
                    <a:pt x="19" y="42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5" y="42"/>
                  </a:lnTo>
                  <a:lnTo>
                    <a:pt x="36" y="40"/>
                  </a:lnTo>
                  <a:lnTo>
                    <a:pt x="37" y="41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5" y="29"/>
                  </a:lnTo>
                  <a:lnTo>
                    <a:pt x="48" y="18"/>
                  </a:lnTo>
                  <a:lnTo>
                    <a:pt x="50" y="19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4" y="18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7" y="13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9" y="4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2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79" y="12"/>
                  </a:lnTo>
                  <a:lnTo>
                    <a:pt x="78" y="14"/>
                  </a:lnTo>
                  <a:lnTo>
                    <a:pt x="79" y="16"/>
                  </a:lnTo>
                  <a:lnTo>
                    <a:pt x="80" y="16"/>
                  </a:lnTo>
                  <a:lnTo>
                    <a:pt x="82" y="15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5" y="27"/>
                  </a:lnTo>
                  <a:lnTo>
                    <a:pt x="96" y="29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5" y="34"/>
                  </a:lnTo>
                  <a:lnTo>
                    <a:pt x="96" y="34"/>
                  </a:lnTo>
                  <a:lnTo>
                    <a:pt x="97" y="35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6" y="38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1" y="37"/>
                  </a:lnTo>
                  <a:lnTo>
                    <a:pt x="102" y="37"/>
                  </a:lnTo>
                  <a:lnTo>
                    <a:pt x="103" y="42"/>
                  </a:lnTo>
                  <a:lnTo>
                    <a:pt x="102" y="43"/>
                  </a:lnTo>
                  <a:lnTo>
                    <a:pt x="102" y="4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137628" y="3282549"/>
              <a:ext cx="1112283" cy="498986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0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7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78" y="6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6" y="4"/>
                  </a:lnTo>
                  <a:lnTo>
                    <a:pt x="116" y="5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6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8" y="10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8" y="10"/>
                  </a:lnTo>
                  <a:lnTo>
                    <a:pt x="119" y="13"/>
                  </a:lnTo>
                  <a:lnTo>
                    <a:pt x="119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8"/>
                  </a:lnTo>
                  <a:lnTo>
                    <a:pt x="108" y="17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09" y="23"/>
                  </a:lnTo>
                  <a:lnTo>
                    <a:pt x="110" y="24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5" y="28"/>
                  </a:lnTo>
                  <a:lnTo>
                    <a:pt x="108" y="28"/>
                  </a:lnTo>
                  <a:lnTo>
                    <a:pt x="109" y="27"/>
                  </a:lnTo>
                  <a:lnTo>
                    <a:pt x="112" y="26"/>
                  </a:lnTo>
                  <a:lnTo>
                    <a:pt x="112" y="25"/>
                  </a:lnTo>
                  <a:lnTo>
                    <a:pt x="113" y="26"/>
                  </a:lnTo>
                  <a:lnTo>
                    <a:pt x="114" y="26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8" y="31"/>
                  </a:lnTo>
                  <a:lnTo>
                    <a:pt x="107" y="32"/>
                  </a:lnTo>
                  <a:lnTo>
                    <a:pt x="105" y="32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99" y="39"/>
                  </a:lnTo>
                  <a:lnTo>
                    <a:pt x="97" y="40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4" y="49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69" y="38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30" y="37"/>
                  </a:lnTo>
                  <a:lnTo>
                    <a:pt x="29" y="38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0" y="4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306375" y="3623673"/>
              <a:ext cx="642330" cy="508058"/>
            </a:xfrm>
            <a:custGeom>
              <a:avLst/>
              <a:gdLst>
                <a:gd name="T0" fmla="*/ 2147483647 w 69"/>
                <a:gd name="T1" fmla="*/ 2147483647 h 52"/>
                <a:gd name="T2" fmla="*/ 2147483647 w 69"/>
                <a:gd name="T3" fmla="*/ 2147483647 h 52"/>
                <a:gd name="T4" fmla="*/ 2147483647 w 69"/>
                <a:gd name="T5" fmla="*/ 2147483647 h 52"/>
                <a:gd name="T6" fmla="*/ 2147483647 w 69"/>
                <a:gd name="T7" fmla="*/ 2147483647 h 52"/>
                <a:gd name="T8" fmla="*/ 2147483647 w 69"/>
                <a:gd name="T9" fmla="*/ 2147483647 h 52"/>
                <a:gd name="T10" fmla="*/ 2147483647 w 69"/>
                <a:gd name="T11" fmla="*/ 2147483647 h 52"/>
                <a:gd name="T12" fmla="*/ 2147483647 w 69"/>
                <a:gd name="T13" fmla="*/ 2147483647 h 52"/>
                <a:gd name="T14" fmla="*/ 2147483647 w 69"/>
                <a:gd name="T15" fmla="*/ 2147483647 h 52"/>
                <a:gd name="T16" fmla="*/ 2147483647 w 69"/>
                <a:gd name="T17" fmla="*/ 2147483647 h 52"/>
                <a:gd name="T18" fmla="*/ 2147483647 w 69"/>
                <a:gd name="T19" fmla="*/ 2147483647 h 52"/>
                <a:gd name="T20" fmla="*/ 2147483647 w 69"/>
                <a:gd name="T21" fmla="*/ 2147483647 h 52"/>
                <a:gd name="T22" fmla="*/ 2147483647 w 69"/>
                <a:gd name="T23" fmla="*/ 2147483647 h 52"/>
                <a:gd name="T24" fmla="*/ 2147483647 w 69"/>
                <a:gd name="T25" fmla="*/ 2147483647 h 52"/>
                <a:gd name="T26" fmla="*/ 2147483647 w 69"/>
                <a:gd name="T27" fmla="*/ 2147483647 h 52"/>
                <a:gd name="T28" fmla="*/ 2147483647 w 69"/>
                <a:gd name="T29" fmla="*/ 2147483647 h 52"/>
                <a:gd name="T30" fmla="*/ 2147483647 w 69"/>
                <a:gd name="T31" fmla="*/ 2147483647 h 52"/>
                <a:gd name="T32" fmla="*/ 2147483647 w 69"/>
                <a:gd name="T33" fmla="*/ 2147483647 h 52"/>
                <a:gd name="T34" fmla="*/ 2147483647 w 69"/>
                <a:gd name="T35" fmla="*/ 2147483647 h 52"/>
                <a:gd name="T36" fmla="*/ 2147483647 w 69"/>
                <a:gd name="T37" fmla="*/ 2147483647 h 52"/>
                <a:gd name="T38" fmla="*/ 2147483647 w 69"/>
                <a:gd name="T39" fmla="*/ 2147483647 h 52"/>
                <a:gd name="T40" fmla="*/ 2147483647 w 69"/>
                <a:gd name="T41" fmla="*/ 0 h 52"/>
                <a:gd name="T42" fmla="*/ 2147483647 w 69"/>
                <a:gd name="T43" fmla="*/ 2147483647 h 52"/>
                <a:gd name="T44" fmla="*/ 2147483647 w 69"/>
                <a:gd name="T45" fmla="*/ 2147483647 h 52"/>
                <a:gd name="T46" fmla="*/ 2147483647 w 69"/>
                <a:gd name="T47" fmla="*/ 2147483647 h 52"/>
                <a:gd name="T48" fmla="*/ 2147483647 w 69"/>
                <a:gd name="T49" fmla="*/ 2147483647 h 52"/>
                <a:gd name="T50" fmla="*/ 2147483647 w 69"/>
                <a:gd name="T51" fmla="*/ 2147483647 h 52"/>
                <a:gd name="T52" fmla="*/ 2147483647 w 69"/>
                <a:gd name="T53" fmla="*/ 2147483647 h 52"/>
                <a:gd name="T54" fmla="*/ 2147483647 w 69"/>
                <a:gd name="T55" fmla="*/ 2147483647 h 52"/>
                <a:gd name="T56" fmla="*/ 2147483647 w 69"/>
                <a:gd name="T57" fmla="*/ 2147483647 h 52"/>
                <a:gd name="T58" fmla="*/ 2147483647 w 69"/>
                <a:gd name="T59" fmla="*/ 2147483647 h 52"/>
                <a:gd name="T60" fmla="*/ 2147483647 w 69"/>
                <a:gd name="T61" fmla="*/ 2147483647 h 52"/>
                <a:gd name="T62" fmla="*/ 2147483647 w 69"/>
                <a:gd name="T63" fmla="*/ 2147483647 h 52"/>
                <a:gd name="T64" fmla="*/ 2147483647 w 69"/>
                <a:gd name="T65" fmla="*/ 2147483647 h 52"/>
                <a:gd name="T66" fmla="*/ 2147483647 w 69"/>
                <a:gd name="T67" fmla="*/ 2147483647 h 52"/>
                <a:gd name="T68" fmla="*/ 2147483647 w 69"/>
                <a:gd name="T69" fmla="*/ 2147483647 h 52"/>
                <a:gd name="T70" fmla="*/ 2147483647 w 69"/>
                <a:gd name="T71" fmla="*/ 2147483647 h 52"/>
                <a:gd name="T72" fmla="*/ 2147483647 w 69"/>
                <a:gd name="T73" fmla="*/ 2147483647 h 52"/>
                <a:gd name="T74" fmla="*/ 2147483647 w 69"/>
                <a:gd name="T75" fmla="*/ 2147483647 h 52"/>
                <a:gd name="T76" fmla="*/ 2147483647 w 69"/>
                <a:gd name="T77" fmla="*/ 2147483647 h 52"/>
                <a:gd name="T78" fmla="*/ 2147483647 w 69"/>
                <a:gd name="T79" fmla="*/ 2147483647 h 52"/>
                <a:gd name="T80" fmla="*/ 2147483647 w 69"/>
                <a:gd name="T81" fmla="*/ 2147483647 h 52"/>
                <a:gd name="T82" fmla="*/ 2147483647 w 69"/>
                <a:gd name="T83" fmla="*/ 2147483647 h 52"/>
                <a:gd name="T84" fmla="*/ 2147483647 w 69"/>
                <a:gd name="T85" fmla="*/ 2147483647 h 52"/>
                <a:gd name="T86" fmla="*/ 2147483647 w 69"/>
                <a:gd name="T87" fmla="*/ 2147483647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2"/>
                <a:gd name="T134" fmla="*/ 69 w 69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2">
                  <a:moveTo>
                    <a:pt x="41" y="52"/>
                  </a:moveTo>
                  <a:lnTo>
                    <a:pt x="40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51" y="3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7" y="17"/>
                  </a:lnTo>
                  <a:lnTo>
                    <a:pt x="65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1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8" y="32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4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5801946" y="4356728"/>
              <a:ext cx="1157646" cy="916319"/>
            </a:xfrm>
            <a:custGeom>
              <a:avLst/>
              <a:gdLst>
                <a:gd name="T0" fmla="*/ 2147483647 w 124"/>
                <a:gd name="T1" fmla="*/ 2147483647 h 94"/>
                <a:gd name="T2" fmla="*/ 2147483647 w 124"/>
                <a:gd name="T3" fmla="*/ 2147483647 h 94"/>
                <a:gd name="T4" fmla="*/ 2147483647 w 124"/>
                <a:gd name="T5" fmla="*/ 2147483647 h 94"/>
                <a:gd name="T6" fmla="*/ 2147483647 w 124"/>
                <a:gd name="T7" fmla="*/ 2147483647 h 94"/>
                <a:gd name="T8" fmla="*/ 2147483647 w 124"/>
                <a:gd name="T9" fmla="*/ 2147483647 h 94"/>
                <a:gd name="T10" fmla="*/ 2147483647 w 124"/>
                <a:gd name="T11" fmla="*/ 2147483647 h 94"/>
                <a:gd name="T12" fmla="*/ 2147483647 w 124"/>
                <a:gd name="T13" fmla="*/ 2147483647 h 94"/>
                <a:gd name="T14" fmla="*/ 2147483647 w 124"/>
                <a:gd name="T15" fmla="*/ 2147483647 h 94"/>
                <a:gd name="T16" fmla="*/ 2147483647 w 124"/>
                <a:gd name="T17" fmla="*/ 2147483647 h 94"/>
                <a:gd name="T18" fmla="*/ 2147483647 w 124"/>
                <a:gd name="T19" fmla="*/ 2147483647 h 94"/>
                <a:gd name="T20" fmla="*/ 2147483647 w 124"/>
                <a:gd name="T21" fmla="*/ 2147483647 h 94"/>
                <a:gd name="T22" fmla="*/ 2147483647 w 124"/>
                <a:gd name="T23" fmla="*/ 2147483647 h 94"/>
                <a:gd name="T24" fmla="*/ 2147483647 w 124"/>
                <a:gd name="T25" fmla="*/ 2147483647 h 94"/>
                <a:gd name="T26" fmla="*/ 2147483647 w 124"/>
                <a:gd name="T27" fmla="*/ 2147483647 h 94"/>
                <a:gd name="T28" fmla="*/ 2147483647 w 124"/>
                <a:gd name="T29" fmla="*/ 2147483647 h 94"/>
                <a:gd name="T30" fmla="*/ 2147483647 w 124"/>
                <a:gd name="T31" fmla="*/ 2147483647 h 94"/>
                <a:gd name="T32" fmla="*/ 2147483647 w 124"/>
                <a:gd name="T33" fmla="*/ 2147483647 h 94"/>
                <a:gd name="T34" fmla="*/ 2147483647 w 124"/>
                <a:gd name="T35" fmla="*/ 2147483647 h 94"/>
                <a:gd name="T36" fmla="*/ 2147483647 w 124"/>
                <a:gd name="T37" fmla="*/ 2147483647 h 94"/>
                <a:gd name="T38" fmla="*/ 2147483647 w 124"/>
                <a:gd name="T39" fmla="*/ 2147483647 h 94"/>
                <a:gd name="T40" fmla="*/ 2147483647 w 124"/>
                <a:gd name="T41" fmla="*/ 2147483647 h 94"/>
                <a:gd name="T42" fmla="*/ 2147483647 w 124"/>
                <a:gd name="T43" fmla="*/ 2147483647 h 94"/>
                <a:gd name="T44" fmla="*/ 2147483647 w 124"/>
                <a:gd name="T45" fmla="*/ 2147483647 h 94"/>
                <a:gd name="T46" fmla="*/ 2147483647 w 124"/>
                <a:gd name="T47" fmla="*/ 2147483647 h 94"/>
                <a:gd name="T48" fmla="*/ 2147483647 w 124"/>
                <a:gd name="T49" fmla="*/ 2147483647 h 94"/>
                <a:gd name="T50" fmla="*/ 2147483647 w 124"/>
                <a:gd name="T51" fmla="*/ 2147483647 h 94"/>
                <a:gd name="T52" fmla="*/ 2147483647 w 124"/>
                <a:gd name="T53" fmla="*/ 2147483647 h 94"/>
                <a:gd name="T54" fmla="*/ 2147483647 w 124"/>
                <a:gd name="T55" fmla="*/ 2147483647 h 94"/>
                <a:gd name="T56" fmla="*/ 2147483647 w 124"/>
                <a:gd name="T57" fmla="*/ 2147483647 h 94"/>
                <a:gd name="T58" fmla="*/ 2147483647 w 124"/>
                <a:gd name="T59" fmla="*/ 2147483647 h 94"/>
                <a:gd name="T60" fmla="*/ 2147483647 w 124"/>
                <a:gd name="T61" fmla="*/ 2147483647 h 94"/>
                <a:gd name="T62" fmla="*/ 2147483647 w 124"/>
                <a:gd name="T63" fmla="*/ 2147483647 h 94"/>
                <a:gd name="T64" fmla="*/ 2147483647 w 124"/>
                <a:gd name="T65" fmla="*/ 2147483647 h 94"/>
                <a:gd name="T66" fmla="*/ 2147483647 w 124"/>
                <a:gd name="T67" fmla="*/ 2147483647 h 94"/>
                <a:gd name="T68" fmla="*/ 2147483647 w 124"/>
                <a:gd name="T69" fmla="*/ 2147483647 h 94"/>
                <a:gd name="T70" fmla="*/ 2147483647 w 124"/>
                <a:gd name="T71" fmla="*/ 2147483647 h 94"/>
                <a:gd name="T72" fmla="*/ 2147483647 w 124"/>
                <a:gd name="T73" fmla="*/ 2147483647 h 94"/>
                <a:gd name="T74" fmla="*/ 2147483647 w 124"/>
                <a:gd name="T75" fmla="*/ 2147483647 h 94"/>
                <a:gd name="T76" fmla="*/ 2147483647 w 124"/>
                <a:gd name="T77" fmla="*/ 2147483647 h 94"/>
                <a:gd name="T78" fmla="*/ 2147483647 w 124"/>
                <a:gd name="T79" fmla="*/ 2147483647 h 94"/>
                <a:gd name="T80" fmla="*/ 2147483647 w 124"/>
                <a:gd name="T81" fmla="*/ 2147483647 h 94"/>
                <a:gd name="T82" fmla="*/ 2147483647 w 124"/>
                <a:gd name="T83" fmla="*/ 2147483647 h 94"/>
                <a:gd name="T84" fmla="*/ 2147483647 w 124"/>
                <a:gd name="T85" fmla="*/ 2147483647 h 94"/>
                <a:gd name="T86" fmla="*/ 2147483647 w 124"/>
                <a:gd name="T87" fmla="*/ 2147483647 h 94"/>
                <a:gd name="T88" fmla="*/ 2147483647 w 124"/>
                <a:gd name="T89" fmla="*/ 2147483647 h 94"/>
                <a:gd name="T90" fmla="*/ 2147483647 w 124"/>
                <a:gd name="T91" fmla="*/ 2147483647 h 94"/>
                <a:gd name="T92" fmla="*/ 2147483647 w 124"/>
                <a:gd name="T93" fmla="*/ 2147483647 h 94"/>
                <a:gd name="T94" fmla="*/ 2147483647 w 124"/>
                <a:gd name="T95" fmla="*/ 2147483647 h 94"/>
                <a:gd name="T96" fmla="*/ 2147483647 w 124"/>
                <a:gd name="T97" fmla="*/ 2147483647 h 94"/>
                <a:gd name="T98" fmla="*/ 2147483647 w 124"/>
                <a:gd name="T99" fmla="*/ 2147483647 h 94"/>
                <a:gd name="T100" fmla="*/ 2147483647 w 124"/>
                <a:gd name="T101" fmla="*/ 2147483647 h 94"/>
                <a:gd name="T102" fmla="*/ 2147483647 w 124"/>
                <a:gd name="T103" fmla="*/ 2147483647 h 94"/>
                <a:gd name="T104" fmla="*/ 2147483647 w 124"/>
                <a:gd name="T105" fmla="*/ 2147483647 h 94"/>
                <a:gd name="T106" fmla="*/ 2147483647 w 124"/>
                <a:gd name="T107" fmla="*/ 2147483647 h 94"/>
                <a:gd name="T108" fmla="*/ 2147483647 w 124"/>
                <a:gd name="T109" fmla="*/ 2147483647 h 94"/>
                <a:gd name="T110" fmla="*/ 2147483647 w 124"/>
                <a:gd name="T111" fmla="*/ 2147483647 h 94"/>
                <a:gd name="T112" fmla="*/ 2147483647 w 124"/>
                <a:gd name="T113" fmla="*/ 2147483647 h 94"/>
                <a:gd name="T114" fmla="*/ 2147483647 w 124"/>
                <a:gd name="T115" fmla="*/ 2147483647 h 94"/>
                <a:gd name="T116" fmla="*/ 2147483647 w 124"/>
                <a:gd name="T117" fmla="*/ 2147483647 h 94"/>
                <a:gd name="T118" fmla="*/ 2147483647 w 124"/>
                <a:gd name="T119" fmla="*/ 2147483647 h 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"/>
                <a:gd name="T181" fmla="*/ 0 h 94"/>
                <a:gd name="T182" fmla="*/ 124 w 124"/>
                <a:gd name="T183" fmla="*/ 94 h 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" h="94">
                  <a:moveTo>
                    <a:pt x="38" y="4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5" y="17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4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7" y="34"/>
                  </a:lnTo>
                  <a:lnTo>
                    <a:pt x="78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8" y="44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78" y="53"/>
                  </a:lnTo>
                  <a:lnTo>
                    <a:pt x="80" y="55"/>
                  </a:lnTo>
                  <a:lnTo>
                    <a:pt x="81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1" y="49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2" y="57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2" y="60"/>
                  </a:lnTo>
                  <a:lnTo>
                    <a:pt x="83" y="61"/>
                  </a:lnTo>
                  <a:lnTo>
                    <a:pt x="86" y="66"/>
                  </a:lnTo>
                  <a:lnTo>
                    <a:pt x="89" y="68"/>
                  </a:lnTo>
                  <a:lnTo>
                    <a:pt x="90" y="68"/>
                  </a:lnTo>
                  <a:lnTo>
                    <a:pt x="90" y="67"/>
                  </a:lnTo>
                  <a:lnTo>
                    <a:pt x="91" y="67"/>
                  </a:lnTo>
                  <a:lnTo>
                    <a:pt x="92" y="69"/>
                  </a:lnTo>
                  <a:lnTo>
                    <a:pt x="92" y="70"/>
                  </a:lnTo>
                  <a:lnTo>
                    <a:pt x="93" y="73"/>
                  </a:lnTo>
                  <a:lnTo>
                    <a:pt x="94" y="74"/>
                  </a:lnTo>
                  <a:lnTo>
                    <a:pt x="96" y="74"/>
                  </a:lnTo>
                  <a:lnTo>
                    <a:pt x="99" y="82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9" y="89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2" y="91"/>
                  </a:lnTo>
                  <a:lnTo>
                    <a:pt x="112" y="92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10" y="92"/>
                  </a:lnTo>
                  <a:lnTo>
                    <a:pt x="110" y="93"/>
                  </a:lnTo>
                  <a:lnTo>
                    <a:pt x="112" y="94"/>
                  </a:lnTo>
                  <a:lnTo>
                    <a:pt x="113" y="93"/>
                  </a:lnTo>
                  <a:lnTo>
                    <a:pt x="115" y="93"/>
                  </a:lnTo>
                  <a:lnTo>
                    <a:pt x="121" y="90"/>
                  </a:lnTo>
                  <a:lnTo>
                    <a:pt x="122" y="88"/>
                  </a:lnTo>
                  <a:lnTo>
                    <a:pt x="121" y="84"/>
                  </a:lnTo>
                  <a:lnTo>
                    <a:pt x="122" y="83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2" y="74"/>
                  </a:lnTo>
                  <a:lnTo>
                    <a:pt x="123" y="71"/>
                  </a:lnTo>
                  <a:lnTo>
                    <a:pt x="123" y="66"/>
                  </a:lnTo>
                  <a:lnTo>
                    <a:pt x="121" y="61"/>
                  </a:lnTo>
                  <a:lnTo>
                    <a:pt x="121" y="60"/>
                  </a:lnTo>
                  <a:lnTo>
                    <a:pt x="117" y="54"/>
                  </a:lnTo>
                  <a:lnTo>
                    <a:pt x="114" y="48"/>
                  </a:lnTo>
                  <a:lnTo>
                    <a:pt x="111" y="44"/>
                  </a:lnTo>
                  <a:lnTo>
                    <a:pt x="111" y="43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11" y="38"/>
                  </a:lnTo>
                  <a:lnTo>
                    <a:pt x="111" y="37"/>
                  </a:lnTo>
                  <a:lnTo>
                    <a:pt x="106" y="31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99" y="24"/>
                  </a:lnTo>
                  <a:lnTo>
                    <a:pt x="96" y="17"/>
                  </a:lnTo>
                  <a:lnTo>
                    <a:pt x="95" y="14"/>
                  </a:lnTo>
                  <a:lnTo>
                    <a:pt x="93" y="8"/>
                  </a:lnTo>
                  <a:lnTo>
                    <a:pt x="93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2" y="3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1" y="8"/>
                  </a:lnTo>
                  <a:lnTo>
                    <a:pt x="80" y="8"/>
                  </a:lnTo>
                  <a:lnTo>
                    <a:pt x="80" y="6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8" y="4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6662015" y="2747274"/>
              <a:ext cx="577009" cy="290319"/>
            </a:xfrm>
            <a:custGeom>
              <a:avLst/>
              <a:gdLst>
                <a:gd name="T0" fmla="*/ 2147483647 w 62"/>
                <a:gd name="T1" fmla="*/ 2147483647 h 30"/>
                <a:gd name="T2" fmla="*/ 2147483647 w 62"/>
                <a:gd name="T3" fmla="*/ 2147483647 h 30"/>
                <a:gd name="T4" fmla="*/ 2147483647 w 62"/>
                <a:gd name="T5" fmla="*/ 2147483647 h 30"/>
                <a:gd name="T6" fmla="*/ 2147483647 w 62"/>
                <a:gd name="T7" fmla="*/ 2147483647 h 30"/>
                <a:gd name="T8" fmla="*/ 2147483647 w 62"/>
                <a:gd name="T9" fmla="*/ 2147483647 h 30"/>
                <a:gd name="T10" fmla="*/ 2147483647 w 62"/>
                <a:gd name="T11" fmla="*/ 2147483647 h 30"/>
                <a:gd name="T12" fmla="*/ 2147483647 w 62"/>
                <a:gd name="T13" fmla="*/ 2147483647 h 30"/>
                <a:gd name="T14" fmla="*/ 2147483647 w 62"/>
                <a:gd name="T15" fmla="*/ 2147483647 h 30"/>
                <a:gd name="T16" fmla="*/ 2147483647 w 62"/>
                <a:gd name="T17" fmla="*/ 2147483647 h 30"/>
                <a:gd name="T18" fmla="*/ 2147483647 w 62"/>
                <a:gd name="T19" fmla="*/ 2147483647 h 30"/>
                <a:gd name="T20" fmla="*/ 2147483647 w 62"/>
                <a:gd name="T21" fmla="*/ 2147483647 h 30"/>
                <a:gd name="T22" fmla="*/ 2147483647 w 62"/>
                <a:gd name="T23" fmla="*/ 2147483647 h 30"/>
                <a:gd name="T24" fmla="*/ 2147483647 w 62"/>
                <a:gd name="T25" fmla="*/ 2147483647 h 30"/>
                <a:gd name="T26" fmla="*/ 2147483647 w 62"/>
                <a:gd name="T27" fmla="*/ 2147483647 h 30"/>
                <a:gd name="T28" fmla="*/ 2147483647 w 62"/>
                <a:gd name="T29" fmla="*/ 2147483647 h 30"/>
                <a:gd name="T30" fmla="*/ 2147483647 w 62"/>
                <a:gd name="T31" fmla="*/ 2147483647 h 30"/>
                <a:gd name="T32" fmla="*/ 2147483647 w 62"/>
                <a:gd name="T33" fmla="*/ 2147483647 h 30"/>
                <a:gd name="T34" fmla="*/ 2147483647 w 62"/>
                <a:gd name="T35" fmla="*/ 2147483647 h 30"/>
                <a:gd name="T36" fmla="*/ 2147483647 w 62"/>
                <a:gd name="T37" fmla="*/ 2147483647 h 30"/>
                <a:gd name="T38" fmla="*/ 2147483647 w 62"/>
                <a:gd name="T39" fmla="*/ 2147483647 h 30"/>
                <a:gd name="T40" fmla="*/ 2147483647 w 62"/>
                <a:gd name="T41" fmla="*/ 2147483647 h 30"/>
                <a:gd name="T42" fmla="*/ 2147483647 w 62"/>
                <a:gd name="T43" fmla="*/ 2147483647 h 30"/>
                <a:gd name="T44" fmla="*/ 2147483647 w 62"/>
                <a:gd name="T45" fmla="*/ 2147483647 h 30"/>
                <a:gd name="T46" fmla="*/ 2147483647 w 62"/>
                <a:gd name="T47" fmla="*/ 2147483647 h 30"/>
                <a:gd name="T48" fmla="*/ 2147483647 w 62"/>
                <a:gd name="T49" fmla="*/ 2147483647 h 30"/>
                <a:gd name="T50" fmla="*/ 2147483647 w 62"/>
                <a:gd name="T51" fmla="*/ 2147483647 h 30"/>
                <a:gd name="T52" fmla="*/ 2147483647 w 62"/>
                <a:gd name="T53" fmla="*/ 2147483647 h 30"/>
                <a:gd name="T54" fmla="*/ 2147483647 w 62"/>
                <a:gd name="T55" fmla="*/ 2147483647 h 30"/>
                <a:gd name="T56" fmla="*/ 2147483647 w 62"/>
                <a:gd name="T57" fmla="*/ 2147483647 h 30"/>
                <a:gd name="T58" fmla="*/ 2147483647 w 62"/>
                <a:gd name="T59" fmla="*/ 2147483647 h 30"/>
                <a:gd name="T60" fmla="*/ 2147483647 w 62"/>
                <a:gd name="T61" fmla="*/ 2147483647 h 30"/>
                <a:gd name="T62" fmla="*/ 2147483647 w 62"/>
                <a:gd name="T63" fmla="*/ 2147483647 h 30"/>
                <a:gd name="T64" fmla="*/ 2147483647 w 62"/>
                <a:gd name="T65" fmla="*/ 2147483647 h 30"/>
                <a:gd name="T66" fmla="*/ 2147483647 w 62"/>
                <a:gd name="T67" fmla="*/ 2147483647 h 30"/>
                <a:gd name="T68" fmla="*/ 2147483647 w 62"/>
                <a:gd name="T69" fmla="*/ 2147483647 h 30"/>
                <a:gd name="T70" fmla="*/ 2147483647 w 62"/>
                <a:gd name="T71" fmla="*/ 2147483647 h 30"/>
                <a:gd name="T72" fmla="*/ 2147483647 w 62"/>
                <a:gd name="T73" fmla="*/ 2147483647 h 30"/>
                <a:gd name="T74" fmla="*/ 2147483647 w 62"/>
                <a:gd name="T75" fmla="*/ 2147483647 h 30"/>
                <a:gd name="T76" fmla="*/ 2147483647 w 62"/>
                <a:gd name="T77" fmla="*/ 2147483647 h 30"/>
                <a:gd name="T78" fmla="*/ 2147483647 w 62"/>
                <a:gd name="T79" fmla="*/ 2147483647 h 30"/>
                <a:gd name="T80" fmla="*/ 2147483647 w 62"/>
                <a:gd name="T81" fmla="*/ 2147483647 h 30"/>
                <a:gd name="T82" fmla="*/ 2147483647 w 62"/>
                <a:gd name="T83" fmla="*/ 2147483647 h 30"/>
                <a:gd name="T84" fmla="*/ 2147483647 w 62"/>
                <a:gd name="T85" fmla="*/ 2147483647 h 30"/>
                <a:gd name="T86" fmla="*/ 2147483647 w 62"/>
                <a:gd name="T87" fmla="*/ 2147483647 h 30"/>
                <a:gd name="T88" fmla="*/ 2147483647 w 62"/>
                <a:gd name="T89" fmla="*/ 2147483647 h 30"/>
                <a:gd name="T90" fmla="*/ 2147483647 w 62"/>
                <a:gd name="T91" fmla="*/ 2147483647 h 30"/>
                <a:gd name="T92" fmla="*/ 2147483647 w 62"/>
                <a:gd name="T93" fmla="*/ 2147483647 h 30"/>
                <a:gd name="T94" fmla="*/ 2147483647 w 62"/>
                <a:gd name="T95" fmla="*/ 2147483647 h 30"/>
                <a:gd name="T96" fmla="*/ 2147483647 w 62"/>
                <a:gd name="T97" fmla="*/ 2147483647 h 30"/>
                <a:gd name="T98" fmla="*/ 2147483647 w 62"/>
                <a:gd name="T99" fmla="*/ 2147483647 h 30"/>
                <a:gd name="T100" fmla="*/ 2147483647 w 62"/>
                <a:gd name="T101" fmla="*/ 2147483647 h 30"/>
                <a:gd name="T102" fmla="*/ 2147483647 w 62"/>
                <a:gd name="T103" fmla="*/ 2147483647 h 30"/>
                <a:gd name="T104" fmla="*/ 2147483647 w 62"/>
                <a:gd name="T105" fmla="*/ 0 h 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30"/>
                <a:gd name="T161" fmla="*/ 62 w 62"/>
                <a:gd name="T162" fmla="*/ 30 h 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30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2" y="17"/>
                  </a:lnTo>
                  <a:lnTo>
                    <a:pt x="34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2" y="22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3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6" y="29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53" y="21"/>
                  </a:lnTo>
                  <a:lnTo>
                    <a:pt x="47" y="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7099309" y="2716427"/>
              <a:ext cx="139715" cy="235884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0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24"/>
                <a:gd name="T71" fmla="*/ 15 w 15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24">
                  <a:moveTo>
                    <a:pt x="15" y="22"/>
                  </a:moveTo>
                  <a:lnTo>
                    <a:pt x="15" y="21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6" y="24"/>
                  </a:lnTo>
                  <a:lnTo>
                    <a:pt x="15" y="2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7137412" y="2453326"/>
              <a:ext cx="166933" cy="399188"/>
            </a:xfrm>
            <a:custGeom>
              <a:avLst/>
              <a:gdLst>
                <a:gd name="T0" fmla="*/ 0 w 18"/>
                <a:gd name="T1" fmla="*/ 2147483647 h 41"/>
                <a:gd name="T2" fmla="*/ 0 w 18"/>
                <a:gd name="T3" fmla="*/ 2147483647 h 41"/>
                <a:gd name="T4" fmla="*/ 2147483647 w 18"/>
                <a:gd name="T5" fmla="*/ 2147483647 h 41"/>
                <a:gd name="T6" fmla="*/ 2147483647 w 18"/>
                <a:gd name="T7" fmla="*/ 2147483647 h 41"/>
                <a:gd name="T8" fmla="*/ 2147483647 w 18"/>
                <a:gd name="T9" fmla="*/ 2147483647 h 41"/>
                <a:gd name="T10" fmla="*/ 2147483647 w 18"/>
                <a:gd name="T11" fmla="*/ 2147483647 h 41"/>
                <a:gd name="T12" fmla="*/ 2147483647 w 18"/>
                <a:gd name="T13" fmla="*/ 2147483647 h 41"/>
                <a:gd name="T14" fmla="*/ 2147483647 w 18"/>
                <a:gd name="T15" fmla="*/ 2147483647 h 41"/>
                <a:gd name="T16" fmla="*/ 2147483647 w 18"/>
                <a:gd name="T17" fmla="*/ 2147483647 h 41"/>
                <a:gd name="T18" fmla="*/ 2147483647 w 18"/>
                <a:gd name="T19" fmla="*/ 2147483647 h 41"/>
                <a:gd name="T20" fmla="*/ 2147483647 w 18"/>
                <a:gd name="T21" fmla="*/ 2147483647 h 41"/>
                <a:gd name="T22" fmla="*/ 2147483647 w 18"/>
                <a:gd name="T23" fmla="*/ 2147483647 h 41"/>
                <a:gd name="T24" fmla="*/ 2147483647 w 18"/>
                <a:gd name="T25" fmla="*/ 2147483647 h 41"/>
                <a:gd name="T26" fmla="*/ 2147483647 w 18"/>
                <a:gd name="T27" fmla="*/ 2147483647 h 41"/>
                <a:gd name="T28" fmla="*/ 2147483647 w 18"/>
                <a:gd name="T29" fmla="*/ 2147483647 h 41"/>
                <a:gd name="T30" fmla="*/ 2147483647 w 18"/>
                <a:gd name="T31" fmla="*/ 2147483647 h 41"/>
                <a:gd name="T32" fmla="*/ 2147483647 w 18"/>
                <a:gd name="T33" fmla="*/ 2147483647 h 41"/>
                <a:gd name="T34" fmla="*/ 2147483647 w 18"/>
                <a:gd name="T35" fmla="*/ 2147483647 h 41"/>
                <a:gd name="T36" fmla="*/ 2147483647 w 18"/>
                <a:gd name="T37" fmla="*/ 2147483647 h 41"/>
                <a:gd name="T38" fmla="*/ 2147483647 w 18"/>
                <a:gd name="T39" fmla="*/ 2147483647 h 41"/>
                <a:gd name="T40" fmla="*/ 2147483647 w 18"/>
                <a:gd name="T41" fmla="*/ 0 h 41"/>
                <a:gd name="T42" fmla="*/ 2147483647 w 18"/>
                <a:gd name="T43" fmla="*/ 2147483647 h 41"/>
                <a:gd name="T44" fmla="*/ 2147483647 w 18"/>
                <a:gd name="T45" fmla="*/ 2147483647 h 41"/>
                <a:gd name="T46" fmla="*/ 0 w 18"/>
                <a:gd name="T47" fmla="*/ 2147483647 h 41"/>
                <a:gd name="T48" fmla="*/ 2147483647 w 18"/>
                <a:gd name="T49" fmla="*/ 2147483647 h 41"/>
                <a:gd name="T50" fmla="*/ 0 w 18"/>
                <a:gd name="T51" fmla="*/ 2147483647 h 41"/>
                <a:gd name="T52" fmla="*/ 2147483647 w 18"/>
                <a:gd name="T53" fmla="*/ 2147483647 h 41"/>
                <a:gd name="T54" fmla="*/ 2147483647 w 18"/>
                <a:gd name="T55" fmla="*/ 2147483647 h 41"/>
                <a:gd name="T56" fmla="*/ 2147483647 w 18"/>
                <a:gd name="T57" fmla="*/ 2147483647 h 41"/>
                <a:gd name="T58" fmla="*/ 2147483647 w 18"/>
                <a:gd name="T59" fmla="*/ 2147483647 h 41"/>
                <a:gd name="T60" fmla="*/ 2147483647 w 18"/>
                <a:gd name="T61" fmla="*/ 2147483647 h 41"/>
                <a:gd name="T62" fmla="*/ 2147483647 w 18"/>
                <a:gd name="T63" fmla="*/ 2147483647 h 41"/>
                <a:gd name="T64" fmla="*/ 2147483647 w 18"/>
                <a:gd name="T65" fmla="*/ 2147483647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"/>
                <a:gd name="T100" fmla="*/ 0 h 41"/>
                <a:gd name="T101" fmla="*/ 18 w 18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" h="41">
                  <a:moveTo>
                    <a:pt x="1" y="27"/>
                  </a:moveTo>
                  <a:lnTo>
                    <a:pt x="0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2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4" y="34"/>
                  </a:lnTo>
                  <a:lnTo>
                    <a:pt x="15" y="32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1" y="27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7295274" y="2259175"/>
              <a:ext cx="215924" cy="223183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2147483647 h 23"/>
                <a:gd name="T4" fmla="*/ 2147483647 w 23"/>
                <a:gd name="T5" fmla="*/ 2147483647 h 23"/>
                <a:gd name="T6" fmla="*/ 2147483647 w 23"/>
                <a:gd name="T7" fmla="*/ 2147483647 h 23"/>
                <a:gd name="T8" fmla="*/ 2147483647 w 23"/>
                <a:gd name="T9" fmla="*/ 2147483647 h 23"/>
                <a:gd name="T10" fmla="*/ 2147483647 w 23"/>
                <a:gd name="T11" fmla="*/ 0 h 23"/>
                <a:gd name="T12" fmla="*/ 2147483647 w 23"/>
                <a:gd name="T13" fmla="*/ 2147483647 h 23"/>
                <a:gd name="T14" fmla="*/ 2147483647 w 23"/>
                <a:gd name="T15" fmla="*/ 2147483647 h 23"/>
                <a:gd name="T16" fmla="*/ 2147483647 w 23"/>
                <a:gd name="T17" fmla="*/ 2147483647 h 23"/>
                <a:gd name="T18" fmla="*/ 2147483647 w 23"/>
                <a:gd name="T19" fmla="*/ 2147483647 h 23"/>
                <a:gd name="T20" fmla="*/ 2147483647 w 23"/>
                <a:gd name="T21" fmla="*/ 2147483647 h 23"/>
                <a:gd name="T22" fmla="*/ 2147483647 w 23"/>
                <a:gd name="T23" fmla="*/ 2147483647 h 23"/>
                <a:gd name="T24" fmla="*/ 2147483647 w 23"/>
                <a:gd name="T25" fmla="*/ 2147483647 h 23"/>
                <a:gd name="T26" fmla="*/ 2147483647 w 23"/>
                <a:gd name="T27" fmla="*/ 2147483647 h 23"/>
                <a:gd name="T28" fmla="*/ 2147483647 w 23"/>
                <a:gd name="T29" fmla="*/ 2147483647 h 23"/>
                <a:gd name="T30" fmla="*/ 2147483647 w 23"/>
                <a:gd name="T31" fmla="*/ 2147483647 h 23"/>
                <a:gd name="T32" fmla="*/ 2147483647 w 23"/>
                <a:gd name="T33" fmla="*/ 2147483647 h 23"/>
                <a:gd name="T34" fmla="*/ 2147483647 w 23"/>
                <a:gd name="T35" fmla="*/ 2147483647 h 23"/>
                <a:gd name="T36" fmla="*/ 2147483647 w 23"/>
                <a:gd name="T37" fmla="*/ 2147483647 h 23"/>
                <a:gd name="T38" fmla="*/ 2147483647 w 23"/>
                <a:gd name="T39" fmla="*/ 2147483647 h 23"/>
                <a:gd name="T40" fmla="*/ 2147483647 w 23"/>
                <a:gd name="T41" fmla="*/ 2147483647 h 23"/>
                <a:gd name="T42" fmla="*/ 2147483647 w 23"/>
                <a:gd name="T43" fmla="*/ 2147483647 h 23"/>
                <a:gd name="T44" fmla="*/ 2147483647 w 23"/>
                <a:gd name="T45" fmla="*/ 2147483647 h 23"/>
                <a:gd name="T46" fmla="*/ 0 w 23"/>
                <a:gd name="T47" fmla="*/ 2147483647 h 23"/>
                <a:gd name="T48" fmla="*/ 2147483647 w 23"/>
                <a:gd name="T49" fmla="*/ 2147483647 h 23"/>
                <a:gd name="T50" fmla="*/ 2147483647 w 23"/>
                <a:gd name="T51" fmla="*/ 2147483647 h 23"/>
                <a:gd name="T52" fmla="*/ 2147483647 w 23"/>
                <a:gd name="T53" fmla="*/ 2147483647 h 23"/>
                <a:gd name="T54" fmla="*/ 0 w 23"/>
                <a:gd name="T55" fmla="*/ 2147483647 h 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23"/>
                <a:gd name="T86" fmla="*/ 23 w 23"/>
                <a:gd name="T87" fmla="*/ 23 h 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23">
                  <a:moveTo>
                    <a:pt x="0" y="5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7286201" y="2092242"/>
              <a:ext cx="420962" cy="224997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23"/>
                <a:gd name="T101" fmla="*/ 45 w 4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23">
                  <a:moveTo>
                    <a:pt x="0" y="9"/>
                  </a:moveTo>
                  <a:lnTo>
                    <a:pt x="9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7482166" y="2241030"/>
              <a:ext cx="112499" cy="134272"/>
            </a:xfrm>
            <a:custGeom>
              <a:avLst/>
              <a:gdLst>
                <a:gd name="T0" fmla="*/ 0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0 h 14"/>
                <a:gd name="T66" fmla="*/ 0 w 12"/>
                <a:gd name="T67" fmla="*/ 2147483647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4"/>
                <a:gd name="T104" fmla="*/ 12 w 12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4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7191847" y="1760190"/>
              <a:ext cx="215925" cy="420962"/>
            </a:xfrm>
            <a:custGeom>
              <a:avLst/>
              <a:gdLst>
                <a:gd name="T0" fmla="*/ 0 w 23"/>
                <a:gd name="T1" fmla="*/ 2147483647 h 43"/>
                <a:gd name="T2" fmla="*/ 0 w 23"/>
                <a:gd name="T3" fmla="*/ 2147483647 h 43"/>
                <a:gd name="T4" fmla="*/ 0 w 23"/>
                <a:gd name="T5" fmla="*/ 2147483647 h 43"/>
                <a:gd name="T6" fmla="*/ 2147483647 w 23"/>
                <a:gd name="T7" fmla="*/ 2147483647 h 43"/>
                <a:gd name="T8" fmla="*/ 2147483647 w 23"/>
                <a:gd name="T9" fmla="*/ 2147483647 h 43"/>
                <a:gd name="T10" fmla="*/ 2147483647 w 23"/>
                <a:gd name="T11" fmla="*/ 2147483647 h 43"/>
                <a:gd name="T12" fmla="*/ 2147483647 w 23"/>
                <a:gd name="T13" fmla="*/ 2147483647 h 43"/>
                <a:gd name="T14" fmla="*/ 2147483647 w 23"/>
                <a:gd name="T15" fmla="*/ 2147483647 h 43"/>
                <a:gd name="T16" fmla="*/ 2147483647 w 23"/>
                <a:gd name="T17" fmla="*/ 2147483647 h 43"/>
                <a:gd name="T18" fmla="*/ 2147483647 w 23"/>
                <a:gd name="T19" fmla="*/ 2147483647 h 43"/>
                <a:gd name="T20" fmla="*/ 2147483647 w 23"/>
                <a:gd name="T21" fmla="*/ 2147483647 h 43"/>
                <a:gd name="T22" fmla="*/ 2147483647 w 23"/>
                <a:gd name="T23" fmla="*/ 2147483647 h 43"/>
                <a:gd name="T24" fmla="*/ 2147483647 w 23"/>
                <a:gd name="T25" fmla="*/ 2147483647 h 43"/>
                <a:gd name="T26" fmla="*/ 2147483647 w 23"/>
                <a:gd name="T27" fmla="*/ 2147483647 h 43"/>
                <a:gd name="T28" fmla="*/ 2147483647 w 23"/>
                <a:gd name="T29" fmla="*/ 2147483647 h 43"/>
                <a:gd name="T30" fmla="*/ 2147483647 w 23"/>
                <a:gd name="T31" fmla="*/ 2147483647 h 43"/>
                <a:gd name="T32" fmla="*/ 2147483647 w 23"/>
                <a:gd name="T33" fmla="*/ 2147483647 h 43"/>
                <a:gd name="T34" fmla="*/ 2147483647 w 23"/>
                <a:gd name="T35" fmla="*/ 2147483647 h 43"/>
                <a:gd name="T36" fmla="*/ 2147483647 w 23"/>
                <a:gd name="T37" fmla="*/ 2147483647 h 43"/>
                <a:gd name="T38" fmla="*/ 2147483647 w 23"/>
                <a:gd name="T39" fmla="*/ 2147483647 h 43"/>
                <a:gd name="T40" fmla="*/ 2147483647 w 23"/>
                <a:gd name="T41" fmla="*/ 2147483647 h 43"/>
                <a:gd name="T42" fmla="*/ 2147483647 w 23"/>
                <a:gd name="T43" fmla="*/ 2147483647 h 43"/>
                <a:gd name="T44" fmla="*/ 2147483647 w 23"/>
                <a:gd name="T45" fmla="*/ 2147483647 h 43"/>
                <a:gd name="T46" fmla="*/ 2147483647 w 23"/>
                <a:gd name="T47" fmla="*/ 2147483647 h 43"/>
                <a:gd name="T48" fmla="*/ 2147483647 w 23"/>
                <a:gd name="T49" fmla="*/ 2147483647 h 43"/>
                <a:gd name="T50" fmla="*/ 2147483647 w 23"/>
                <a:gd name="T51" fmla="*/ 2147483647 h 43"/>
                <a:gd name="T52" fmla="*/ 2147483647 w 23"/>
                <a:gd name="T53" fmla="*/ 2147483647 h 43"/>
                <a:gd name="T54" fmla="*/ 2147483647 w 23"/>
                <a:gd name="T55" fmla="*/ 2147483647 h 43"/>
                <a:gd name="T56" fmla="*/ 2147483647 w 23"/>
                <a:gd name="T57" fmla="*/ 2147483647 h 43"/>
                <a:gd name="T58" fmla="*/ 2147483647 w 23"/>
                <a:gd name="T59" fmla="*/ 2147483647 h 43"/>
                <a:gd name="T60" fmla="*/ 2147483647 w 23"/>
                <a:gd name="T61" fmla="*/ 2147483647 h 43"/>
                <a:gd name="T62" fmla="*/ 2147483647 w 23"/>
                <a:gd name="T63" fmla="*/ 2147483647 h 43"/>
                <a:gd name="T64" fmla="*/ 2147483647 w 23"/>
                <a:gd name="T65" fmla="*/ 2147483647 h 43"/>
                <a:gd name="T66" fmla="*/ 2147483647 w 23"/>
                <a:gd name="T67" fmla="*/ 2147483647 h 43"/>
                <a:gd name="T68" fmla="*/ 2147483647 w 23"/>
                <a:gd name="T69" fmla="*/ 2147483647 h 43"/>
                <a:gd name="T70" fmla="*/ 2147483647 w 23"/>
                <a:gd name="T71" fmla="*/ 2147483647 h 43"/>
                <a:gd name="T72" fmla="*/ 2147483647 w 23"/>
                <a:gd name="T73" fmla="*/ 2147483647 h 43"/>
                <a:gd name="T74" fmla="*/ 2147483647 w 23"/>
                <a:gd name="T75" fmla="*/ 2147483647 h 43"/>
                <a:gd name="T76" fmla="*/ 2147483647 w 23"/>
                <a:gd name="T77" fmla="*/ 2147483647 h 43"/>
                <a:gd name="T78" fmla="*/ 2147483647 w 23"/>
                <a:gd name="T79" fmla="*/ 2147483647 h 43"/>
                <a:gd name="T80" fmla="*/ 2147483647 w 23"/>
                <a:gd name="T81" fmla="*/ 0 h 43"/>
                <a:gd name="T82" fmla="*/ 0 w 23"/>
                <a:gd name="T83" fmla="*/ 2147483647 h 43"/>
                <a:gd name="T84" fmla="*/ 0 w 23"/>
                <a:gd name="T85" fmla="*/ 2147483647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3"/>
                <a:gd name="T131" fmla="*/ 23 w 23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3">
                  <a:moveTo>
                    <a:pt x="0" y="6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9" y="40"/>
                  </a:lnTo>
                  <a:lnTo>
                    <a:pt x="10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8" y="35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7351522" y="1702126"/>
              <a:ext cx="205038" cy="457252"/>
            </a:xfrm>
            <a:custGeom>
              <a:avLst/>
              <a:gdLst>
                <a:gd name="T0" fmla="*/ 2147483647 w 22"/>
                <a:gd name="T1" fmla="*/ 2147483647 h 47"/>
                <a:gd name="T2" fmla="*/ 2147483647 w 22"/>
                <a:gd name="T3" fmla="*/ 2147483647 h 47"/>
                <a:gd name="T4" fmla="*/ 2147483647 w 22"/>
                <a:gd name="T5" fmla="*/ 2147483647 h 47"/>
                <a:gd name="T6" fmla="*/ 2147483647 w 22"/>
                <a:gd name="T7" fmla="*/ 2147483647 h 47"/>
                <a:gd name="T8" fmla="*/ 2147483647 w 22"/>
                <a:gd name="T9" fmla="*/ 2147483647 h 47"/>
                <a:gd name="T10" fmla="*/ 2147483647 w 22"/>
                <a:gd name="T11" fmla="*/ 2147483647 h 47"/>
                <a:gd name="T12" fmla="*/ 2147483647 w 22"/>
                <a:gd name="T13" fmla="*/ 2147483647 h 47"/>
                <a:gd name="T14" fmla="*/ 2147483647 w 22"/>
                <a:gd name="T15" fmla="*/ 2147483647 h 47"/>
                <a:gd name="T16" fmla="*/ 2147483647 w 22"/>
                <a:gd name="T17" fmla="*/ 2147483647 h 47"/>
                <a:gd name="T18" fmla="*/ 2147483647 w 22"/>
                <a:gd name="T19" fmla="*/ 2147483647 h 47"/>
                <a:gd name="T20" fmla="*/ 2147483647 w 22"/>
                <a:gd name="T21" fmla="*/ 2147483647 h 47"/>
                <a:gd name="T22" fmla="*/ 2147483647 w 22"/>
                <a:gd name="T23" fmla="*/ 2147483647 h 47"/>
                <a:gd name="T24" fmla="*/ 2147483647 w 22"/>
                <a:gd name="T25" fmla="*/ 2147483647 h 47"/>
                <a:gd name="T26" fmla="*/ 2147483647 w 22"/>
                <a:gd name="T27" fmla="*/ 2147483647 h 47"/>
                <a:gd name="T28" fmla="*/ 2147483647 w 22"/>
                <a:gd name="T29" fmla="*/ 2147483647 h 47"/>
                <a:gd name="T30" fmla="*/ 2147483647 w 22"/>
                <a:gd name="T31" fmla="*/ 2147483647 h 47"/>
                <a:gd name="T32" fmla="*/ 0 w 22"/>
                <a:gd name="T33" fmla="*/ 2147483647 h 47"/>
                <a:gd name="T34" fmla="*/ 0 w 22"/>
                <a:gd name="T35" fmla="*/ 2147483647 h 47"/>
                <a:gd name="T36" fmla="*/ 2147483647 w 22"/>
                <a:gd name="T37" fmla="*/ 2147483647 h 47"/>
                <a:gd name="T38" fmla="*/ 2147483647 w 22"/>
                <a:gd name="T39" fmla="*/ 2147483647 h 47"/>
                <a:gd name="T40" fmla="*/ 2147483647 w 22"/>
                <a:gd name="T41" fmla="*/ 2147483647 h 47"/>
                <a:gd name="T42" fmla="*/ 2147483647 w 22"/>
                <a:gd name="T43" fmla="*/ 2147483647 h 47"/>
                <a:gd name="T44" fmla="*/ 2147483647 w 22"/>
                <a:gd name="T45" fmla="*/ 2147483647 h 47"/>
                <a:gd name="T46" fmla="*/ 2147483647 w 22"/>
                <a:gd name="T47" fmla="*/ 2147483647 h 47"/>
                <a:gd name="T48" fmla="*/ 2147483647 w 22"/>
                <a:gd name="T49" fmla="*/ 2147483647 h 47"/>
                <a:gd name="T50" fmla="*/ 2147483647 w 22"/>
                <a:gd name="T51" fmla="*/ 2147483647 h 47"/>
                <a:gd name="T52" fmla="*/ 2147483647 w 22"/>
                <a:gd name="T53" fmla="*/ 2147483647 h 47"/>
                <a:gd name="T54" fmla="*/ 2147483647 w 22"/>
                <a:gd name="T55" fmla="*/ 2147483647 h 47"/>
                <a:gd name="T56" fmla="*/ 2147483647 w 22"/>
                <a:gd name="T57" fmla="*/ 2147483647 h 47"/>
                <a:gd name="T58" fmla="*/ 2147483647 w 22"/>
                <a:gd name="T59" fmla="*/ 2147483647 h 47"/>
                <a:gd name="T60" fmla="*/ 2147483647 w 22"/>
                <a:gd name="T61" fmla="*/ 2147483647 h 47"/>
                <a:gd name="T62" fmla="*/ 2147483647 w 22"/>
                <a:gd name="T63" fmla="*/ 2147483647 h 47"/>
                <a:gd name="T64" fmla="*/ 2147483647 w 22"/>
                <a:gd name="T65" fmla="*/ 2147483647 h 47"/>
                <a:gd name="T66" fmla="*/ 2147483647 w 22"/>
                <a:gd name="T67" fmla="*/ 2147483647 h 47"/>
                <a:gd name="T68" fmla="*/ 2147483647 w 22"/>
                <a:gd name="T69" fmla="*/ 2147483647 h 47"/>
                <a:gd name="T70" fmla="*/ 2147483647 w 22"/>
                <a:gd name="T71" fmla="*/ 2147483647 h 47"/>
                <a:gd name="T72" fmla="*/ 2147483647 w 22"/>
                <a:gd name="T73" fmla="*/ 2147483647 h 47"/>
                <a:gd name="T74" fmla="*/ 2147483647 w 22"/>
                <a:gd name="T75" fmla="*/ 2147483647 h 47"/>
                <a:gd name="T76" fmla="*/ 2147483647 w 22"/>
                <a:gd name="T77" fmla="*/ 0 h 47"/>
                <a:gd name="T78" fmla="*/ 2147483647 w 22"/>
                <a:gd name="T79" fmla="*/ 2147483647 h 47"/>
                <a:gd name="T80" fmla="*/ 2147483647 w 22"/>
                <a:gd name="T81" fmla="*/ 2147483647 h 47"/>
                <a:gd name="T82" fmla="*/ 2147483647 w 22"/>
                <a:gd name="T83" fmla="*/ 2147483647 h 47"/>
                <a:gd name="T84" fmla="*/ 2147483647 w 22"/>
                <a:gd name="T85" fmla="*/ 2147483647 h 47"/>
                <a:gd name="T86" fmla="*/ 2147483647 w 22"/>
                <a:gd name="T87" fmla="*/ 2147483647 h 47"/>
                <a:gd name="T88" fmla="*/ 2147483647 w 22"/>
                <a:gd name="T89" fmla="*/ 2147483647 h 47"/>
                <a:gd name="T90" fmla="*/ 2147483647 w 22"/>
                <a:gd name="T91" fmla="*/ 2147483647 h 47"/>
                <a:gd name="T92" fmla="*/ 2147483647 w 22"/>
                <a:gd name="T93" fmla="*/ 2147483647 h 47"/>
                <a:gd name="T94" fmla="*/ 2147483647 w 22"/>
                <a:gd name="T95" fmla="*/ 2147483647 h 47"/>
                <a:gd name="T96" fmla="*/ 2147483647 w 22"/>
                <a:gd name="T97" fmla="*/ 2147483647 h 47"/>
                <a:gd name="T98" fmla="*/ 2147483647 w 22"/>
                <a:gd name="T99" fmla="*/ 2147483647 h 47"/>
                <a:gd name="T100" fmla="*/ 2147483647 w 22"/>
                <a:gd name="T101" fmla="*/ 2147483647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47"/>
                <a:gd name="T155" fmla="*/ 22 w 22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47">
                  <a:moveTo>
                    <a:pt x="22" y="40"/>
                  </a:moveTo>
                  <a:lnTo>
                    <a:pt x="21" y="40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6"/>
                  </a:lnTo>
                  <a:lnTo>
                    <a:pt x="5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40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324520" y="2707355"/>
              <a:ext cx="560679" cy="586081"/>
            </a:xfrm>
            <a:custGeom>
              <a:avLst/>
              <a:gdLst>
                <a:gd name="T0" fmla="*/ 2147483647 w 60"/>
                <a:gd name="T1" fmla="*/ 0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2147483647 w 60"/>
                <a:gd name="T11" fmla="*/ 2147483647 h 60"/>
                <a:gd name="T12" fmla="*/ 2147483647 w 60"/>
                <a:gd name="T13" fmla="*/ 2147483647 h 60"/>
                <a:gd name="T14" fmla="*/ 2147483647 w 60"/>
                <a:gd name="T15" fmla="*/ 2147483647 h 60"/>
                <a:gd name="T16" fmla="*/ 2147483647 w 60"/>
                <a:gd name="T17" fmla="*/ 2147483647 h 60"/>
                <a:gd name="T18" fmla="*/ 2147483647 w 60"/>
                <a:gd name="T19" fmla="*/ 2147483647 h 60"/>
                <a:gd name="T20" fmla="*/ 2147483647 w 60"/>
                <a:gd name="T21" fmla="*/ 2147483647 h 60"/>
                <a:gd name="T22" fmla="*/ 2147483647 w 60"/>
                <a:gd name="T23" fmla="*/ 2147483647 h 60"/>
                <a:gd name="T24" fmla="*/ 2147483647 w 60"/>
                <a:gd name="T25" fmla="*/ 2147483647 h 60"/>
                <a:gd name="T26" fmla="*/ 2147483647 w 60"/>
                <a:gd name="T27" fmla="*/ 2147483647 h 60"/>
                <a:gd name="T28" fmla="*/ 2147483647 w 60"/>
                <a:gd name="T29" fmla="*/ 2147483647 h 60"/>
                <a:gd name="T30" fmla="*/ 0 w 60"/>
                <a:gd name="T31" fmla="*/ 2147483647 h 60"/>
                <a:gd name="T32" fmla="*/ 0 w 60"/>
                <a:gd name="T33" fmla="*/ 2147483647 h 60"/>
                <a:gd name="T34" fmla="*/ 2147483647 w 60"/>
                <a:gd name="T35" fmla="*/ 2147483647 h 60"/>
                <a:gd name="T36" fmla="*/ 2147483647 w 60"/>
                <a:gd name="T37" fmla="*/ 2147483647 h 60"/>
                <a:gd name="T38" fmla="*/ 2147483647 w 60"/>
                <a:gd name="T39" fmla="*/ 2147483647 h 60"/>
                <a:gd name="T40" fmla="*/ 2147483647 w 60"/>
                <a:gd name="T41" fmla="*/ 2147483647 h 60"/>
                <a:gd name="T42" fmla="*/ 2147483647 w 60"/>
                <a:gd name="T43" fmla="*/ 2147483647 h 60"/>
                <a:gd name="T44" fmla="*/ 2147483647 w 60"/>
                <a:gd name="T45" fmla="*/ 2147483647 h 60"/>
                <a:gd name="T46" fmla="*/ 2147483647 w 60"/>
                <a:gd name="T47" fmla="*/ 2147483647 h 60"/>
                <a:gd name="T48" fmla="*/ 2147483647 w 60"/>
                <a:gd name="T49" fmla="*/ 2147483647 h 60"/>
                <a:gd name="T50" fmla="*/ 2147483647 w 60"/>
                <a:gd name="T51" fmla="*/ 2147483647 h 60"/>
                <a:gd name="T52" fmla="*/ 2147483647 w 60"/>
                <a:gd name="T53" fmla="*/ 2147483647 h 60"/>
                <a:gd name="T54" fmla="*/ 2147483647 w 60"/>
                <a:gd name="T55" fmla="*/ 2147483647 h 60"/>
                <a:gd name="T56" fmla="*/ 2147483647 w 60"/>
                <a:gd name="T57" fmla="*/ 2147483647 h 60"/>
                <a:gd name="T58" fmla="*/ 2147483647 w 60"/>
                <a:gd name="T59" fmla="*/ 2147483647 h 60"/>
                <a:gd name="T60" fmla="*/ 2147483647 w 60"/>
                <a:gd name="T61" fmla="*/ 2147483647 h 60"/>
                <a:gd name="T62" fmla="*/ 2147483647 w 60"/>
                <a:gd name="T63" fmla="*/ 2147483647 h 60"/>
                <a:gd name="T64" fmla="*/ 2147483647 w 60"/>
                <a:gd name="T65" fmla="*/ 2147483647 h 60"/>
                <a:gd name="T66" fmla="*/ 2147483647 w 60"/>
                <a:gd name="T67" fmla="*/ 2147483647 h 60"/>
                <a:gd name="T68" fmla="*/ 2147483647 w 60"/>
                <a:gd name="T69" fmla="*/ 2147483647 h 60"/>
                <a:gd name="T70" fmla="*/ 2147483647 w 60"/>
                <a:gd name="T71" fmla="*/ 2147483647 h 60"/>
                <a:gd name="T72" fmla="*/ 2147483647 w 60"/>
                <a:gd name="T73" fmla="*/ 2147483647 h 60"/>
                <a:gd name="T74" fmla="*/ 2147483647 w 60"/>
                <a:gd name="T75" fmla="*/ 2147483647 h 60"/>
                <a:gd name="T76" fmla="*/ 2147483647 w 60"/>
                <a:gd name="T77" fmla="*/ 2147483647 h 60"/>
                <a:gd name="T78" fmla="*/ 2147483647 w 60"/>
                <a:gd name="T79" fmla="*/ 2147483647 h 60"/>
                <a:gd name="T80" fmla="*/ 2147483647 w 60"/>
                <a:gd name="T81" fmla="*/ 2147483647 h 60"/>
                <a:gd name="T82" fmla="*/ 2147483647 w 60"/>
                <a:gd name="T83" fmla="*/ 2147483647 h 60"/>
                <a:gd name="T84" fmla="*/ 2147483647 w 60"/>
                <a:gd name="T85" fmla="*/ 2147483647 h 60"/>
                <a:gd name="T86" fmla="*/ 2147483647 w 60"/>
                <a:gd name="T87" fmla="*/ 2147483647 h 60"/>
                <a:gd name="T88" fmla="*/ 2147483647 w 60"/>
                <a:gd name="T89" fmla="*/ 2147483647 h 60"/>
                <a:gd name="T90" fmla="*/ 2147483647 w 60"/>
                <a:gd name="T91" fmla="*/ 2147483647 h 60"/>
                <a:gd name="T92" fmla="*/ 2147483647 w 60"/>
                <a:gd name="T93" fmla="*/ 2147483647 h 60"/>
                <a:gd name="T94" fmla="*/ 2147483647 w 60"/>
                <a:gd name="T95" fmla="*/ 2147483647 h 60"/>
                <a:gd name="T96" fmla="*/ 2147483647 w 60"/>
                <a:gd name="T97" fmla="*/ 2147483647 h 60"/>
                <a:gd name="T98" fmla="*/ 2147483647 w 60"/>
                <a:gd name="T99" fmla="*/ 2147483647 h 60"/>
                <a:gd name="T100" fmla="*/ 2147483647 w 60"/>
                <a:gd name="T101" fmla="*/ 2147483647 h 60"/>
                <a:gd name="T102" fmla="*/ 2147483647 w 60"/>
                <a:gd name="T103" fmla="*/ 2147483647 h 60"/>
                <a:gd name="T104" fmla="*/ 2147483647 w 60"/>
                <a:gd name="T105" fmla="*/ 2147483647 h 60"/>
                <a:gd name="T106" fmla="*/ 2147483647 w 60"/>
                <a:gd name="T107" fmla="*/ 2147483647 h 60"/>
                <a:gd name="T108" fmla="*/ 2147483647 w 60"/>
                <a:gd name="T109" fmla="*/ 2147483647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60"/>
                <a:gd name="T167" fmla="*/ 60 w 60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60">
                  <a:moveTo>
                    <a:pt x="20" y="1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8" y="29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3" y="51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5" y="44"/>
                  </a:lnTo>
                  <a:lnTo>
                    <a:pt x="38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4" y="33"/>
                  </a:lnTo>
                  <a:lnTo>
                    <a:pt x="45" y="29"/>
                  </a:lnTo>
                  <a:lnTo>
                    <a:pt x="46" y="27"/>
                  </a:lnTo>
                  <a:lnTo>
                    <a:pt x="47" y="28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24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2" y="16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60" y="16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2" y="17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6" y="13"/>
                  </a:lnTo>
                  <a:lnTo>
                    <a:pt x="23" y="16"/>
                  </a:lnTo>
                  <a:lnTo>
                    <a:pt x="20" y="1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840265" y="3536578"/>
              <a:ext cx="626000" cy="604227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"/>
                <a:gd name="T148" fmla="*/ 0 h 62"/>
                <a:gd name="T149" fmla="*/ 67 w 67"/>
                <a:gd name="T150" fmla="*/ 62 h 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3" y="24"/>
                  </a:lnTo>
                  <a:lnTo>
                    <a:pt x="62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58" y="29"/>
                  </a:lnTo>
                  <a:lnTo>
                    <a:pt x="57" y="32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6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9" y="62"/>
                  </a:lnTo>
                  <a:lnTo>
                    <a:pt x="9" y="53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1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394329" y="2435181"/>
              <a:ext cx="711281" cy="925391"/>
            </a:xfrm>
            <a:custGeom>
              <a:avLst/>
              <a:gdLst>
                <a:gd name="T0" fmla="*/ 2147483647 w 76"/>
                <a:gd name="T1" fmla="*/ 2147483647 h 95"/>
                <a:gd name="T2" fmla="*/ 2147483647 w 76"/>
                <a:gd name="T3" fmla="*/ 2147483647 h 95"/>
                <a:gd name="T4" fmla="*/ 2147483647 w 76"/>
                <a:gd name="T5" fmla="*/ 2147483647 h 95"/>
                <a:gd name="T6" fmla="*/ 2147483647 w 76"/>
                <a:gd name="T7" fmla="*/ 2147483647 h 95"/>
                <a:gd name="T8" fmla="*/ 2147483647 w 76"/>
                <a:gd name="T9" fmla="*/ 0 h 95"/>
                <a:gd name="T10" fmla="*/ 0 w 76"/>
                <a:gd name="T11" fmla="*/ 2147483647 h 95"/>
                <a:gd name="T12" fmla="*/ 0 w 76"/>
                <a:gd name="T13" fmla="*/ 2147483647 h 95"/>
                <a:gd name="T14" fmla="*/ 2147483647 w 76"/>
                <a:gd name="T15" fmla="*/ 2147483647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95"/>
                <a:gd name="T26" fmla="*/ 76 w 76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95">
                  <a:moveTo>
                    <a:pt x="67" y="95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4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7" y="95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7099309" y="2716427"/>
              <a:ext cx="139715" cy="235884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0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24"/>
                <a:gd name="T71" fmla="*/ 15 w 15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24">
                  <a:moveTo>
                    <a:pt x="15" y="22"/>
                  </a:moveTo>
                  <a:lnTo>
                    <a:pt x="15" y="21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6" y="24"/>
                  </a:lnTo>
                  <a:lnTo>
                    <a:pt x="15" y="22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7427731" y="1284793"/>
              <a:ext cx="455438" cy="778417"/>
            </a:xfrm>
            <a:custGeom>
              <a:avLst/>
              <a:gdLst>
                <a:gd name="T0" fmla="*/ 2147483647 w 49"/>
                <a:gd name="T1" fmla="*/ 2147483647 h 80"/>
                <a:gd name="T2" fmla="*/ 2147483647 w 49"/>
                <a:gd name="T3" fmla="*/ 2147483647 h 80"/>
                <a:gd name="T4" fmla="*/ 2147483647 w 49"/>
                <a:gd name="T5" fmla="*/ 2147483647 h 80"/>
                <a:gd name="T6" fmla="*/ 2147483647 w 49"/>
                <a:gd name="T7" fmla="*/ 2147483647 h 80"/>
                <a:gd name="T8" fmla="*/ 2147483647 w 49"/>
                <a:gd name="T9" fmla="*/ 2147483647 h 80"/>
                <a:gd name="T10" fmla="*/ 2147483647 w 49"/>
                <a:gd name="T11" fmla="*/ 2147483647 h 80"/>
                <a:gd name="T12" fmla="*/ 2147483647 w 49"/>
                <a:gd name="T13" fmla="*/ 2147483647 h 80"/>
                <a:gd name="T14" fmla="*/ 2147483647 w 49"/>
                <a:gd name="T15" fmla="*/ 2147483647 h 80"/>
                <a:gd name="T16" fmla="*/ 2147483647 w 49"/>
                <a:gd name="T17" fmla="*/ 2147483647 h 80"/>
                <a:gd name="T18" fmla="*/ 2147483647 w 49"/>
                <a:gd name="T19" fmla="*/ 2147483647 h 80"/>
                <a:gd name="T20" fmla="*/ 2147483647 w 49"/>
                <a:gd name="T21" fmla="*/ 2147483647 h 80"/>
                <a:gd name="T22" fmla="*/ 2147483647 w 49"/>
                <a:gd name="T23" fmla="*/ 2147483647 h 80"/>
                <a:gd name="T24" fmla="*/ 2147483647 w 49"/>
                <a:gd name="T25" fmla="*/ 2147483647 h 80"/>
                <a:gd name="T26" fmla="*/ 2147483647 w 49"/>
                <a:gd name="T27" fmla="*/ 2147483647 h 80"/>
                <a:gd name="T28" fmla="*/ 2147483647 w 49"/>
                <a:gd name="T29" fmla="*/ 2147483647 h 80"/>
                <a:gd name="T30" fmla="*/ 2147483647 w 49"/>
                <a:gd name="T31" fmla="*/ 2147483647 h 80"/>
                <a:gd name="T32" fmla="*/ 2147483647 w 49"/>
                <a:gd name="T33" fmla="*/ 2147483647 h 80"/>
                <a:gd name="T34" fmla="*/ 2147483647 w 49"/>
                <a:gd name="T35" fmla="*/ 2147483647 h 80"/>
                <a:gd name="T36" fmla="*/ 2147483647 w 49"/>
                <a:gd name="T37" fmla="*/ 2147483647 h 80"/>
                <a:gd name="T38" fmla="*/ 2147483647 w 49"/>
                <a:gd name="T39" fmla="*/ 2147483647 h 80"/>
                <a:gd name="T40" fmla="*/ 2147483647 w 49"/>
                <a:gd name="T41" fmla="*/ 2147483647 h 80"/>
                <a:gd name="T42" fmla="*/ 2147483647 w 49"/>
                <a:gd name="T43" fmla="*/ 2147483647 h 80"/>
                <a:gd name="T44" fmla="*/ 2147483647 w 49"/>
                <a:gd name="T45" fmla="*/ 2147483647 h 80"/>
                <a:gd name="T46" fmla="*/ 2147483647 w 49"/>
                <a:gd name="T47" fmla="*/ 2147483647 h 80"/>
                <a:gd name="T48" fmla="*/ 2147483647 w 49"/>
                <a:gd name="T49" fmla="*/ 2147483647 h 80"/>
                <a:gd name="T50" fmla="*/ 2147483647 w 49"/>
                <a:gd name="T51" fmla="*/ 2147483647 h 80"/>
                <a:gd name="T52" fmla="*/ 2147483647 w 49"/>
                <a:gd name="T53" fmla="*/ 2147483647 h 80"/>
                <a:gd name="T54" fmla="*/ 2147483647 w 49"/>
                <a:gd name="T55" fmla="*/ 2147483647 h 80"/>
                <a:gd name="T56" fmla="*/ 2147483647 w 49"/>
                <a:gd name="T57" fmla="*/ 2147483647 h 80"/>
                <a:gd name="T58" fmla="*/ 2147483647 w 49"/>
                <a:gd name="T59" fmla="*/ 2147483647 h 80"/>
                <a:gd name="T60" fmla="*/ 2147483647 w 49"/>
                <a:gd name="T61" fmla="*/ 2147483647 h 80"/>
                <a:gd name="T62" fmla="*/ 2147483647 w 49"/>
                <a:gd name="T63" fmla="*/ 2147483647 h 80"/>
                <a:gd name="T64" fmla="*/ 2147483647 w 49"/>
                <a:gd name="T65" fmla="*/ 2147483647 h 80"/>
                <a:gd name="T66" fmla="*/ 2147483647 w 49"/>
                <a:gd name="T67" fmla="*/ 2147483647 h 80"/>
                <a:gd name="T68" fmla="*/ 2147483647 w 49"/>
                <a:gd name="T69" fmla="*/ 2147483647 h 80"/>
                <a:gd name="T70" fmla="*/ 2147483647 w 49"/>
                <a:gd name="T71" fmla="*/ 2147483647 h 80"/>
                <a:gd name="T72" fmla="*/ 2147483647 w 49"/>
                <a:gd name="T73" fmla="*/ 2147483647 h 80"/>
                <a:gd name="T74" fmla="*/ 2147483647 w 49"/>
                <a:gd name="T75" fmla="*/ 2147483647 h 80"/>
                <a:gd name="T76" fmla="*/ 2147483647 w 49"/>
                <a:gd name="T77" fmla="*/ 2147483647 h 80"/>
                <a:gd name="T78" fmla="*/ 2147483647 w 49"/>
                <a:gd name="T79" fmla="*/ 2147483647 h 80"/>
                <a:gd name="T80" fmla="*/ 2147483647 w 49"/>
                <a:gd name="T81" fmla="*/ 2147483647 h 80"/>
                <a:gd name="T82" fmla="*/ 2147483647 w 49"/>
                <a:gd name="T83" fmla="*/ 2147483647 h 80"/>
                <a:gd name="T84" fmla="*/ 2147483647 w 49"/>
                <a:gd name="T85" fmla="*/ 2147483647 h 80"/>
                <a:gd name="T86" fmla="*/ 2147483647 w 49"/>
                <a:gd name="T87" fmla="*/ 2147483647 h 80"/>
                <a:gd name="T88" fmla="*/ 2147483647 w 49"/>
                <a:gd name="T89" fmla="*/ 2147483647 h 80"/>
                <a:gd name="T90" fmla="*/ 2147483647 w 49"/>
                <a:gd name="T91" fmla="*/ 2147483647 h 80"/>
                <a:gd name="T92" fmla="*/ 2147483647 w 49"/>
                <a:gd name="T93" fmla="*/ 2147483647 h 80"/>
                <a:gd name="T94" fmla="*/ 2147483647 w 49"/>
                <a:gd name="T95" fmla="*/ 2147483647 h 80"/>
                <a:gd name="T96" fmla="*/ 2147483647 w 49"/>
                <a:gd name="T97" fmla="*/ 2147483647 h 80"/>
                <a:gd name="T98" fmla="*/ 2147483647 w 49"/>
                <a:gd name="T99" fmla="*/ 2147483647 h 80"/>
                <a:gd name="T100" fmla="*/ 2147483647 w 49"/>
                <a:gd name="T101" fmla="*/ 2147483647 h 80"/>
                <a:gd name="T102" fmla="*/ 2147483647 w 49"/>
                <a:gd name="T103" fmla="*/ 2147483647 h 80"/>
                <a:gd name="T104" fmla="*/ 2147483647 w 49"/>
                <a:gd name="T105" fmla="*/ 2147483647 h 80"/>
                <a:gd name="T106" fmla="*/ 2147483647 w 49"/>
                <a:gd name="T107" fmla="*/ 2147483647 h 80"/>
                <a:gd name="T108" fmla="*/ 2147483647 w 49"/>
                <a:gd name="T109" fmla="*/ 2147483647 h 80"/>
                <a:gd name="T110" fmla="*/ 2147483647 w 49"/>
                <a:gd name="T111" fmla="*/ 2147483647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80"/>
                <a:gd name="T170" fmla="*/ 49 w 49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80">
                  <a:moveTo>
                    <a:pt x="0" y="43"/>
                  </a:moveTo>
                  <a:lnTo>
                    <a:pt x="10" y="72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8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5" y="76"/>
                  </a:lnTo>
                  <a:lnTo>
                    <a:pt x="16" y="74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7" y="66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1" y="65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47" y="37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5" y="32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29" y="4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43"/>
                  </a:lnTo>
                </a:path>
              </a:pathLst>
            </a:custGeom>
            <a:gradFill rotWithShape="0">
              <a:gsLst>
                <a:gs pos="0">
                  <a:srgbClr val="536422"/>
                </a:gs>
                <a:gs pos="50000">
                  <a:srgbClr val="818D5D"/>
                </a:gs>
                <a:gs pos="100000">
                  <a:srgbClr val="536422"/>
                </a:gs>
              </a:gsLst>
              <a:lin ang="2700000" scaled="1"/>
            </a:gradFill>
            <a:ln w="19050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35" name="Picture 2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93" y="3399269"/>
            <a:ext cx="1801219" cy="1481206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86" y="2216780"/>
            <a:ext cx="1801219" cy="1682357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606">
            <a:off x="2276763" y="2824609"/>
            <a:ext cx="1563495" cy="1412631"/>
          </a:xfrm>
          <a:prstGeom prst="rect">
            <a:avLst/>
          </a:prstGeom>
        </p:spPr>
      </p:pic>
      <p:sp>
        <p:nvSpPr>
          <p:cNvPr id="174" name="TextBox 173"/>
          <p:cNvSpPr txBox="1">
            <a:spLocks noChangeAspect="1"/>
          </p:cNvSpPr>
          <p:nvPr/>
        </p:nvSpPr>
        <p:spPr>
          <a:xfrm>
            <a:off x="435965" y="1743859"/>
            <a:ext cx="1861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ARO-Tokyo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co-located with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RFEC-PACIFIC  </a:t>
            </a:r>
          </a:p>
        </p:txBody>
      </p:sp>
      <p:cxnSp>
        <p:nvCxnSpPr>
          <p:cNvPr id="182" name="Straight Connector 181"/>
          <p:cNvCxnSpPr>
            <a:cxnSpLocks noChangeAspect="1"/>
          </p:cNvCxnSpPr>
          <p:nvPr/>
        </p:nvCxnSpPr>
        <p:spPr>
          <a:xfrm>
            <a:off x="564244" y="1841801"/>
            <a:ext cx="275724" cy="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>
            <a:spLocks noChangeAspect="1"/>
          </p:cNvSpPr>
          <p:nvPr/>
        </p:nvSpPr>
        <p:spPr>
          <a:xfrm>
            <a:off x="496171" y="1801361"/>
            <a:ext cx="107544" cy="10754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233890" y="1476223"/>
            <a:ext cx="18180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ARO-London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co-located with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RFEC-ATLANTIC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8638609" y="1689722"/>
            <a:ext cx="24204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8877150" y="1652064"/>
            <a:ext cx="80890" cy="8089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232319" y="4892735"/>
            <a:ext cx="233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ARO-Brazil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co-located with 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RFEC-AMERICAS</a:t>
            </a:r>
          </a:p>
          <a:p>
            <a:pPr algn="ctr"/>
            <a:endParaRPr lang="en-US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 flipV="1">
            <a:off x="3392608" y="5283230"/>
            <a:ext cx="0" cy="276625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3352169" y="5545243"/>
            <a:ext cx="80890" cy="8089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208381" y="3546795"/>
            <a:ext cx="581600" cy="1277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960889" y="4376736"/>
            <a:ext cx="147131" cy="5302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180" idx="0"/>
          </p:cNvCxnSpPr>
          <p:nvPr/>
        </p:nvCxnSpPr>
        <p:spPr>
          <a:xfrm>
            <a:off x="4618105" y="4301904"/>
            <a:ext cx="490799" cy="7952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endCxn id="181" idx="3"/>
          </p:cNvCxnSpPr>
          <p:nvPr/>
        </p:nvCxnSpPr>
        <p:spPr>
          <a:xfrm flipH="1">
            <a:off x="2209398" y="3672248"/>
            <a:ext cx="656369" cy="576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215" idx="0"/>
          </p:cNvCxnSpPr>
          <p:nvPr/>
        </p:nvCxnSpPr>
        <p:spPr>
          <a:xfrm flipH="1">
            <a:off x="2638505" y="3753612"/>
            <a:ext cx="252158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297310" y="3079598"/>
            <a:ext cx="555261" cy="106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333930" y="2787637"/>
            <a:ext cx="847455" cy="345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33359" y="2665958"/>
            <a:ext cx="2629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cs typeface="Arial" panose="020B0604020202020204" pitchFamily="34" charset="0"/>
              </a:rPr>
              <a:t>ARL - Aberdeen Proving Ground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10650" y="2982729"/>
            <a:ext cx="2534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cs typeface="Arial" panose="020B0604020202020204" pitchFamily="34" charset="0"/>
              </a:rPr>
              <a:t>ARL - Adelphi Laboratory Center </a:t>
            </a:r>
            <a:r>
              <a:rPr lang="en-US" sz="1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(HQ)</a:t>
            </a:r>
            <a:endParaRPr lang="en-US" sz="10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64433" y="3686583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846678" y="3637921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580037" y="4261881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173256" y="3505872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463539" y="4824219"/>
            <a:ext cx="2121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cs typeface="Arial" panose="020B0604020202020204" pitchFamily="34" charset="0"/>
              </a:rPr>
              <a:t>ARL – ARO- RTP, NC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338765" y="4902280"/>
            <a:ext cx="1691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cs typeface="Arial" panose="020B0604020202020204" pitchFamily="34" charset="0"/>
              </a:rPr>
              <a:t>ARL - Orlando, FL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669067" y="5097187"/>
            <a:ext cx="87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South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Austin, TX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102897" y="4064090"/>
            <a:ext cx="110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Playa Vista, CA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West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H="1">
            <a:off x="2256026" y="3592416"/>
            <a:ext cx="513404" cy="220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734644" y="3551976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143006" y="3734264"/>
            <a:ext cx="11621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  <a:cs typeface="Arial" panose="020B0604020202020204" pitchFamily="34" charset="0"/>
              </a:rPr>
              <a:t>ICB - Santa Barbara, CA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2930830" y="4397064"/>
            <a:ext cx="119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cs typeface="Arial" panose="020B0604020202020204" pitchFamily="34" charset="0"/>
              </a:rPr>
              <a:t>White Sands Missile Range</a:t>
            </a:r>
          </a:p>
        </p:txBody>
      </p:sp>
      <p:cxnSp>
        <p:nvCxnSpPr>
          <p:cNvPr id="189" name="Straight Connector 188"/>
          <p:cNvCxnSpPr/>
          <p:nvPr/>
        </p:nvCxnSpPr>
        <p:spPr>
          <a:xfrm flipH="1">
            <a:off x="3702487" y="4003372"/>
            <a:ext cx="133690" cy="380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3799251" y="3963808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15232" y="4830437"/>
            <a:ext cx="17615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ARL Primary Labs Site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ARL Field Element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Collaborative Alliances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Open Campus Hub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Collaboration Spoke</a:t>
            </a:r>
          </a:p>
          <a:p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International Hub</a:t>
            </a:r>
          </a:p>
        </p:txBody>
      </p:sp>
      <p:sp>
        <p:nvSpPr>
          <p:cNvPr id="192" name="Oval 191"/>
          <p:cNvSpPr/>
          <p:nvPr/>
        </p:nvSpPr>
        <p:spPr>
          <a:xfrm>
            <a:off x="324960" y="5529997"/>
            <a:ext cx="80890" cy="8089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8263" y="1508833"/>
            <a:ext cx="132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Central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Under Development</a:t>
            </a: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Advanced Photon Source</a:t>
            </a:r>
          </a:p>
        </p:txBody>
      </p:sp>
      <p:cxnSp>
        <p:nvCxnSpPr>
          <p:cNvPr id="147" name="Straight Connector 146"/>
          <p:cNvCxnSpPr>
            <a:stCxn id="146" idx="1"/>
            <a:endCxn id="2" idx="2"/>
          </p:cNvCxnSpPr>
          <p:nvPr/>
        </p:nvCxnSpPr>
        <p:spPr>
          <a:xfrm flipH="1" flipV="1">
            <a:off x="4931426" y="2155164"/>
            <a:ext cx="438466" cy="816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358046" y="2959438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>
            <a:off x="6322219" y="3139255"/>
            <a:ext cx="530352" cy="2338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208857" y="3111818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54178" y="3217287"/>
            <a:ext cx="1257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kern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CRA - Materials in Extreme Dynamic Environments</a:t>
            </a:r>
            <a:endParaRPr lang="en-US" sz="675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7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Baltimore, Maryland</a:t>
            </a:r>
            <a:endParaRPr lang="en-US" sz="675" dirty="0">
              <a:solidFill>
                <a:prstClr val="black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364672" y="2896363"/>
            <a:ext cx="108875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CRA - Multi-Scale Multidisciplinary Modeling of Electronic Materials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Salt Lake City, Utah</a:t>
            </a:r>
          </a:p>
        </p:txBody>
      </p:sp>
      <p:sp>
        <p:nvSpPr>
          <p:cNvPr id="204" name="Oval 203"/>
          <p:cNvSpPr/>
          <p:nvPr/>
        </p:nvSpPr>
        <p:spPr>
          <a:xfrm>
            <a:off x="3547218" y="3056365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06" name="Straight Connector 205"/>
          <p:cNvCxnSpPr>
            <a:stCxn id="204" idx="2"/>
          </p:cNvCxnSpPr>
          <p:nvPr/>
        </p:nvCxnSpPr>
        <p:spPr>
          <a:xfrm flipH="1" flipV="1">
            <a:off x="2313709" y="3038371"/>
            <a:ext cx="1233504" cy="584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5617851" y="1536328"/>
            <a:ext cx="11810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CRA - Cyber Security </a:t>
            </a:r>
          </a:p>
          <a:p>
            <a:pPr algn="ctr"/>
            <a:r>
              <a:rPr lang="en-US" sz="675" b="1" dirty="0">
                <a:solidFill>
                  <a:prstClr val="black"/>
                </a:solidFill>
              </a:rPr>
              <a:t>Research Alliance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Old Main State College, PA</a:t>
            </a:r>
          </a:p>
        </p:txBody>
      </p:sp>
      <p:sp>
        <p:nvSpPr>
          <p:cNvPr id="208" name="Oval 207"/>
          <p:cNvSpPr/>
          <p:nvPr/>
        </p:nvSpPr>
        <p:spPr>
          <a:xfrm>
            <a:off x="6154449" y="2956494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0" name="Straight Connector 209"/>
          <p:cNvCxnSpPr>
            <a:stCxn id="208" idx="0"/>
            <a:endCxn id="207" idx="2"/>
          </p:cNvCxnSpPr>
          <p:nvPr/>
        </p:nvCxnSpPr>
        <p:spPr>
          <a:xfrm flipV="1">
            <a:off x="6194894" y="2044159"/>
            <a:ext cx="13487" cy="912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324960" y="5402807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24960" y="5148425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819363" y="3618408"/>
            <a:ext cx="1192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Micro Autonomous Systems and Technology (MAST)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Washington, D.C.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6801608" y="4085539"/>
            <a:ext cx="122206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Robotics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Falls Church, VA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906025" y="4355742"/>
            <a:ext cx="105319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Cognition &amp; </a:t>
            </a:r>
            <a:r>
              <a:rPr lang="en-US" sz="675" b="1" dirty="0" err="1">
                <a:solidFill>
                  <a:prstClr val="black"/>
                </a:solidFill>
              </a:rPr>
              <a:t>Neuroergonomics</a:t>
            </a:r>
            <a:endParaRPr lang="en-US" sz="675" b="1" dirty="0">
              <a:solidFill>
                <a:prstClr val="black"/>
              </a:solidFill>
            </a:endParaRP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Alexandria, VA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100682" y="2386062"/>
            <a:ext cx="116010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CTA - Network Sciences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Cambridge, MA</a:t>
            </a: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6636550" y="2486555"/>
            <a:ext cx="450056" cy="216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299033" y="3207061"/>
            <a:ext cx="564358" cy="451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213422" y="3303424"/>
            <a:ext cx="775728" cy="1093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6162526" y="3248430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324960" y="5021234"/>
            <a:ext cx="80890" cy="808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324960" y="4894043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324960" y="5275616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7" name="Oval 136"/>
          <p:cNvSpPr>
            <a:spLocks noChangeArrowheads="1"/>
          </p:cNvSpPr>
          <p:nvPr/>
        </p:nvSpPr>
        <p:spPr bwMode="auto">
          <a:xfrm>
            <a:off x="3894576" y="4089842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4" name="Oval 137"/>
          <p:cNvSpPr>
            <a:spLocks noChangeArrowheads="1"/>
          </p:cNvSpPr>
          <p:nvPr/>
        </p:nvSpPr>
        <p:spPr bwMode="auto">
          <a:xfrm>
            <a:off x="6418137" y="2944836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6" name="Oval 138"/>
          <p:cNvSpPr>
            <a:spLocks noChangeArrowheads="1"/>
          </p:cNvSpPr>
          <p:nvPr/>
        </p:nvSpPr>
        <p:spPr bwMode="auto">
          <a:xfrm>
            <a:off x="4661369" y="4166411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8" name="Oval 139"/>
          <p:cNvSpPr>
            <a:spLocks noChangeArrowheads="1"/>
          </p:cNvSpPr>
          <p:nvPr/>
        </p:nvSpPr>
        <p:spPr bwMode="auto">
          <a:xfrm>
            <a:off x="6098074" y="4402913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9" name="Oval 140"/>
          <p:cNvSpPr>
            <a:spLocks noChangeArrowheads="1"/>
          </p:cNvSpPr>
          <p:nvPr/>
        </p:nvSpPr>
        <p:spPr bwMode="auto">
          <a:xfrm>
            <a:off x="5607266" y="3912593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0" name="Oval 141"/>
          <p:cNvSpPr>
            <a:spLocks noChangeArrowheads="1"/>
          </p:cNvSpPr>
          <p:nvPr/>
        </p:nvSpPr>
        <p:spPr bwMode="auto">
          <a:xfrm>
            <a:off x="5520164" y="3789908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1" name="Oval 143"/>
          <p:cNvSpPr>
            <a:spLocks noChangeArrowheads="1"/>
          </p:cNvSpPr>
          <p:nvPr/>
        </p:nvSpPr>
        <p:spPr bwMode="auto">
          <a:xfrm>
            <a:off x="4525550" y="4376468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2" name="Oval 146"/>
          <p:cNvSpPr>
            <a:spLocks noChangeArrowheads="1"/>
          </p:cNvSpPr>
          <p:nvPr/>
        </p:nvSpPr>
        <p:spPr bwMode="auto">
          <a:xfrm>
            <a:off x="4548551" y="3789830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3" name="Oval 147"/>
          <p:cNvSpPr>
            <a:spLocks noChangeArrowheads="1"/>
          </p:cNvSpPr>
          <p:nvPr/>
        </p:nvSpPr>
        <p:spPr bwMode="auto">
          <a:xfrm>
            <a:off x="6514975" y="2881515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4" name="Oval 156"/>
          <p:cNvSpPr>
            <a:spLocks noChangeArrowheads="1"/>
          </p:cNvSpPr>
          <p:nvPr/>
        </p:nvSpPr>
        <p:spPr bwMode="auto">
          <a:xfrm>
            <a:off x="4760191" y="3250571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5" name="Oval 160"/>
          <p:cNvSpPr>
            <a:spLocks noChangeArrowheads="1"/>
          </p:cNvSpPr>
          <p:nvPr/>
        </p:nvSpPr>
        <p:spPr bwMode="auto">
          <a:xfrm>
            <a:off x="5783257" y="3985128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6" name="Oval 165"/>
          <p:cNvSpPr>
            <a:spLocks noChangeArrowheads="1"/>
          </p:cNvSpPr>
          <p:nvPr/>
        </p:nvSpPr>
        <p:spPr bwMode="auto">
          <a:xfrm>
            <a:off x="5700327" y="2793956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7" name="Oval 166"/>
          <p:cNvSpPr>
            <a:spLocks noChangeArrowheads="1"/>
          </p:cNvSpPr>
          <p:nvPr/>
        </p:nvSpPr>
        <p:spPr bwMode="auto">
          <a:xfrm>
            <a:off x="5587373" y="3385762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8" name="Oval 170"/>
          <p:cNvSpPr>
            <a:spLocks noChangeArrowheads="1"/>
          </p:cNvSpPr>
          <p:nvPr/>
        </p:nvSpPr>
        <p:spPr bwMode="auto">
          <a:xfrm>
            <a:off x="3506152" y="4010951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9" name="Oval 172"/>
          <p:cNvSpPr>
            <a:spLocks noChangeArrowheads="1"/>
          </p:cNvSpPr>
          <p:nvPr/>
        </p:nvSpPr>
        <p:spPr bwMode="auto">
          <a:xfrm>
            <a:off x="4975542" y="3459780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30" name="Oval 173"/>
          <p:cNvSpPr>
            <a:spLocks noChangeArrowheads="1"/>
          </p:cNvSpPr>
          <p:nvPr/>
        </p:nvSpPr>
        <p:spPr bwMode="auto">
          <a:xfrm>
            <a:off x="6072328" y="3617663"/>
            <a:ext cx="57150" cy="57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32" name="Oval 165"/>
          <p:cNvSpPr>
            <a:spLocks noChangeArrowheads="1"/>
          </p:cNvSpPr>
          <p:nvPr/>
        </p:nvSpPr>
        <p:spPr bwMode="auto">
          <a:xfrm>
            <a:off x="5865865" y="2947670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073559" y="4336508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Oval 166"/>
          <p:cNvSpPr>
            <a:spLocks noChangeArrowheads="1"/>
          </p:cNvSpPr>
          <p:nvPr/>
        </p:nvSpPr>
        <p:spPr bwMode="auto">
          <a:xfrm>
            <a:off x="6338206" y="3344377"/>
            <a:ext cx="60722" cy="607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6247057" y="3265693"/>
            <a:ext cx="795766" cy="884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6218481" y="3226176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235794" y="3153349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057406" y="4439412"/>
            <a:ext cx="11621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prstClr val="black"/>
                </a:solidFill>
                <a:cs typeface="Arial" panose="020B0604020202020204" pitchFamily="34" charset="0"/>
              </a:rPr>
              <a:t>ICT - Playa Vista, CA</a:t>
            </a:r>
          </a:p>
        </p:txBody>
      </p:sp>
      <p:sp>
        <p:nvSpPr>
          <p:cNvPr id="236" name="Oval 235"/>
          <p:cNvSpPr/>
          <p:nvPr/>
        </p:nvSpPr>
        <p:spPr>
          <a:xfrm>
            <a:off x="6518678" y="2678484"/>
            <a:ext cx="80890" cy="8089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6565741" y="2682370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28169" y="1945214"/>
            <a:ext cx="140880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ARL North East</a:t>
            </a:r>
          </a:p>
          <a:p>
            <a:pPr algn="ctr"/>
            <a:r>
              <a:rPr lang="en-US" sz="900" b="1" dirty="0">
                <a:solidFill>
                  <a:srgbClr val="4141E7"/>
                </a:solidFill>
                <a:cs typeface="Arial" panose="020B0604020202020204" pitchFamily="34" charset="0"/>
              </a:rPr>
              <a:t>Under Development</a:t>
            </a:r>
          </a:p>
          <a:p>
            <a:pPr algn="ctr"/>
            <a:r>
              <a:rPr lang="en-US" sz="675" b="1" dirty="0">
                <a:solidFill>
                  <a:prstClr val="black"/>
                </a:solidFill>
              </a:rPr>
              <a:t>ISN - Cambridge, MA</a:t>
            </a:r>
          </a:p>
        </p:txBody>
      </p:sp>
      <p:cxnSp>
        <p:nvCxnSpPr>
          <p:cNvPr id="243" name="Straight Connector 242"/>
          <p:cNvCxnSpPr>
            <a:stCxn id="164" idx="7"/>
          </p:cNvCxnSpPr>
          <p:nvPr/>
        </p:nvCxnSpPr>
        <p:spPr>
          <a:xfrm flipV="1">
            <a:off x="6634779" y="2269108"/>
            <a:ext cx="284553" cy="425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6254359" y="3074961"/>
            <a:ext cx="80890" cy="808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301734" y="3087742"/>
            <a:ext cx="80890" cy="8089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38" name="Picture 2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6962">
            <a:off x="5607105" y="1867749"/>
            <a:ext cx="1801219" cy="1682357"/>
          </a:xfrm>
          <a:prstGeom prst="rect">
            <a:avLst/>
          </a:prstGeom>
        </p:spPr>
      </p:pic>
      <p:sp>
        <p:nvSpPr>
          <p:cNvPr id="239" name="Oval 238"/>
          <p:cNvSpPr/>
          <p:nvPr/>
        </p:nvSpPr>
        <p:spPr>
          <a:xfrm>
            <a:off x="6561317" y="2674701"/>
            <a:ext cx="80890" cy="808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152400"/>
            <a:ext cx="3810000" cy="5014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Talented Workforce</a:t>
            </a:r>
            <a:endParaRPr lang="en-US" dirty="0">
              <a:latin typeface="+mn-lt"/>
            </a:endParaRPr>
          </a:p>
        </p:txBody>
      </p:sp>
      <p:graphicFrame>
        <p:nvGraphicFramePr>
          <p:cNvPr id="149" name="Chart 148"/>
          <p:cNvGraphicFramePr/>
          <p:nvPr>
            <p:extLst/>
          </p:nvPr>
        </p:nvGraphicFramePr>
        <p:xfrm>
          <a:off x="-2014606" y="810076"/>
          <a:ext cx="8118505" cy="508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" name="Rectangle 149"/>
          <p:cNvSpPr/>
          <p:nvPr/>
        </p:nvSpPr>
        <p:spPr>
          <a:xfrm>
            <a:off x="73919" y="957931"/>
            <a:ext cx="15500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3399"/>
                </a:solidFill>
              </a:rPr>
              <a:t>Electrical/Electronics </a:t>
            </a:r>
            <a:r>
              <a:rPr lang="en-US" sz="1000" b="1" dirty="0" smtClean="0">
                <a:solidFill>
                  <a:srgbClr val="003399"/>
                </a:solidFill>
              </a:rPr>
              <a:t>Engineer</a:t>
            </a:r>
          </a:p>
          <a:p>
            <a:pPr algn="ctr"/>
            <a:r>
              <a:rPr lang="en-US" sz="1000" b="1" dirty="0" smtClean="0">
                <a:solidFill>
                  <a:srgbClr val="003399"/>
                </a:solidFill>
              </a:rPr>
              <a:t> 21% (285)</a:t>
            </a:r>
            <a:endParaRPr lang="en-US" sz="1000" b="1" dirty="0">
              <a:solidFill>
                <a:srgbClr val="003399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661000" y="1100831"/>
            <a:ext cx="1463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</a:rPr>
              <a:t>Computer </a:t>
            </a:r>
            <a:r>
              <a:rPr lang="en-US" sz="1000" b="1" dirty="0" smtClean="0">
                <a:solidFill>
                  <a:srgbClr val="00B050"/>
                </a:solidFill>
              </a:rPr>
              <a:t>Scientist/Engineer 13% (197)</a:t>
            </a:r>
            <a:endParaRPr lang="en-US" sz="1000" b="1" dirty="0">
              <a:solidFill>
                <a:srgbClr val="00B050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flipH="1">
            <a:off x="3894414" y="1516900"/>
            <a:ext cx="62721" cy="9077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195480" y="1465687"/>
            <a:ext cx="217714" cy="3995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4487815" y="1816622"/>
            <a:ext cx="13308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6600CC"/>
                </a:solidFill>
              </a:rPr>
              <a:t>Physicist/Physical </a:t>
            </a:r>
            <a:endParaRPr lang="en-US" sz="1000" b="1" dirty="0" smtClean="0">
              <a:solidFill>
                <a:srgbClr val="6600CC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6600CC"/>
                </a:solidFill>
              </a:rPr>
              <a:t>Scientist </a:t>
            </a:r>
          </a:p>
          <a:p>
            <a:pPr algn="ctr"/>
            <a:r>
              <a:rPr lang="en-US" sz="1000" b="1" dirty="0" smtClean="0">
                <a:solidFill>
                  <a:srgbClr val="6600CC"/>
                </a:solidFill>
              </a:rPr>
              <a:t>13% (181)</a:t>
            </a:r>
            <a:endParaRPr lang="en-US" sz="1000" b="1" dirty="0">
              <a:solidFill>
                <a:srgbClr val="6600CC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>
            <a:off x="4416230" y="2015371"/>
            <a:ext cx="113004" cy="11069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4937966" y="2862386"/>
            <a:ext cx="12923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9AD0"/>
                </a:solidFill>
              </a:rPr>
              <a:t>Chemist/Chemical</a:t>
            </a:r>
          </a:p>
          <a:p>
            <a:pPr algn="ctr"/>
            <a:r>
              <a:rPr lang="en-US" sz="1000" b="1" dirty="0" smtClean="0">
                <a:solidFill>
                  <a:srgbClr val="009AD0"/>
                </a:solidFill>
              </a:rPr>
              <a:t> Engineer </a:t>
            </a:r>
          </a:p>
          <a:p>
            <a:pPr algn="ctr"/>
            <a:r>
              <a:rPr lang="en-US" sz="1000" b="1" dirty="0" smtClean="0">
                <a:solidFill>
                  <a:srgbClr val="009AD0"/>
                </a:solidFill>
              </a:rPr>
              <a:t>7% (97)</a:t>
            </a:r>
            <a:endParaRPr lang="en-US" sz="1000" b="1" dirty="0">
              <a:solidFill>
                <a:srgbClr val="009AD0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flipV="1">
            <a:off x="4786147" y="2979262"/>
            <a:ext cx="197044" cy="1344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4870237" y="3630245"/>
            <a:ext cx="12698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General/Industrial</a:t>
            </a:r>
          </a:p>
          <a:p>
            <a:pPr algn="ctr"/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 Engineer </a:t>
            </a:r>
          </a:p>
          <a:p>
            <a:pPr algn="ctr"/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6% (82)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4848294" y="3745967"/>
            <a:ext cx="95767" cy="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4745763" y="4296030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Materials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Engineer </a:t>
            </a:r>
          </a:p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6% (82)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4697880" y="4400814"/>
            <a:ext cx="95767" cy="1237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4554444" y="4706895"/>
            <a:ext cx="19014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50000"/>
                  </a:schemeClr>
                </a:solidFill>
              </a:rPr>
              <a:t>Aerospace </a:t>
            </a:r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</a:rPr>
              <a:t>Engineer 3% (47)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472732" y="4749040"/>
            <a:ext cx="95109" cy="5049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4405308" y="4958858"/>
            <a:ext cx="2448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Operations Research 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</a:rPr>
              <a:t>Analyst 3% (40)</a:t>
            </a:r>
            <a:endParaRPr lang="en-US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292439" y="4972019"/>
            <a:ext cx="142684" cy="8214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89917" y="5203754"/>
            <a:ext cx="1426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accent4">
                    <a:lumMod val="75000"/>
                  </a:schemeClr>
                </a:solidFill>
              </a:rPr>
              <a:t>Physiologist 3% (38)</a:t>
            </a: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>
            <a:off x="4135412" y="5197691"/>
            <a:ext cx="98034" cy="7867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3969355" y="5387359"/>
            <a:ext cx="25138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Biologist/Biomedical 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</a:rPr>
              <a:t>Engineer 3% (37)</a:t>
            </a:r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>
            <a:off x="3914401" y="5368281"/>
            <a:ext cx="111143" cy="11392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713706" y="5544376"/>
            <a:ext cx="2412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Mathematicians/Statisticians 2% (31)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>
            <a:off x="3679310" y="5543751"/>
            <a:ext cx="90351" cy="1135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546667" y="5691425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57D6"/>
                </a:solidFill>
              </a:rPr>
              <a:t>Engineering </a:t>
            </a:r>
            <a:r>
              <a:rPr lang="en-US" sz="1000" b="1" dirty="0" smtClean="0">
                <a:solidFill>
                  <a:srgbClr val="0057D6"/>
                </a:solidFill>
              </a:rPr>
              <a:t>Psychologist 1% (20)</a:t>
            </a:r>
            <a:endParaRPr lang="en-US" sz="1000" b="1" dirty="0">
              <a:solidFill>
                <a:srgbClr val="0057D6"/>
              </a:solidFill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3495714" y="5646730"/>
            <a:ext cx="88347" cy="154112"/>
          </a:xfrm>
          <a:prstGeom prst="line">
            <a:avLst/>
          </a:prstGeom>
          <a:ln w="12700">
            <a:solidFill>
              <a:srgbClr val="005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3327637" y="5936108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Meteorologist 1% (13)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3387404" y="5691425"/>
            <a:ext cx="70168" cy="1539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63998" y="5730358"/>
            <a:ext cx="109042" cy="23894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3192929" y="6093768"/>
            <a:ext cx="10887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/>
              <a:t>Others –1%  (18)</a:t>
            </a:r>
            <a:endParaRPr lang="en-US" sz="900" b="1" dirty="0"/>
          </a:p>
        </p:txBody>
      </p:sp>
      <p:sp>
        <p:nvSpPr>
          <p:cNvPr id="178" name="Rectangle 177"/>
          <p:cNvSpPr/>
          <p:nvPr/>
        </p:nvSpPr>
        <p:spPr>
          <a:xfrm>
            <a:off x="3410599" y="5815894"/>
            <a:ext cx="16257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Neuroscientists 1% (14)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3172594" y="5763263"/>
            <a:ext cx="132015" cy="282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87773" y="1461508"/>
            <a:ext cx="2859061" cy="338550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1600" b="1" baseline="0" dirty="0" smtClean="0">
                <a:cs typeface="Arial" charset="0"/>
              </a:rPr>
              <a:t>S&amp;E Degree Distribution</a:t>
            </a:r>
            <a:endParaRPr lang="en-US" sz="1600" b="1" baseline="0" dirty="0">
              <a:cs typeface="Arial" charset="0"/>
            </a:endParaRPr>
          </a:p>
        </p:txBody>
      </p:sp>
      <p:graphicFrame>
        <p:nvGraphicFramePr>
          <p:cNvPr id="181" name="Chart 48"/>
          <p:cNvGraphicFramePr/>
          <p:nvPr>
            <p:extLst/>
          </p:nvPr>
        </p:nvGraphicFramePr>
        <p:xfrm>
          <a:off x="6333333" y="1623819"/>
          <a:ext cx="2567942" cy="174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2" name="TextBox 181"/>
          <p:cNvSpPr txBox="1"/>
          <p:nvPr/>
        </p:nvSpPr>
        <p:spPr>
          <a:xfrm>
            <a:off x="6506544" y="2034285"/>
            <a:ext cx="109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Bachelors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24%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425835" y="1962369"/>
            <a:ext cx="109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Doctorate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44%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035537" y="2451829"/>
            <a:ext cx="109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Masters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32%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527615" y="3237834"/>
            <a:ext cx="2220852" cy="669410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sz="1200" b="1" baseline="0" dirty="0" smtClean="0">
                <a:cs typeface="Arial" charset="0"/>
              </a:rPr>
              <a:t>Increased </a:t>
            </a:r>
            <a:r>
              <a:rPr lang="en-US" sz="1200" b="1" dirty="0" smtClean="0">
                <a:cs typeface="Arial" charset="0"/>
              </a:rPr>
              <a:t>civilian S&amp;Es with PhDs from 434 to 603 (FY06-FY16)</a:t>
            </a:r>
            <a:endParaRPr lang="en-US" sz="1200" b="1" baseline="0" dirty="0">
              <a:cs typeface="Arial" charset="0"/>
            </a:endParaRPr>
          </a:p>
        </p:txBody>
      </p:sp>
      <p:graphicFrame>
        <p:nvGraphicFramePr>
          <p:cNvPr id="186" name="Chart 185"/>
          <p:cNvGraphicFramePr/>
          <p:nvPr>
            <p:extLst/>
          </p:nvPr>
        </p:nvGraphicFramePr>
        <p:xfrm>
          <a:off x="-761950" y="1552264"/>
          <a:ext cx="5880428" cy="368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7" name="Chart 186"/>
          <p:cNvGraphicFramePr/>
          <p:nvPr>
            <p:extLst/>
          </p:nvPr>
        </p:nvGraphicFramePr>
        <p:xfrm>
          <a:off x="172751" y="2119947"/>
          <a:ext cx="4206741" cy="26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8" name="TextBox 187"/>
          <p:cNvSpPr txBox="1"/>
          <p:nvPr/>
        </p:nvSpPr>
        <p:spPr>
          <a:xfrm rot="18211935">
            <a:off x="1537721" y="2478894"/>
            <a:ext cx="2366308" cy="236630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3473116"/>
              </a:avLst>
            </a:prstTxWarp>
            <a:spAutoFit/>
          </a:bodyPr>
          <a:lstStyle/>
          <a:p>
            <a:pPr algn="ctr"/>
            <a:r>
              <a:rPr lang="en-US" sz="1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 and Support </a:t>
            </a:r>
            <a:r>
              <a:rPr lang="en-US" sz="1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2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17% (283)</a:t>
            </a:r>
            <a:endParaRPr lang="en-US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636729" y="1594252"/>
            <a:ext cx="3786092" cy="3943846"/>
          </a:xfrm>
          <a:prstGeom prst="ellips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 eaLnBrk="0" hangingPunct="0"/>
            <a:endParaRPr lang="en-US" dirty="0" smtClean="0">
              <a:latin typeface="Arial" charset="0"/>
              <a:ea typeface="ＭＳ Ｐゴシック" pitchFamily="28" charset="-128"/>
            </a:endParaRPr>
          </a:p>
        </p:txBody>
      </p:sp>
      <p:sp>
        <p:nvSpPr>
          <p:cNvPr id="190" name="TextBox 189"/>
          <p:cNvSpPr txBox="1"/>
          <p:nvPr/>
        </p:nvSpPr>
        <p:spPr>
          <a:xfrm rot="19483502">
            <a:off x="968790" y="2019274"/>
            <a:ext cx="3027418" cy="30456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">
              <a:avLst>
                <a:gd name="adj" fmla="val 15241995"/>
              </a:avLst>
            </a:prstTxWarp>
            <a:spAutoFit/>
          </a:bodyPr>
          <a:lstStyle/>
          <a:p>
            <a:r>
              <a:rPr lang="en-US" sz="16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Scientists and Engineers – 75</a:t>
            </a:r>
            <a:r>
              <a:rPr lang="en-US" sz="14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(1380)</a:t>
            </a:r>
            <a:endParaRPr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1113279" y="2177614"/>
            <a:ext cx="2760692" cy="2747631"/>
          </a:xfrm>
          <a:prstGeom prst="ellips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 eaLnBrk="0" hangingPunct="0"/>
            <a:endParaRPr lang="en-US" dirty="0" smtClean="0">
              <a:latin typeface="Arial" charset="0"/>
              <a:ea typeface="ＭＳ Ｐゴシック" pitchFamily="28" charset="-128"/>
            </a:endParaRPr>
          </a:p>
        </p:txBody>
      </p:sp>
      <p:sp>
        <p:nvSpPr>
          <p:cNvPr id="192" name="TextBox 191"/>
          <p:cNvSpPr txBox="1"/>
          <p:nvPr/>
        </p:nvSpPr>
        <p:spPr>
          <a:xfrm rot="21142097">
            <a:off x="1172416" y="2493167"/>
            <a:ext cx="2403564" cy="21070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">
              <a:avLst>
                <a:gd name="adj" fmla="val 16002835"/>
              </a:avLst>
            </a:prstTxWarp>
            <a:spAutoFit/>
          </a:bodyPr>
          <a:lstStyle/>
          <a:p>
            <a:r>
              <a:rPr lang="en-US" sz="16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Civilians – 60%</a:t>
            </a:r>
            <a:r>
              <a:rPr lang="en-US" sz="14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(1849)</a:t>
            </a:r>
            <a:endParaRPr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 rot="19164014">
            <a:off x="1415423" y="2169456"/>
            <a:ext cx="2686548" cy="2377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">
              <a:avLst>
                <a:gd name="adj" fmla="val 7653159"/>
              </a:avLst>
            </a:prstTxWarp>
            <a:spAutoFit/>
          </a:bodyPr>
          <a:lstStyle/>
          <a:p>
            <a:r>
              <a:rPr lang="en-US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Contractors – </a:t>
            </a: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39% (1205)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731849" y="2831149"/>
            <a:ext cx="150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3083</a:t>
            </a:r>
            <a:r>
              <a:rPr lang="en-US" sz="1400" b="1" baseline="0" dirty="0" smtClean="0"/>
              <a:t>Total</a:t>
            </a:r>
            <a:r>
              <a:rPr lang="en-US" sz="1600" b="1" baseline="0" dirty="0" smtClean="0"/>
              <a:t> </a:t>
            </a:r>
            <a:r>
              <a:rPr lang="en-US" sz="1400" b="1" baseline="0" dirty="0" smtClean="0"/>
              <a:t>Workforce</a:t>
            </a:r>
          </a:p>
          <a:p>
            <a:pPr algn="ctr"/>
            <a:r>
              <a:rPr lang="en-US" sz="1000" baseline="0" dirty="0" smtClean="0"/>
              <a:t>(as of 30 SEPT 2016)</a:t>
            </a:r>
            <a:endParaRPr lang="en-US" sz="1000" dirty="0"/>
          </a:p>
        </p:txBody>
      </p:sp>
      <p:sp>
        <p:nvSpPr>
          <p:cNvPr id="195" name="Rectangle 194"/>
          <p:cNvSpPr/>
          <p:nvPr/>
        </p:nvSpPr>
        <p:spPr>
          <a:xfrm>
            <a:off x="119751" y="2862386"/>
            <a:ext cx="1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</a:rPr>
              <a:t>Military</a:t>
            </a:r>
          </a:p>
          <a:p>
            <a:pPr algn="ctr"/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</a:rPr>
              <a:t>1% (29)</a:t>
            </a:r>
            <a:endParaRPr lang="en-US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1100977" y="2961877"/>
            <a:ext cx="477944" cy="60288"/>
          </a:xfrm>
          <a:prstGeom prst="line">
            <a:avLst/>
          </a:prstGeom>
          <a:ln w="12700">
            <a:solidFill>
              <a:srgbClr val="9CB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684879" y="5182982"/>
            <a:ext cx="1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</a:rPr>
              <a:t>Technicians</a:t>
            </a:r>
          </a:p>
          <a:p>
            <a:pPr algn="ctr"/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</a:rPr>
              <a:t>8% (127)</a:t>
            </a:r>
            <a:endParaRPr lang="en-US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509999" y="4739960"/>
            <a:ext cx="1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7030A0"/>
                </a:solidFill>
              </a:rPr>
              <a:t>Civ Intel &amp; Security</a:t>
            </a:r>
          </a:p>
          <a:p>
            <a:pPr algn="ctr"/>
            <a:r>
              <a:rPr lang="en-US" sz="1000" b="1" dirty="0" smtClean="0">
                <a:solidFill>
                  <a:srgbClr val="7030A0"/>
                </a:solidFill>
              </a:rPr>
              <a:t>2% (27)</a:t>
            </a:r>
            <a:endParaRPr lang="en-US" sz="1000" b="1" dirty="0">
              <a:solidFill>
                <a:srgbClr val="7030A0"/>
              </a:solidFill>
            </a:endParaRPr>
          </a:p>
        </p:txBody>
      </p:sp>
      <p:cxnSp>
        <p:nvCxnSpPr>
          <p:cNvPr id="199" name="Straight Connector 198"/>
          <p:cNvCxnSpPr/>
          <p:nvPr/>
        </p:nvCxnSpPr>
        <p:spPr>
          <a:xfrm>
            <a:off x="2661171" y="4972019"/>
            <a:ext cx="279299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157" y="225310"/>
            <a:ext cx="4876800" cy="460489"/>
          </a:xfrm>
        </p:spPr>
        <p:txBody>
          <a:bodyPr>
            <a:noAutofit/>
          </a:bodyPr>
          <a:lstStyle/>
          <a:p>
            <a:r>
              <a:rPr lang="en-US" sz="1800" dirty="0" smtClean="0"/>
              <a:t>TRADOC Unifying </a:t>
            </a:r>
            <a:br>
              <a:rPr lang="en-US" sz="1800" dirty="0" smtClean="0"/>
            </a:br>
            <a:r>
              <a:rPr lang="en-US" sz="1800" dirty="0" smtClean="0"/>
              <a:t>Concept for the Future</a:t>
            </a:r>
            <a:endParaRPr lang="en-US" sz="1800" dirty="0"/>
          </a:p>
        </p:txBody>
      </p:sp>
      <p:pic>
        <p:nvPicPr>
          <p:cNvPr id="3" name="Picture 2" descr="Russell_SOL_army2.jpg"/>
          <p:cNvPicPr>
            <a:picLocks noChangeAspect="1"/>
          </p:cNvPicPr>
          <p:nvPr/>
        </p:nvPicPr>
        <p:blipFill rotWithShape="1">
          <a:blip r:embed="rId3" cstate="print"/>
          <a:srcRect l="3175" t="36567" r="53016" b="8195"/>
          <a:stretch/>
        </p:blipFill>
        <p:spPr>
          <a:xfrm>
            <a:off x="261258" y="1418771"/>
            <a:ext cx="4005943" cy="378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3062" y="5593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ARL’s S&amp;T Strategy- Perform fundamental research to inform the </a:t>
            </a:r>
            <a:r>
              <a:rPr lang="en-US" sz="2400" i="1" dirty="0" smtClean="0"/>
              <a:t>Army Operating Concept </a:t>
            </a:r>
            <a:r>
              <a:rPr lang="en-US" sz="2400" dirty="0" smtClean="0"/>
              <a:t>for the “Deep Future” (2050)</a:t>
            </a:r>
            <a:endParaRPr lang="en-US" sz="2400" dirty="0"/>
          </a:p>
        </p:txBody>
      </p:sp>
      <p:pic>
        <p:nvPicPr>
          <p:cNvPr id="8" name="Picture 7" descr="Russell_SOL_army2.jpg"/>
          <p:cNvPicPr>
            <a:picLocks noChangeAspect="1"/>
          </p:cNvPicPr>
          <p:nvPr/>
        </p:nvPicPr>
        <p:blipFill rotWithShape="1">
          <a:blip r:embed="rId3" cstate="print"/>
          <a:srcRect l="50308" t="36039" r="923" b="6872"/>
          <a:stretch/>
        </p:blipFill>
        <p:spPr>
          <a:xfrm>
            <a:off x="4572000" y="1418771"/>
            <a:ext cx="4360985" cy="3828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369" y="814810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/>
              <a:t>AirLand</a:t>
            </a:r>
            <a:r>
              <a:rPr lang="en-US" b="1" u="sng" dirty="0" smtClean="0"/>
              <a:t> Battle:</a:t>
            </a:r>
          </a:p>
          <a:p>
            <a:pPr algn="ctr"/>
            <a:r>
              <a:rPr lang="en-US" dirty="0" smtClean="0"/>
              <a:t>Flight outnumbered, and win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2435" y="822041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Unified Land Operations:</a:t>
            </a:r>
          </a:p>
          <a:p>
            <a:pPr algn="ctr"/>
            <a:r>
              <a:rPr lang="en-US" dirty="0" smtClean="0"/>
              <a:t>Prevail in a complex world</a:t>
            </a:r>
            <a:endParaRPr lang="en-US" dirty="0"/>
          </a:p>
        </p:txBody>
      </p:sp>
      <p:pic>
        <p:nvPicPr>
          <p:cNvPr id="2050" name="Picture 2" descr="https://upload.wikimedia.org/wikipedia/commons/thumb/7/79/TRADOC_patch.svg/2000px-TRADOC_patch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42" y="192791"/>
            <a:ext cx="548978" cy="5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139838" y="5518353"/>
            <a:ext cx="692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Vehicle</a:t>
            </a:r>
          </a:p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Soldier</a:t>
            </a:r>
          </a:p>
        </p:txBody>
      </p:sp>
      <p:sp>
        <p:nvSpPr>
          <p:cNvPr id="1153" name="TextBox 1152"/>
          <p:cNvSpPr txBox="1"/>
          <p:nvPr/>
        </p:nvSpPr>
        <p:spPr>
          <a:xfrm>
            <a:off x="107714" y="4991118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Platoon</a:t>
            </a:r>
          </a:p>
        </p:txBody>
      </p:sp>
      <p:sp>
        <p:nvSpPr>
          <p:cNvPr id="1154" name="TextBox 1153"/>
          <p:cNvSpPr txBox="1"/>
          <p:nvPr/>
        </p:nvSpPr>
        <p:spPr>
          <a:xfrm>
            <a:off x="-22129" y="4358507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Company</a:t>
            </a:r>
          </a:p>
        </p:txBody>
      </p:sp>
      <p:sp>
        <p:nvSpPr>
          <p:cNvPr id="1155" name="TextBox 1154"/>
          <p:cNvSpPr txBox="1"/>
          <p:nvPr/>
        </p:nvSpPr>
        <p:spPr>
          <a:xfrm>
            <a:off x="16343" y="3725897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Battalion</a:t>
            </a:r>
          </a:p>
        </p:txBody>
      </p:sp>
      <p:sp>
        <p:nvSpPr>
          <p:cNvPr id="1156" name="TextBox 1155"/>
          <p:cNvSpPr txBox="1"/>
          <p:nvPr/>
        </p:nvSpPr>
        <p:spPr>
          <a:xfrm>
            <a:off x="99699" y="309328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Brigade</a:t>
            </a:r>
          </a:p>
        </p:txBody>
      </p:sp>
      <p:sp>
        <p:nvSpPr>
          <p:cNvPr id="1157" name="TextBox 1156"/>
          <p:cNvSpPr txBox="1"/>
          <p:nvPr/>
        </p:nvSpPr>
        <p:spPr>
          <a:xfrm>
            <a:off x="74051" y="246067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Division</a:t>
            </a:r>
          </a:p>
        </p:txBody>
      </p:sp>
      <p:sp>
        <p:nvSpPr>
          <p:cNvPr id="1158" name="TextBox 1157"/>
          <p:cNvSpPr txBox="1"/>
          <p:nvPr/>
        </p:nvSpPr>
        <p:spPr>
          <a:xfrm>
            <a:off x="199085" y="112669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Above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0365" y="220903"/>
            <a:ext cx="6031327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7" tIns="45597" rIns="91197" bIns="4559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</a:pPr>
            <a:r>
              <a:rPr lang="en-US" sz="1600" b="1" cap="small" dirty="0" smtClean="0"/>
              <a:t>(U) Command Post Computing Environment</a:t>
            </a:r>
            <a:br>
              <a:rPr lang="en-US" sz="1600" b="1" cap="small" dirty="0" smtClean="0"/>
            </a:br>
            <a:r>
              <a:rPr lang="en-US" sz="1600" b="1" cap="small" dirty="0" smtClean="0"/>
              <a:t>(U) Systems View</a:t>
            </a:r>
            <a:endParaRPr lang="en-US" sz="1600" b="1" cap="small" dirty="0"/>
          </a:p>
        </p:txBody>
      </p:sp>
      <p:sp>
        <p:nvSpPr>
          <p:cNvPr id="1807" name="TextBox 1806"/>
          <p:cNvSpPr txBox="1"/>
          <p:nvPr/>
        </p:nvSpPr>
        <p:spPr>
          <a:xfrm>
            <a:off x="25961" y="177325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CORP &amp;</a:t>
            </a:r>
          </a:p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Regional</a:t>
            </a:r>
            <a:endParaRPr lang="en-US" sz="1400" b="1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809" name="Rectangle 1808"/>
          <p:cNvSpPr/>
          <p:nvPr/>
        </p:nvSpPr>
        <p:spPr>
          <a:xfrm>
            <a:off x="944250" y="5184397"/>
            <a:ext cx="4467297" cy="105906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Rectangle 1807"/>
          <p:cNvSpPr/>
          <p:nvPr/>
        </p:nvSpPr>
        <p:spPr>
          <a:xfrm>
            <a:off x="944250" y="2627008"/>
            <a:ext cx="7361550" cy="2564277"/>
          </a:xfrm>
          <a:prstGeom prst="rect">
            <a:avLst/>
          </a:prstGeom>
          <a:solidFill>
            <a:srgbClr val="00FF99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Rectangle 1810"/>
          <p:cNvSpPr/>
          <p:nvPr/>
        </p:nvSpPr>
        <p:spPr>
          <a:xfrm rot="2771678">
            <a:off x="1697057" y="4053162"/>
            <a:ext cx="1525834" cy="1864674"/>
          </a:xfrm>
          <a:prstGeom prst="rect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3401797">
            <a:off x="3389624" y="2710799"/>
            <a:ext cx="1525834" cy="1844121"/>
          </a:xfrm>
          <a:prstGeom prst="rect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3591" y="822132"/>
            <a:ext cx="8103140" cy="1793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2" name="Rectangle 1811"/>
          <p:cNvSpPr/>
          <p:nvPr/>
        </p:nvSpPr>
        <p:spPr>
          <a:xfrm rot="5693107">
            <a:off x="4331298" y="-44489"/>
            <a:ext cx="1026504" cy="3214114"/>
          </a:xfrm>
          <a:prstGeom prst="rect">
            <a:avLst/>
          </a:prstGeom>
          <a:solidFill>
            <a:schemeClr val="bg1">
              <a:lumMod val="65000"/>
              <a:alpha val="77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Rectangle 1809"/>
          <p:cNvSpPr/>
          <p:nvPr/>
        </p:nvSpPr>
        <p:spPr>
          <a:xfrm rot="4449989">
            <a:off x="5682562" y="1504286"/>
            <a:ext cx="1525834" cy="2123140"/>
          </a:xfrm>
          <a:prstGeom prst="rect">
            <a:avLst/>
          </a:prstGeom>
          <a:solidFill>
            <a:srgbClr val="C3C5C7">
              <a:alpha val="77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3" name="Picture 180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54448" y="1766840"/>
            <a:ext cx="1537896" cy="1013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548" y="2593534"/>
            <a:ext cx="1537896" cy="1013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60" name="Group 159"/>
          <p:cNvGrpSpPr/>
          <p:nvPr/>
        </p:nvGrpSpPr>
        <p:grpSpPr>
          <a:xfrm>
            <a:off x="2401080" y="3706774"/>
            <a:ext cx="1508340" cy="1043531"/>
            <a:chOff x="5026203" y="3615236"/>
            <a:chExt cx="2761727" cy="2003038"/>
          </a:xfrm>
        </p:grpSpPr>
        <p:sp>
          <p:nvSpPr>
            <p:cNvPr id="119" name="Oval 118"/>
            <p:cNvSpPr/>
            <p:nvPr/>
          </p:nvSpPr>
          <p:spPr>
            <a:xfrm flipV="1">
              <a:off x="6179289" y="4986266"/>
              <a:ext cx="270089" cy="290886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flipV="1">
              <a:off x="5804730" y="3705771"/>
              <a:ext cx="270089" cy="290886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flipV="1">
              <a:off x="6858881" y="4508129"/>
              <a:ext cx="270089" cy="290886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flipV="1">
              <a:off x="5532621" y="4508128"/>
              <a:ext cx="270089" cy="290886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 flipV="1">
              <a:off x="5770584" y="3885088"/>
              <a:ext cx="1127001" cy="1076245"/>
            </a:xfrm>
            <a:prstGeom prst="ellips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26203" y="3615236"/>
              <a:ext cx="794006" cy="464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5" name="Picture 5" descr="http://img3.wikia.nocookie.net/__cb20140323154234/callofduty/images/thumb/f/fe/M1026_HMMWV_model_MW3.png/500px-M1026_HMMWV_model_MW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348" y="5131709"/>
              <a:ext cx="660984" cy="486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6" name="Picture 5" descr="http://img3.wikia.nocookie.net/__cb20140323154234/callofduty/images/thumb/f/fe/M1026_HMMWV_model_MW3.png/500px-M1026_HMMWV_model_MW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619" y="4627118"/>
              <a:ext cx="660984" cy="486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7" name="Picture 37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061" y="4780285"/>
              <a:ext cx="302083" cy="415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8" name="Oval 157"/>
            <p:cNvSpPr/>
            <p:nvPr/>
          </p:nvSpPr>
          <p:spPr>
            <a:xfrm>
              <a:off x="6588791" y="3717375"/>
              <a:ext cx="270089" cy="290886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93925" y="3752346"/>
              <a:ext cx="794005" cy="464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5" name="Group 114"/>
          <p:cNvGrpSpPr/>
          <p:nvPr/>
        </p:nvGrpSpPr>
        <p:grpSpPr>
          <a:xfrm>
            <a:off x="1394871" y="4857797"/>
            <a:ext cx="1255729" cy="1116500"/>
            <a:chOff x="1009129" y="4786107"/>
            <a:chExt cx="1289714" cy="1202148"/>
          </a:xfrm>
        </p:grpSpPr>
        <p:sp>
          <p:nvSpPr>
            <p:cNvPr id="9" name="Oval 8"/>
            <p:cNvSpPr/>
            <p:nvPr/>
          </p:nvSpPr>
          <p:spPr>
            <a:xfrm>
              <a:off x="1799006" y="4824378"/>
              <a:ext cx="165536" cy="178283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69631" y="4824378"/>
              <a:ext cx="165536" cy="178283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>
              <a:stCxn id="10" idx="6"/>
              <a:endCxn id="9" idx="2"/>
            </p:cNvCxnSpPr>
            <p:nvPr/>
          </p:nvCxnSpPr>
          <p:spPr>
            <a:xfrm>
              <a:off x="1535167" y="4913519"/>
              <a:ext cx="263840" cy="0"/>
            </a:xfrm>
            <a:prstGeom prst="lin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3" name="Picture 37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36000"/>
            </a:blip>
            <a:srcRect/>
            <a:stretch>
              <a:fillRect/>
            </a:stretch>
          </p:blipFill>
          <p:spPr bwMode="auto">
            <a:xfrm>
              <a:off x="1145138" y="4786107"/>
              <a:ext cx="185145" cy="254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5" descr="http://img3.wikia.nocookie.net/__cb20140323154234/callofduty/images/thumb/f/fe/M1026_HMMWV_model_MW3.png/500px-M1026_HMMWV_model_MW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129" y="4976736"/>
              <a:ext cx="405114" cy="298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37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36000"/>
            </a:blip>
            <a:srcRect/>
            <a:stretch>
              <a:fillRect/>
            </a:stretch>
          </p:blipFill>
          <p:spPr bwMode="auto">
            <a:xfrm>
              <a:off x="2029739" y="4793796"/>
              <a:ext cx="185145" cy="254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5" descr="http://img3.wikia.nocookie.net/__cb20140323154234/callofduty/images/thumb/f/fe/M1026_HMMWV_model_MW3.png/500px-M1026_HMMWV_model_MW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729" y="4984426"/>
              <a:ext cx="405114" cy="298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45" name="Oval 1044"/>
            <p:cNvSpPr/>
            <p:nvPr/>
          </p:nvSpPr>
          <p:spPr>
            <a:xfrm>
              <a:off x="1374669" y="5537684"/>
              <a:ext cx="165536" cy="178283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046" name="Picture 37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36000"/>
            </a:blip>
            <a:srcRect/>
            <a:stretch>
              <a:fillRect/>
            </a:stretch>
          </p:blipFill>
          <p:spPr bwMode="auto">
            <a:xfrm>
              <a:off x="1150176" y="5499413"/>
              <a:ext cx="185145" cy="254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47" name="Picture 5" descr="http://img3.wikia.nocookie.net/__cb20140323154234/callofduty/images/thumb/f/fe/M1026_HMMWV_model_MW3.png/500px-M1026_HMMWV_model_MW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167" y="5690042"/>
              <a:ext cx="405114" cy="298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4" name="Group 103"/>
          <p:cNvGrpSpPr/>
          <p:nvPr/>
        </p:nvGrpSpPr>
        <p:grpSpPr>
          <a:xfrm>
            <a:off x="6665404" y="1570934"/>
            <a:ext cx="1944914" cy="1384643"/>
            <a:chOff x="6180200" y="3010400"/>
            <a:chExt cx="1997551" cy="1490861"/>
          </a:xfrm>
        </p:grpSpPr>
        <p:sp>
          <p:nvSpPr>
            <p:cNvPr id="1135" name="Oval 1134"/>
            <p:cNvSpPr/>
            <p:nvPr/>
          </p:nvSpPr>
          <p:spPr>
            <a:xfrm>
              <a:off x="6685851" y="3558053"/>
              <a:ext cx="393882" cy="389003"/>
            </a:xfrm>
            <a:prstGeom prst="ellipse">
              <a:avLst/>
            </a:prstGeom>
            <a:gradFill flip="none" rotWithShape="1">
              <a:gsLst>
                <a:gs pos="23000">
                  <a:srgbClr val="00B050"/>
                </a:gs>
                <a:gs pos="63000">
                  <a:srgbClr val="00B0F0"/>
                </a:gs>
              </a:gsLst>
              <a:lin ang="0" scaled="1"/>
              <a:tileRect/>
            </a:gra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 flipV="1">
              <a:off x="6404055" y="3924554"/>
              <a:ext cx="151504" cy="163169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 flipV="1">
              <a:off x="6331773" y="3480465"/>
              <a:ext cx="151504" cy="163169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097" name="Picture 5" descr="http://img3.wikia.nocookie.net/__cb20140323154234/callofduty/images/thumb/f/fe/M1026_HMMWV_model_MW3.png/500px-M1026_HMMWV_model_MW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827" y="4006139"/>
              <a:ext cx="370772" cy="272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99" name="Picture 37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200" y="3455704"/>
              <a:ext cx="169450" cy="233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73" name="Straight Connector 1072"/>
            <p:cNvCxnSpPr>
              <a:stCxn id="1074" idx="6"/>
              <a:endCxn id="1070" idx="2"/>
            </p:cNvCxnSpPr>
            <p:nvPr/>
          </p:nvCxnSpPr>
          <p:spPr>
            <a:xfrm flipV="1">
              <a:off x="6927333" y="3755542"/>
              <a:ext cx="184442" cy="10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4" name="Oval 1073"/>
            <p:cNvSpPr/>
            <p:nvPr/>
          </p:nvSpPr>
          <p:spPr>
            <a:xfrm>
              <a:off x="6533451" y="3562069"/>
              <a:ext cx="393882" cy="389003"/>
            </a:xfrm>
            <a:prstGeom prst="ellipse">
              <a:avLst/>
            </a:prstGeom>
            <a:gradFill flip="none" rotWithShape="1">
              <a:gsLst>
                <a:gs pos="23000">
                  <a:srgbClr val="00B050"/>
                </a:gs>
                <a:gs pos="63000">
                  <a:srgbClr val="00B0F0"/>
                </a:gs>
              </a:gsLst>
              <a:lin ang="0" scaled="1"/>
              <a:tileRect/>
            </a:gra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cxnSp>
          <p:nvCxnSpPr>
            <p:cNvPr id="1076" name="Straight Connector 1075"/>
            <p:cNvCxnSpPr>
              <a:endCxn id="1075" idx="2"/>
            </p:cNvCxnSpPr>
            <p:nvPr/>
          </p:nvCxnSpPr>
          <p:spPr>
            <a:xfrm flipV="1">
              <a:off x="6921054" y="3405286"/>
              <a:ext cx="592751" cy="2741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>
              <a:endCxn id="1081" idx="2"/>
            </p:cNvCxnSpPr>
            <p:nvPr/>
          </p:nvCxnSpPr>
          <p:spPr>
            <a:xfrm>
              <a:off x="6911831" y="3830550"/>
              <a:ext cx="600158" cy="2575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8" name="Oval 1077"/>
            <p:cNvSpPr/>
            <p:nvPr/>
          </p:nvSpPr>
          <p:spPr>
            <a:xfrm>
              <a:off x="6694979" y="3731129"/>
              <a:ext cx="165816" cy="165842"/>
            </a:xfrm>
            <a:prstGeom prst="ellipse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6479311" y="3553238"/>
              <a:ext cx="520588" cy="231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prstClr val="black"/>
                  </a:solidFill>
                </a:rPr>
                <a:t>Server</a:t>
              </a: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6645166" y="3698937"/>
              <a:ext cx="268690" cy="248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black"/>
                  </a:solidFill>
                </a:rPr>
                <a:t>V</a:t>
              </a:r>
            </a:p>
          </p:txBody>
        </p:sp>
        <p:cxnSp>
          <p:nvCxnSpPr>
            <p:cNvPr id="1084" name="Straight Connector 1083"/>
            <p:cNvCxnSpPr>
              <a:endCxn id="1082" idx="2"/>
            </p:cNvCxnSpPr>
            <p:nvPr/>
          </p:nvCxnSpPr>
          <p:spPr>
            <a:xfrm flipV="1">
              <a:off x="6906131" y="3554079"/>
              <a:ext cx="861662" cy="1274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>
              <a:endCxn id="1083" idx="2"/>
            </p:cNvCxnSpPr>
            <p:nvPr/>
          </p:nvCxnSpPr>
          <p:spPr>
            <a:xfrm>
              <a:off x="6915044" y="3821782"/>
              <a:ext cx="850932" cy="1420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>
              <a:stCxn id="1074" idx="0"/>
              <a:endCxn id="1069" idx="4"/>
            </p:cNvCxnSpPr>
            <p:nvPr/>
          </p:nvCxnSpPr>
          <p:spPr>
            <a:xfrm flipH="1" flipV="1">
              <a:off x="6729624" y="3411073"/>
              <a:ext cx="768" cy="1509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>
              <a:stCxn id="1072" idx="1"/>
              <a:endCxn id="1074" idx="5"/>
            </p:cNvCxnSpPr>
            <p:nvPr/>
          </p:nvCxnSpPr>
          <p:spPr>
            <a:xfrm flipH="1" flipV="1">
              <a:off x="6869650" y="3894103"/>
              <a:ext cx="127214" cy="875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/>
            <p:cNvCxnSpPr>
              <a:stCxn id="1074" idx="7"/>
              <a:endCxn id="1071" idx="3"/>
            </p:cNvCxnSpPr>
            <p:nvPr/>
          </p:nvCxnSpPr>
          <p:spPr>
            <a:xfrm flipV="1">
              <a:off x="6869650" y="3523021"/>
              <a:ext cx="121319" cy="960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/>
            <p:cNvCxnSpPr>
              <a:endCxn id="1078" idx="4"/>
            </p:cNvCxnSpPr>
            <p:nvPr/>
          </p:nvCxnSpPr>
          <p:spPr>
            <a:xfrm flipH="1" flipV="1">
              <a:off x="6777886" y="3896970"/>
              <a:ext cx="35122" cy="37939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>
              <a:stCxn id="1091" idx="4"/>
              <a:endCxn id="1074" idx="2"/>
            </p:cNvCxnSpPr>
            <p:nvPr/>
          </p:nvCxnSpPr>
          <p:spPr>
            <a:xfrm flipV="1">
              <a:off x="6479807" y="3756571"/>
              <a:ext cx="53644" cy="167983"/>
            </a:xfrm>
            <a:prstGeom prst="lin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8" name="Straight Connector 1107"/>
            <p:cNvCxnSpPr>
              <a:stCxn id="1094" idx="7"/>
            </p:cNvCxnSpPr>
            <p:nvPr/>
          </p:nvCxnSpPr>
          <p:spPr>
            <a:xfrm>
              <a:off x="6461090" y="3619738"/>
              <a:ext cx="78675" cy="143402"/>
            </a:xfrm>
            <a:prstGeom prst="lin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9" name="Straight Connector 1108"/>
            <p:cNvCxnSpPr>
              <a:stCxn id="1091" idx="3"/>
              <a:endCxn id="1094" idx="0"/>
            </p:cNvCxnSpPr>
            <p:nvPr/>
          </p:nvCxnSpPr>
          <p:spPr>
            <a:xfrm flipH="1" flipV="1">
              <a:off x="6407525" y="3643634"/>
              <a:ext cx="18717" cy="304816"/>
            </a:xfrm>
            <a:prstGeom prst="line">
              <a:avLst/>
            </a:prstGeom>
            <a:solidFill>
              <a:srgbClr val="00CC66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5" name="Straight Connector 1114"/>
            <p:cNvCxnSpPr>
              <a:stCxn id="1074" idx="1"/>
              <a:endCxn id="1112" idx="5"/>
            </p:cNvCxnSpPr>
            <p:nvPr/>
          </p:nvCxnSpPr>
          <p:spPr>
            <a:xfrm flipH="1" flipV="1">
              <a:off x="6429080" y="3321431"/>
              <a:ext cx="162054" cy="2976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>
              <a:stCxn id="1074" idx="7"/>
              <a:endCxn id="1117" idx="3"/>
            </p:cNvCxnSpPr>
            <p:nvPr/>
          </p:nvCxnSpPr>
          <p:spPr>
            <a:xfrm flipV="1">
              <a:off x="6869651" y="3187099"/>
              <a:ext cx="81924" cy="4319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>
              <a:stCxn id="1074" idx="4"/>
              <a:endCxn id="1124" idx="1"/>
            </p:cNvCxnSpPr>
            <p:nvPr/>
          </p:nvCxnSpPr>
          <p:spPr>
            <a:xfrm>
              <a:off x="6730392" y="3951072"/>
              <a:ext cx="514771" cy="3533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>
              <a:stCxn id="1074" idx="1"/>
              <a:endCxn id="1128" idx="4"/>
            </p:cNvCxnSpPr>
            <p:nvPr/>
          </p:nvCxnSpPr>
          <p:spPr>
            <a:xfrm flipH="1" flipV="1">
              <a:off x="6570076" y="3185490"/>
              <a:ext cx="21059" cy="4335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>
              <a:stCxn id="1074" idx="4"/>
              <a:endCxn id="1111" idx="0"/>
            </p:cNvCxnSpPr>
            <p:nvPr/>
          </p:nvCxnSpPr>
          <p:spPr>
            <a:xfrm flipH="1">
              <a:off x="6649768" y="3951072"/>
              <a:ext cx="80624" cy="37922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>
              <a:stCxn id="1074" idx="4"/>
              <a:endCxn id="1113" idx="1"/>
            </p:cNvCxnSpPr>
            <p:nvPr/>
          </p:nvCxnSpPr>
          <p:spPr>
            <a:xfrm>
              <a:off x="6730392" y="3951072"/>
              <a:ext cx="97427" cy="217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9" name="Oval 1068"/>
            <p:cNvSpPr/>
            <p:nvPr/>
          </p:nvSpPr>
          <p:spPr>
            <a:xfrm>
              <a:off x="6644142" y="3240110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7111775" y="3670060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6965931" y="3377096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6971828" y="3956588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7513805" y="3317741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7511988" y="4000547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7767793" y="3466534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7765977" y="3876255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7995884" y="3685021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6564286" y="4330298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6283154" y="3175504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6802782" y="4143806"/>
              <a:ext cx="170963" cy="17096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924940" y="3037650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7218529" y="4278805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479141" y="3010400"/>
              <a:ext cx="181867" cy="17508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</p:grpSp>
      <p:sp>
        <p:nvSpPr>
          <p:cNvPr id="1788" name="TextBox 1787"/>
          <p:cNvSpPr txBox="1"/>
          <p:nvPr/>
        </p:nvSpPr>
        <p:spPr>
          <a:xfrm>
            <a:off x="1183154" y="3995282"/>
            <a:ext cx="1301959" cy="584775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Simplified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CP</a:t>
            </a:r>
          </a:p>
          <a:p>
            <a:r>
              <a:rPr lang="en-U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En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 Route CP</a:t>
            </a:r>
          </a:p>
        </p:txBody>
      </p:sp>
      <p:sp>
        <p:nvSpPr>
          <p:cNvPr id="1790" name="TextBox 1789"/>
          <p:cNvSpPr txBox="1"/>
          <p:nvPr/>
        </p:nvSpPr>
        <p:spPr>
          <a:xfrm>
            <a:off x="5726889" y="1910481"/>
            <a:ext cx="906210" cy="338554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Large CP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769" y="1310981"/>
            <a:ext cx="850729" cy="6267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91" name="TextBox 1790"/>
          <p:cNvSpPr txBox="1"/>
          <p:nvPr/>
        </p:nvSpPr>
        <p:spPr>
          <a:xfrm>
            <a:off x="2289138" y="931497"/>
            <a:ext cx="1347741" cy="338554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Home Station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09770" y="3867435"/>
            <a:ext cx="2361614" cy="867537"/>
            <a:chOff x="5409770" y="3867435"/>
            <a:chExt cx="2361614" cy="867537"/>
          </a:xfrm>
        </p:grpSpPr>
        <p:grpSp>
          <p:nvGrpSpPr>
            <p:cNvPr id="4" name="Group 3"/>
            <p:cNvGrpSpPr/>
            <p:nvPr/>
          </p:nvGrpSpPr>
          <p:grpSpPr>
            <a:xfrm>
              <a:off x="5409770" y="3867435"/>
              <a:ext cx="2361614" cy="867537"/>
              <a:chOff x="3852885" y="983225"/>
              <a:chExt cx="2361614" cy="867537"/>
            </a:xfrm>
            <a:solidFill>
              <a:srgbClr val="EEECE1"/>
            </a:solidFill>
          </p:grpSpPr>
          <p:sp>
            <p:nvSpPr>
              <p:cNvPr id="117" name="Rounded Rectangular Callout 116"/>
              <p:cNvSpPr/>
              <p:nvPr/>
            </p:nvSpPr>
            <p:spPr>
              <a:xfrm>
                <a:off x="3852885" y="983225"/>
                <a:ext cx="2361614" cy="866953"/>
              </a:xfrm>
              <a:prstGeom prst="wedgeRoundRectCallout">
                <a:avLst>
                  <a:gd name="adj1" fmla="val 35573"/>
                  <a:gd name="adj2" fmla="val -172359"/>
                  <a:gd name="adj3" fmla="val 16667"/>
                </a:avLst>
              </a:prstGeom>
              <a:solidFill>
                <a:srgbClr val="EEECE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2" name="Rounded Rectangular Callout 1791"/>
              <p:cNvSpPr/>
              <p:nvPr/>
            </p:nvSpPr>
            <p:spPr>
              <a:xfrm>
                <a:off x="3852885" y="983809"/>
                <a:ext cx="2361614" cy="866953"/>
              </a:xfrm>
              <a:prstGeom prst="wedgeRoundRectCallout">
                <a:avLst>
                  <a:gd name="adj1" fmla="val -44647"/>
                  <a:gd name="adj2" fmla="val -91799"/>
                  <a:gd name="adj3" fmla="val 16667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33" name="Group 832"/>
            <p:cNvGrpSpPr/>
            <p:nvPr/>
          </p:nvGrpSpPr>
          <p:grpSpPr>
            <a:xfrm>
              <a:off x="6502305" y="3947336"/>
              <a:ext cx="527527" cy="350775"/>
              <a:chOff x="6202593" y="2164520"/>
              <a:chExt cx="873174" cy="654880"/>
            </a:xfrm>
          </p:grpSpPr>
          <p:pic>
            <p:nvPicPr>
              <p:cNvPr id="834" name="Picture 15" descr="http://cdn.arstechnica.net/wp-content/uploads/2012/08/Acer-Aspire-A5560-741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2593" y="2164520"/>
                <a:ext cx="873174" cy="654880"/>
              </a:xfrm>
              <a:prstGeom prst="rect">
                <a:avLst/>
              </a:prstGeom>
              <a:noFill/>
            </p:spPr>
          </p:pic>
          <p:pic>
            <p:nvPicPr>
              <p:cNvPr id="835" name="Picture 834" descr="Untitled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20376">
                <a:off x="6597315" y="2248495"/>
                <a:ext cx="391821" cy="295268"/>
              </a:xfrm>
              <a:prstGeom prst="rect">
                <a:avLst/>
              </a:prstGeom>
            </p:spPr>
          </p:pic>
          <p:pic>
            <p:nvPicPr>
              <p:cNvPr id="836" name="Picture 835" descr="Untitled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46470">
                <a:off x="6530586" y="2509884"/>
                <a:ext cx="429196" cy="86494"/>
              </a:xfrm>
              <a:prstGeom prst="rect">
                <a:avLst/>
              </a:prstGeom>
            </p:spPr>
          </p:pic>
        </p:grpSp>
        <p:grpSp>
          <p:nvGrpSpPr>
            <p:cNvPr id="816" name="Group 815"/>
            <p:cNvGrpSpPr/>
            <p:nvPr/>
          </p:nvGrpSpPr>
          <p:grpSpPr>
            <a:xfrm>
              <a:off x="6568342" y="4347072"/>
              <a:ext cx="113343" cy="211337"/>
              <a:chOff x="1268490" y="2057400"/>
              <a:chExt cx="211442" cy="444683"/>
            </a:xfrm>
          </p:grpSpPr>
          <p:grpSp>
            <p:nvGrpSpPr>
              <p:cNvPr id="817" name="Group 1229"/>
              <p:cNvGrpSpPr/>
              <p:nvPr/>
            </p:nvGrpSpPr>
            <p:grpSpPr>
              <a:xfrm flipH="1">
                <a:off x="1268490" y="2057400"/>
                <a:ext cx="211442" cy="444683"/>
                <a:chOff x="3071103" y="1310472"/>
                <a:chExt cx="274320" cy="594528"/>
              </a:xfrm>
            </p:grpSpPr>
            <p:pic>
              <p:nvPicPr>
                <p:cNvPr id="844" name="Picture 2" descr="C:\Users\bryant.brantley\Desktop\Pics for PP\Phone &amp; Tablet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1103" y="1447800"/>
                  <a:ext cx="274320" cy="457200"/>
                </a:xfrm>
                <a:prstGeom prst="rect">
                  <a:avLst/>
                </a:prstGeom>
                <a:noFill/>
              </p:spPr>
            </p:pic>
            <p:sp>
              <p:nvSpPr>
                <p:cNvPr id="845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130660" y="1310472"/>
                  <a:ext cx="156366" cy="1817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800" b="1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841" name="Picture 840" descr="Untitled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401" y="2209798"/>
                <a:ext cx="152400" cy="248957"/>
              </a:xfrm>
              <a:prstGeom prst="rect">
                <a:avLst/>
              </a:prstGeom>
            </p:spPr>
          </p:pic>
        </p:grpSp>
        <p:grpSp>
          <p:nvGrpSpPr>
            <p:cNvPr id="1136" name="Group 1135"/>
            <p:cNvGrpSpPr/>
            <p:nvPr/>
          </p:nvGrpSpPr>
          <p:grpSpPr>
            <a:xfrm>
              <a:off x="5472530" y="4041588"/>
              <a:ext cx="113343" cy="211337"/>
              <a:chOff x="1268490" y="2057400"/>
              <a:chExt cx="211442" cy="444683"/>
            </a:xfrm>
          </p:grpSpPr>
          <p:grpSp>
            <p:nvGrpSpPr>
              <p:cNvPr id="1137" name="Group 1229"/>
              <p:cNvGrpSpPr/>
              <p:nvPr/>
            </p:nvGrpSpPr>
            <p:grpSpPr>
              <a:xfrm flipH="1">
                <a:off x="1268490" y="2057400"/>
                <a:ext cx="211442" cy="444683"/>
                <a:chOff x="3071103" y="1310472"/>
                <a:chExt cx="274320" cy="594528"/>
              </a:xfrm>
            </p:grpSpPr>
            <p:pic>
              <p:nvPicPr>
                <p:cNvPr id="1139" name="Picture 2" descr="C:\Users\bryant.brantley\Desktop\Pics for PP\Phone &amp; Tablet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1103" y="1447800"/>
                  <a:ext cx="274320" cy="457200"/>
                </a:xfrm>
                <a:prstGeom prst="rect">
                  <a:avLst/>
                </a:prstGeom>
                <a:noFill/>
              </p:spPr>
            </p:pic>
            <p:sp>
              <p:nvSpPr>
                <p:cNvPr id="1140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130660" y="1310472"/>
                  <a:ext cx="156366" cy="1817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800" b="1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38" name="Picture 1137" descr="Untitled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401" y="2209798"/>
                <a:ext cx="152400" cy="248957"/>
              </a:xfrm>
              <a:prstGeom prst="rect">
                <a:avLst/>
              </a:prstGeom>
            </p:spPr>
          </p:pic>
        </p:grpSp>
        <p:grpSp>
          <p:nvGrpSpPr>
            <p:cNvPr id="1141" name="Group 1140"/>
            <p:cNvGrpSpPr/>
            <p:nvPr/>
          </p:nvGrpSpPr>
          <p:grpSpPr>
            <a:xfrm>
              <a:off x="5613770" y="4102957"/>
              <a:ext cx="384713" cy="215735"/>
              <a:chOff x="1045421" y="2698597"/>
              <a:chExt cx="717686" cy="453936"/>
            </a:xfrm>
          </p:grpSpPr>
          <p:pic>
            <p:nvPicPr>
              <p:cNvPr id="1142" name="Picture 2" descr="http://www.buyatabletpc.net/wp-content/uploads/2012/02/Motion-Computing-CL900-Tablet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421" y="2698597"/>
                <a:ext cx="717686" cy="453936"/>
              </a:xfrm>
              <a:prstGeom prst="rect">
                <a:avLst/>
              </a:prstGeom>
              <a:noFill/>
            </p:spPr>
          </p:pic>
          <p:pic>
            <p:nvPicPr>
              <p:cNvPr id="1143" name="Picture 1142" descr="Untitled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86395">
                <a:off x="1232248" y="2777527"/>
                <a:ext cx="387960" cy="248957"/>
              </a:xfrm>
              <a:prstGeom prst="rect">
                <a:avLst/>
              </a:prstGeom>
            </p:spPr>
          </p:pic>
          <p:pic>
            <p:nvPicPr>
              <p:cNvPr id="1144" name="Picture 1143" descr="Untitled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79084">
                <a:off x="1220633" y="2775263"/>
                <a:ext cx="320628" cy="45719"/>
              </a:xfrm>
              <a:prstGeom prst="rect">
                <a:avLst/>
              </a:prstGeom>
            </p:spPr>
          </p:pic>
          <p:pic>
            <p:nvPicPr>
              <p:cNvPr id="1145" name="Picture 1144" descr="Untitled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109695">
                <a:off x="1502587" y="2845257"/>
                <a:ext cx="218994" cy="31227"/>
              </a:xfrm>
              <a:prstGeom prst="rect">
                <a:avLst/>
              </a:prstGeom>
            </p:spPr>
          </p:pic>
        </p:grpSp>
        <p:grpSp>
          <p:nvGrpSpPr>
            <p:cNvPr id="1146" name="Group 1145"/>
            <p:cNvGrpSpPr/>
            <p:nvPr/>
          </p:nvGrpSpPr>
          <p:grpSpPr>
            <a:xfrm>
              <a:off x="6074165" y="4009387"/>
              <a:ext cx="454795" cy="522238"/>
              <a:chOff x="3869079" y="1017423"/>
              <a:chExt cx="2412993" cy="3003477"/>
            </a:xfrm>
          </p:grpSpPr>
          <p:pic>
            <p:nvPicPr>
              <p:cNvPr id="1147" name="Picture 8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EEF3F9"/>
                  </a:clrFrom>
                  <a:clrTo>
                    <a:srgbClr val="EEF3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240" y="2723437"/>
                <a:ext cx="2407832" cy="129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8" name="Picture 114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9079" y="1017423"/>
                <a:ext cx="2087872" cy="1440063"/>
              </a:xfrm>
              <a:prstGeom prst="rect">
                <a:avLst/>
              </a:prstGeom>
            </p:spPr>
          </p:pic>
        </p:grpSp>
        <p:pic>
          <p:nvPicPr>
            <p:cNvPr id="1149" name="Picture 11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807" y="4336914"/>
              <a:ext cx="379540" cy="232091"/>
            </a:xfrm>
            <a:prstGeom prst="rect">
              <a:avLst/>
            </a:prstGeom>
          </p:spPr>
        </p:pic>
        <p:grpSp>
          <p:nvGrpSpPr>
            <p:cNvPr id="1793" name="Group 1792"/>
            <p:cNvGrpSpPr/>
            <p:nvPr/>
          </p:nvGrpSpPr>
          <p:grpSpPr>
            <a:xfrm>
              <a:off x="6699073" y="4398850"/>
              <a:ext cx="384713" cy="215735"/>
              <a:chOff x="1045421" y="2698597"/>
              <a:chExt cx="717686" cy="453936"/>
            </a:xfrm>
          </p:grpSpPr>
          <p:pic>
            <p:nvPicPr>
              <p:cNvPr id="1794" name="Picture 2" descr="http://www.buyatabletpc.net/wp-content/uploads/2012/02/Motion-Computing-CL900-Tablet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421" y="2698597"/>
                <a:ext cx="717686" cy="453936"/>
              </a:xfrm>
              <a:prstGeom prst="rect">
                <a:avLst/>
              </a:prstGeom>
              <a:noFill/>
            </p:spPr>
          </p:pic>
          <p:pic>
            <p:nvPicPr>
              <p:cNvPr id="1795" name="Picture 1794" descr="Untitled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86395">
                <a:off x="1232248" y="2777529"/>
                <a:ext cx="387961" cy="248957"/>
              </a:xfrm>
              <a:prstGeom prst="rect">
                <a:avLst/>
              </a:prstGeom>
            </p:spPr>
          </p:pic>
          <p:pic>
            <p:nvPicPr>
              <p:cNvPr id="1796" name="Picture 1795" descr="Untitled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79084">
                <a:off x="1220633" y="2775263"/>
                <a:ext cx="320628" cy="45719"/>
              </a:xfrm>
              <a:prstGeom prst="rect">
                <a:avLst/>
              </a:prstGeom>
            </p:spPr>
          </p:pic>
          <p:pic>
            <p:nvPicPr>
              <p:cNvPr id="1797" name="Picture 1796" descr="Untitled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109695">
                <a:off x="1502587" y="2845257"/>
                <a:ext cx="218994" cy="31227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56010" y="4120560"/>
              <a:ext cx="398851" cy="563709"/>
            </a:xfrm>
            <a:prstGeom prst="rect">
              <a:avLst/>
            </a:prstGeom>
          </p:spPr>
        </p:pic>
      </p:grpSp>
      <p:sp>
        <p:nvSpPr>
          <p:cNvPr id="118" name="Rounded Rectangular Callout 117"/>
          <p:cNvSpPr/>
          <p:nvPr/>
        </p:nvSpPr>
        <p:spPr>
          <a:xfrm>
            <a:off x="2563727" y="5362625"/>
            <a:ext cx="1223452" cy="720556"/>
          </a:xfrm>
          <a:prstGeom prst="wedgeRoundRectCallout">
            <a:avLst>
              <a:gd name="adj1" fmla="val -102067"/>
              <a:gd name="adj2" fmla="val -12700"/>
              <a:gd name="adj3" fmla="val 16667"/>
            </a:avLst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7" name="Rounded Rectangular Callout 1786"/>
          <p:cNvSpPr/>
          <p:nvPr/>
        </p:nvSpPr>
        <p:spPr>
          <a:xfrm>
            <a:off x="2563727" y="5362625"/>
            <a:ext cx="1223452" cy="720556"/>
          </a:xfrm>
          <a:prstGeom prst="wedgeRoundRectCallout">
            <a:avLst>
              <a:gd name="adj1" fmla="val 14499"/>
              <a:gd name="adj2" fmla="val -191993"/>
              <a:gd name="adj3" fmla="val 16667"/>
            </a:avLst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28" name="Group 827"/>
          <p:cNvGrpSpPr/>
          <p:nvPr/>
        </p:nvGrpSpPr>
        <p:grpSpPr>
          <a:xfrm>
            <a:off x="3236680" y="5419324"/>
            <a:ext cx="455487" cy="437895"/>
            <a:chOff x="3733800" y="1979610"/>
            <a:chExt cx="2416665" cy="2518407"/>
          </a:xfrm>
        </p:grpSpPr>
        <p:pic>
          <p:nvPicPr>
            <p:cNvPr id="829" name="Picture 8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EEF3F9"/>
                </a:clrFrom>
                <a:clrTo>
                  <a:srgbClr val="EEF3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633" y="3200556"/>
              <a:ext cx="2407832" cy="129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" name="Picture 8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1979610"/>
              <a:ext cx="2087871" cy="1440063"/>
            </a:xfrm>
            <a:prstGeom prst="rect">
              <a:avLst/>
            </a:prstGeom>
          </p:spPr>
        </p:pic>
      </p:grpSp>
      <p:grpSp>
        <p:nvGrpSpPr>
          <p:cNvPr id="792" name="Group 791"/>
          <p:cNvGrpSpPr/>
          <p:nvPr/>
        </p:nvGrpSpPr>
        <p:grpSpPr>
          <a:xfrm>
            <a:off x="2669511" y="5376935"/>
            <a:ext cx="113343" cy="211337"/>
            <a:chOff x="1268490" y="2057400"/>
            <a:chExt cx="211442" cy="444683"/>
          </a:xfrm>
        </p:grpSpPr>
        <p:grpSp>
          <p:nvGrpSpPr>
            <p:cNvPr id="793" name="Group 1229"/>
            <p:cNvGrpSpPr/>
            <p:nvPr/>
          </p:nvGrpSpPr>
          <p:grpSpPr>
            <a:xfrm flipH="1">
              <a:off x="1268490" y="2057400"/>
              <a:ext cx="211442" cy="444683"/>
              <a:chOff x="3071103" y="1310472"/>
              <a:chExt cx="274320" cy="594528"/>
            </a:xfrm>
          </p:grpSpPr>
          <p:pic>
            <p:nvPicPr>
              <p:cNvPr id="795" name="Picture 2" descr="C:\Users\bryant.brantley\Desktop\Pics for PP\Phone &amp; Tablet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103" y="1447800"/>
                <a:ext cx="274320" cy="457200"/>
              </a:xfrm>
              <a:prstGeom prst="rect">
                <a:avLst/>
              </a:prstGeom>
              <a:noFill/>
            </p:spPr>
          </p:pic>
          <p:sp>
            <p:nvSpPr>
              <p:cNvPr id="796" name="TextBox 30"/>
              <p:cNvSpPr txBox="1">
                <a:spLocks noChangeArrowheads="1"/>
              </p:cNvSpPr>
              <p:nvPr/>
            </p:nvSpPr>
            <p:spPr bwMode="auto">
              <a:xfrm>
                <a:off x="3130660" y="1310472"/>
                <a:ext cx="156366" cy="181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800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94" name="Picture 793" descr="Untitled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1" y="2209798"/>
              <a:ext cx="152400" cy="248957"/>
            </a:xfrm>
            <a:prstGeom prst="rect">
              <a:avLst/>
            </a:prstGeom>
          </p:spPr>
        </p:pic>
      </p:grpSp>
      <p:pic>
        <p:nvPicPr>
          <p:cNvPr id="831" name="Picture 8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307" y="5629921"/>
            <a:ext cx="379540" cy="232091"/>
          </a:xfrm>
          <a:prstGeom prst="rect">
            <a:avLst/>
          </a:prstGeom>
        </p:spPr>
      </p:pic>
      <p:grpSp>
        <p:nvGrpSpPr>
          <p:cNvPr id="1798" name="Group 1797"/>
          <p:cNvGrpSpPr/>
          <p:nvPr/>
        </p:nvGrpSpPr>
        <p:grpSpPr>
          <a:xfrm>
            <a:off x="2815014" y="5427024"/>
            <a:ext cx="384713" cy="215735"/>
            <a:chOff x="1045421" y="2698597"/>
            <a:chExt cx="717686" cy="453936"/>
          </a:xfrm>
        </p:grpSpPr>
        <p:pic>
          <p:nvPicPr>
            <p:cNvPr id="1799" name="Picture 2" descr="http://www.buyatabletpc.net/wp-content/uploads/2012/02/Motion-Computing-CL900-Tablet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21" y="2698597"/>
              <a:ext cx="717686" cy="453936"/>
            </a:xfrm>
            <a:prstGeom prst="rect">
              <a:avLst/>
            </a:prstGeom>
            <a:noFill/>
          </p:spPr>
        </p:pic>
        <p:pic>
          <p:nvPicPr>
            <p:cNvPr id="1800" name="Picture 1799" descr="Untitled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86395">
              <a:off x="1232248" y="2777527"/>
              <a:ext cx="387960" cy="248957"/>
            </a:xfrm>
            <a:prstGeom prst="rect">
              <a:avLst/>
            </a:prstGeom>
          </p:spPr>
        </p:pic>
        <p:pic>
          <p:nvPicPr>
            <p:cNvPr id="1801" name="Picture 1800" descr="Untitled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79084">
              <a:off x="1220633" y="2775263"/>
              <a:ext cx="320628" cy="45719"/>
            </a:xfrm>
            <a:prstGeom prst="rect">
              <a:avLst/>
            </a:prstGeom>
          </p:spPr>
        </p:pic>
        <p:pic>
          <p:nvPicPr>
            <p:cNvPr id="1802" name="Picture 1801" descr="Untitled.jpg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09695">
              <a:off x="1502587" y="2845257"/>
              <a:ext cx="218994" cy="3122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191502" y="1072626"/>
            <a:ext cx="1826553" cy="866953"/>
            <a:chOff x="4230740" y="937355"/>
            <a:chExt cx="1826553" cy="866953"/>
          </a:xfrm>
        </p:grpSpPr>
        <p:sp>
          <p:nvSpPr>
            <p:cNvPr id="1806" name="Rounded Rectangular Callout 1805"/>
            <p:cNvSpPr/>
            <p:nvPr/>
          </p:nvSpPr>
          <p:spPr>
            <a:xfrm>
              <a:off x="4230740" y="937355"/>
              <a:ext cx="1826553" cy="866953"/>
            </a:xfrm>
            <a:prstGeom prst="wedgeRoundRectCallout">
              <a:avLst>
                <a:gd name="adj1" fmla="val -74806"/>
                <a:gd name="adj2" fmla="val 5017"/>
                <a:gd name="adj3" fmla="val 16667"/>
              </a:avLst>
            </a:prstGeom>
            <a:solidFill>
              <a:srgbClr val="EEEC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021703" y="1010882"/>
              <a:ext cx="992217" cy="7578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240" y="1007643"/>
              <a:ext cx="762658" cy="509635"/>
            </a:xfrm>
            <a:prstGeom prst="rect">
              <a:avLst/>
            </a:prstGeom>
          </p:spPr>
        </p:pic>
      </p:grpSp>
      <p:sp>
        <p:nvSpPr>
          <p:cNvPr id="1789" name="TextBox 1788"/>
          <p:cNvSpPr txBox="1"/>
          <p:nvPr/>
        </p:nvSpPr>
        <p:spPr>
          <a:xfrm>
            <a:off x="3010050" y="3117032"/>
            <a:ext cx="914033" cy="338554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Narrow" charset="0"/>
                <a:cs typeface="Arial Narrow" charset="0"/>
              </a:rPr>
              <a:t>Small CP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191795" y="1569798"/>
            <a:ext cx="1405486" cy="3677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 Enterprise</a:t>
            </a:r>
          </a:p>
        </p:txBody>
      </p:sp>
      <p:sp>
        <p:nvSpPr>
          <p:cNvPr id="1813" name="TextBox 1812"/>
          <p:cNvSpPr txBox="1"/>
          <p:nvPr/>
        </p:nvSpPr>
        <p:spPr>
          <a:xfrm rot="16200000">
            <a:off x="7356056" y="3398637"/>
            <a:ext cx="1405486" cy="3677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Tactical Enterprise</a:t>
            </a:r>
          </a:p>
        </p:txBody>
      </p:sp>
      <p:sp>
        <p:nvSpPr>
          <p:cNvPr id="1814" name="TextBox 1813"/>
          <p:cNvSpPr txBox="1"/>
          <p:nvPr/>
        </p:nvSpPr>
        <p:spPr>
          <a:xfrm rot="16200000">
            <a:off x="4655611" y="5502508"/>
            <a:ext cx="990183" cy="3677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1100" b="1" dirty="0" smtClean="0"/>
              <a:t>Lower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Tactical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Enterprise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35113" y="4702019"/>
            <a:ext cx="1153723" cy="567077"/>
            <a:chOff x="6735113" y="4681847"/>
            <a:chExt cx="1153723" cy="567077"/>
          </a:xfrm>
        </p:grpSpPr>
        <p:grpSp>
          <p:nvGrpSpPr>
            <p:cNvPr id="1821" name="Group 1820"/>
            <p:cNvGrpSpPr/>
            <p:nvPr/>
          </p:nvGrpSpPr>
          <p:grpSpPr>
            <a:xfrm>
              <a:off x="6735113" y="4776765"/>
              <a:ext cx="1153723" cy="326838"/>
              <a:chOff x="5134701" y="3682440"/>
              <a:chExt cx="2166766" cy="613822"/>
            </a:xfrm>
          </p:grpSpPr>
          <p:sp>
            <p:nvSpPr>
              <p:cNvPr id="1822" name="Rectangle 1821"/>
              <p:cNvSpPr/>
              <p:nvPr/>
            </p:nvSpPr>
            <p:spPr>
              <a:xfrm>
                <a:off x="5134701" y="3697198"/>
                <a:ext cx="2166766" cy="5990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23" name="Group 1822"/>
              <p:cNvGrpSpPr/>
              <p:nvPr/>
            </p:nvGrpSpPr>
            <p:grpSpPr>
              <a:xfrm>
                <a:off x="5159767" y="3682440"/>
                <a:ext cx="521186" cy="599065"/>
                <a:chOff x="3068320" y="1396999"/>
                <a:chExt cx="3535680" cy="4064001"/>
              </a:xfrm>
            </p:grpSpPr>
            <p:sp>
              <p:nvSpPr>
                <p:cNvPr id="1824" name="Freeform 1823"/>
                <p:cNvSpPr/>
                <p:nvPr/>
              </p:nvSpPr>
              <p:spPr>
                <a:xfrm>
                  <a:off x="4368800" y="3225800"/>
                  <a:ext cx="2235200" cy="2235200"/>
                </a:xfrm>
                <a:custGeom>
                  <a:avLst/>
                  <a:gdLst>
                    <a:gd name="connsiteX0" fmla="*/ 1586555 w 2235200"/>
                    <a:gd name="connsiteY0" fmla="*/ 356377 h 2235200"/>
                    <a:gd name="connsiteX1" fmla="*/ 1760418 w 2235200"/>
                    <a:gd name="connsiteY1" fmla="*/ 210481 h 2235200"/>
                    <a:gd name="connsiteX2" fmla="*/ 1899314 w 2235200"/>
                    <a:gd name="connsiteY2" fmla="*/ 327029 h 2235200"/>
                    <a:gd name="connsiteX3" fmla="*/ 1785825 w 2235200"/>
                    <a:gd name="connsiteY3" fmla="*/ 523585 h 2235200"/>
                    <a:gd name="connsiteX4" fmla="*/ 1966144 w 2235200"/>
                    <a:gd name="connsiteY4" fmla="*/ 835907 h 2235200"/>
                    <a:gd name="connsiteX5" fmla="*/ 2193112 w 2235200"/>
                    <a:gd name="connsiteY5" fmla="*/ 835901 h 2235200"/>
                    <a:gd name="connsiteX6" fmla="*/ 2224597 w 2235200"/>
                    <a:gd name="connsiteY6" fmla="*/ 1014463 h 2235200"/>
                    <a:gd name="connsiteX7" fmla="*/ 2011316 w 2235200"/>
                    <a:gd name="connsiteY7" fmla="*/ 1092085 h 2235200"/>
                    <a:gd name="connsiteX8" fmla="*/ 1948692 w 2235200"/>
                    <a:gd name="connsiteY8" fmla="*/ 1447245 h 2235200"/>
                    <a:gd name="connsiteX9" fmla="*/ 2122562 w 2235200"/>
                    <a:gd name="connsiteY9" fmla="*/ 1593132 h 2235200"/>
                    <a:gd name="connsiteX10" fmla="*/ 2031904 w 2235200"/>
                    <a:gd name="connsiteY10" fmla="*/ 1750157 h 2235200"/>
                    <a:gd name="connsiteX11" fmla="*/ 1818627 w 2235200"/>
                    <a:gd name="connsiteY11" fmla="*/ 1672524 h 2235200"/>
                    <a:gd name="connsiteX12" fmla="*/ 1542362 w 2235200"/>
                    <a:gd name="connsiteY12" fmla="*/ 1904338 h 2235200"/>
                    <a:gd name="connsiteX13" fmla="*/ 1581780 w 2235200"/>
                    <a:gd name="connsiteY13" fmla="*/ 2127856 h 2235200"/>
                    <a:gd name="connsiteX14" fmla="*/ 1411398 w 2235200"/>
                    <a:gd name="connsiteY14" fmla="*/ 2189870 h 2235200"/>
                    <a:gd name="connsiteX15" fmla="*/ 1297919 w 2235200"/>
                    <a:gd name="connsiteY15" fmla="*/ 1993308 h 2235200"/>
                    <a:gd name="connsiteX16" fmla="*/ 937280 w 2235200"/>
                    <a:gd name="connsiteY16" fmla="*/ 1993308 h 2235200"/>
                    <a:gd name="connsiteX17" fmla="*/ 823802 w 2235200"/>
                    <a:gd name="connsiteY17" fmla="*/ 2189870 h 2235200"/>
                    <a:gd name="connsiteX18" fmla="*/ 653420 w 2235200"/>
                    <a:gd name="connsiteY18" fmla="*/ 2127856 h 2235200"/>
                    <a:gd name="connsiteX19" fmla="*/ 692839 w 2235200"/>
                    <a:gd name="connsiteY19" fmla="*/ 1904338 h 2235200"/>
                    <a:gd name="connsiteX20" fmla="*/ 416574 w 2235200"/>
                    <a:gd name="connsiteY20" fmla="*/ 1672524 h 2235200"/>
                    <a:gd name="connsiteX21" fmla="*/ 203296 w 2235200"/>
                    <a:gd name="connsiteY21" fmla="*/ 1750157 h 2235200"/>
                    <a:gd name="connsiteX22" fmla="*/ 112638 w 2235200"/>
                    <a:gd name="connsiteY22" fmla="*/ 1593132 h 2235200"/>
                    <a:gd name="connsiteX23" fmla="*/ 286508 w 2235200"/>
                    <a:gd name="connsiteY23" fmla="*/ 1447245 h 2235200"/>
                    <a:gd name="connsiteX24" fmla="*/ 223884 w 2235200"/>
                    <a:gd name="connsiteY24" fmla="*/ 1092085 h 2235200"/>
                    <a:gd name="connsiteX25" fmla="*/ 10603 w 2235200"/>
                    <a:gd name="connsiteY25" fmla="*/ 1014463 h 2235200"/>
                    <a:gd name="connsiteX26" fmla="*/ 42088 w 2235200"/>
                    <a:gd name="connsiteY26" fmla="*/ 835901 h 2235200"/>
                    <a:gd name="connsiteX27" fmla="*/ 269055 w 2235200"/>
                    <a:gd name="connsiteY27" fmla="*/ 835907 h 2235200"/>
                    <a:gd name="connsiteX28" fmla="*/ 449374 w 2235200"/>
                    <a:gd name="connsiteY28" fmla="*/ 523585 h 2235200"/>
                    <a:gd name="connsiteX29" fmla="*/ 335886 w 2235200"/>
                    <a:gd name="connsiteY29" fmla="*/ 327029 h 2235200"/>
                    <a:gd name="connsiteX30" fmla="*/ 474782 w 2235200"/>
                    <a:gd name="connsiteY30" fmla="*/ 210481 h 2235200"/>
                    <a:gd name="connsiteX31" fmla="*/ 648645 w 2235200"/>
                    <a:gd name="connsiteY31" fmla="*/ 356377 h 2235200"/>
                    <a:gd name="connsiteX32" fmla="*/ 987535 w 2235200"/>
                    <a:gd name="connsiteY32" fmla="*/ 233031 h 2235200"/>
                    <a:gd name="connsiteX33" fmla="*/ 1026942 w 2235200"/>
                    <a:gd name="connsiteY33" fmla="*/ 9511 h 2235200"/>
                    <a:gd name="connsiteX34" fmla="*/ 1208258 w 2235200"/>
                    <a:gd name="connsiteY34" fmla="*/ 9511 h 2235200"/>
                    <a:gd name="connsiteX35" fmla="*/ 1247665 w 2235200"/>
                    <a:gd name="connsiteY35" fmla="*/ 233031 h 2235200"/>
                    <a:gd name="connsiteX36" fmla="*/ 1586555 w 2235200"/>
                    <a:gd name="connsiteY36" fmla="*/ 356377 h 223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235200" h="2235200">
                      <a:moveTo>
                        <a:pt x="1586555" y="356377"/>
                      </a:moveTo>
                      <a:lnTo>
                        <a:pt x="1760418" y="210481"/>
                      </a:lnTo>
                      <a:lnTo>
                        <a:pt x="1899314" y="327029"/>
                      </a:lnTo>
                      <a:lnTo>
                        <a:pt x="1785825" y="523585"/>
                      </a:lnTo>
                      <a:cubicBezTo>
                        <a:pt x="1866522" y="614364"/>
                        <a:pt x="1927876" y="720632"/>
                        <a:pt x="1966144" y="835907"/>
                      </a:cubicBezTo>
                      <a:lnTo>
                        <a:pt x="2193112" y="835901"/>
                      </a:lnTo>
                      <a:lnTo>
                        <a:pt x="2224597" y="1014463"/>
                      </a:lnTo>
                      <a:lnTo>
                        <a:pt x="2011316" y="1092085"/>
                      </a:lnTo>
                      <a:cubicBezTo>
                        <a:pt x="2014782" y="1213496"/>
                        <a:pt x="1993474" y="1334341"/>
                        <a:pt x="1948692" y="1447245"/>
                      </a:cubicBezTo>
                      <a:lnTo>
                        <a:pt x="2122562" y="1593132"/>
                      </a:lnTo>
                      <a:lnTo>
                        <a:pt x="2031904" y="1750157"/>
                      </a:lnTo>
                      <a:lnTo>
                        <a:pt x="1818627" y="1672524"/>
                      </a:lnTo>
                      <a:cubicBezTo>
                        <a:pt x="1743241" y="1767759"/>
                        <a:pt x="1649240" y="1846634"/>
                        <a:pt x="1542362" y="1904338"/>
                      </a:cubicBezTo>
                      <a:lnTo>
                        <a:pt x="1581780" y="2127856"/>
                      </a:lnTo>
                      <a:lnTo>
                        <a:pt x="1411398" y="2189870"/>
                      </a:lnTo>
                      <a:lnTo>
                        <a:pt x="1297919" y="1993308"/>
                      </a:lnTo>
                      <a:cubicBezTo>
                        <a:pt x="1178954" y="2017804"/>
                        <a:pt x="1056245" y="2017804"/>
                        <a:pt x="937280" y="1993308"/>
                      </a:cubicBezTo>
                      <a:lnTo>
                        <a:pt x="823802" y="2189870"/>
                      </a:lnTo>
                      <a:lnTo>
                        <a:pt x="653420" y="2127856"/>
                      </a:lnTo>
                      <a:lnTo>
                        <a:pt x="692839" y="1904338"/>
                      </a:lnTo>
                      <a:cubicBezTo>
                        <a:pt x="585961" y="1846634"/>
                        <a:pt x="491960" y="1767758"/>
                        <a:pt x="416574" y="1672524"/>
                      </a:cubicBezTo>
                      <a:lnTo>
                        <a:pt x="203296" y="1750157"/>
                      </a:lnTo>
                      <a:lnTo>
                        <a:pt x="112638" y="1593132"/>
                      </a:lnTo>
                      <a:lnTo>
                        <a:pt x="286508" y="1447245"/>
                      </a:lnTo>
                      <a:cubicBezTo>
                        <a:pt x="241726" y="1334341"/>
                        <a:pt x="220417" y="1213496"/>
                        <a:pt x="223884" y="1092085"/>
                      </a:cubicBezTo>
                      <a:lnTo>
                        <a:pt x="10603" y="1014463"/>
                      </a:lnTo>
                      <a:lnTo>
                        <a:pt x="42088" y="835901"/>
                      </a:lnTo>
                      <a:lnTo>
                        <a:pt x="269055" y="835907"/>
                      </a:lnTo>
                      <a:cubicBezTo>
                        <a:pt x="307323" y="720632"/>
                        <a:pt x="368677" y="614363"/>
                        <a:pt x="449374" y="523585"/>
                      </a:cubicBezTo>
                      <a:lnTo>
                        <a:pt x="335886" y="327029"/>
                      </a:lnTo>
                      <a:lnTo>
                        <a:pt x="474782" y="210481"/>
                      </a:lnTo>
                      <a:lnTo>
                        <a:pt x="648645" y="356377"/>
                      </a:lnTo>
                      <a:cubicBezTo>
                        <a:pt x="752057" y="292669"/>
                        <a:pt x="867366" y="250701"/>
                        <a:pt x="987535" y="233031"/>
                      </a:cubicBezTo>
                      <a:lnTo>
                        <a:pt x="1026942" y="9511"/>
                      </a:lnTo>
                      <a:lnTo>
                        <a:pt x="1208258" y="9511"/>
                      </a:lnTo>
                      <a:lnTo>
                        <a:pt x="1247665" y="233031"/>
                      </a:lnTo>
                      <a:cubicBezTo>
                        <a:pt x="1367834" y="250700"/>
                        <a:pt x="1483142" y="292669"/>
                        <a:pt x="1586555" y="356377"/>
                      </a:cubicBezTo>
                      <a:close/>
                    </a:path>
                  </a:pathLst>
                </a:custGeom>
                <a:solidFill>
                  <a:srgbClr val="0066CC"/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0175" tIns="574385" rIns="500175" bIns="613476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/>
                </a:p>
              </p:txBody>
            </p:sp>
            <p:sp>
              <p:nvSpPr>
                <p:cNvPr id="1825" name="Freeform 1824"/>
                <p:cNvSpPr/>
                <p:nvPr/>
              </p:nvSpPr>
              <p:spPr>
                <a:xfrm>
                  <a:off x="3068320" y="2697480"/>
                  <a:ext cx="1625600" cy="1625600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9730" tIns="442203" rIns="439730" bIns="442203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kern="1200" dirty="0"/>
                </a:p>
              </p:txBody>
            </p:sp>
            <p:sp>
              <p:nvSpPr>
                <p:cNvPr id="1826" name="Freeform 1825"/>
                <p:cNvSpPr/>
                <p:nvPr/>
              </p:nvSpPr>
              <p:spPr>
                <a:xfrm>
                  <a:off x="3799839" y="1396999"/>
                  <a:ext cx="1950720" cy="195072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2611" tIns="562611" rIns="562609" bIns="562609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700" kern="1200"/>
                </a:p>
              </p:txBody>
            </p:sp>
          </p:grpSp>
        </p:grpSp>
        <p:sp>
          <p:nvSpPr>
            <p:cNvPr id="1827" name="TextBox 1826"/>
            <p:cNvSpPr txBox="1"/>
            <p:nvPr/>
          </p:nvSpPr>
          <p:spPr>
            <a:xfrm>
              <a:off x="6974436" y="4681847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Mission </a:t>
              </a:r>
              <a:r>
                <a:rPr kumimoji="0" lang="en-US" sz="10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Cmd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Analytics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60832" y="4409054"/>
            <a:ext cx="1148672" cy="567077"/>
            <a:chOff x="7360832" y="4409054"/>
            <a:chExt cx="1148672" cy="567077"/>
          </a:xfrm>
        </p:grpSpPr>
        <p:grpSp>
          <p:nvGrpSpPr>
            <p:cNvPr id="1815" name="Group 1814"/>
            <p:cNvGrpSpPr/>
            <p:nvPr/>
          </p:nvGrpSpPr>
          <p:grpSpPr>
            <a:xfrm>
              <a:off x="7360832" y="4502865"/>
              <a:ext cx="894641" cy="326838"/>
              <a:chOff x="5134701" y="3682440"/>
              <a:chExt cx="1680193" cy="613822"/>
            </a:xfrm>
          </p:grpSpPr>
          <p:sp>
            <p:nvSpPr>
              <p:cNvPr id="1816" name="Rectangle 1815"/>
              <p:cNvSpPr/>
              <p:nvPr/>
            </p:nvSpPr>
            <p:spPr>
              <a:xfrm>
                <a:off x="5134701" y="3697198"/>
                <a:ext cx="1680193" cy="5990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17" name="Group 1816"/>
              <p:cNvGrpSpPr/>
              <p:nvPr/>
            </p:nvGrpSpPr>
            <p:grpSpPr>
              <a:xfrm>
                <a:off x="5159767" y="3682440"/>
                <a:ext cx="521186" cy="599065"/>
                <a:chOff x="3068320" y="1396999"/>
                <a:chExt cx="3535680" cy="4064001"/>
              </a:xfrm>
            </p:grpSpPr>
            <p:sp>
              <p:nvSpPr>
                <p:cNvPr id="1818" name="Freeform 1817"/>
                <p:cNvSpPr/>
                <p:nvPr/>
              </p:nvSpPr>
              <p:spPr>
                <a:xfrm>
                  <a:off x="4368800" y="3225800"/>
                  <a:ext cx="2235200" cy="2235200"/>
                </a:xfrm>
                <a:custGeom>
                  <a:avLst/>
                  <a:gdLst>
                    <a:gd name="connsiteX0" fmla="*/ 1586555 w 2235200"/>
                    <a:gd name="connsiteY0" fmla="*/ 356377 h 2235200"/>
                    <a:gd name="connsiteX1" fmla="*/ 1760418 w 2235200"/>
                    <a:gd name="connsiteY1" fmla="*/ 210481 h 2235200"/>
                    <a:gd name="connsiteX2" fmla="*/ 1899314 w 2235200"/>
                    <a:gd name="connsiteY2" fmla="*/ 327029 h 2235200"/>
                    <a:gd name="connsiteX3" fmla="*/ 1785825 w 2235200"/>
                    <a:gd name="connsiteY3" fmla="*/ 523585 h 2235200"/>
                    <a:gd name="connsiteX4" fmla="*/ 1966144 w 2235200"/>
                    <a:gd name="connsiteY4" fmla="*/ 835907 h 2235200"/>
                    <a:gd name="connsiteX5" fmla="*/ 2193112 w 2235200"/>
                    <a:gd name="connsiteY5" fmla="*/ 835901 h 2235200"/>
                    <a:gd name="connsiteX6" fmla="*/ 2224597 w 2235200"/>
                    <a:gd name="connsiteY6" fmla="*/ 1014463 h 2235200"/>
                    <a:gd name="connsiteX7" fmla="*/ 2011316 w 2235200"/>
                    <a:gd name="connsiteY7" fmla="*/ 1092085 h 2235200"/>
                    <a:gd name="connsiteX8" fmla="*/ 1948692 w 2235200"/>
                    <a:gd name="connsiteY8" fmla="*/ 1447245 h 2235200"/>
                    <a:gd name="connsiteX9" fmla="*/ 2122562 w 2235200"/>
                    <a:gd name="connsiteY9" fmla="*/ 1593132 h 2235200"/>
                    <a:gd name="connsiteX10" fmla="*/ 2031904 w 2235200"/>
                    <a:gd name="connsiteY10" fmla="*/ 1750157 h 2235200"/>
                    <a:gd name="connsiteX11" fmla="*/ 1818627 w 2235200"/>
                    <a:gd name="connsiteY11" fmla="*/ 1672524 h 2235200"/>
                    <a:gd name="connsiteX12" fmla="*/ 1542362 w 2235200"/>
                    <a:gd name="connsiteY12" fmla="*/ 1904338 h 2235200"/>
                    <a:gd name="connsiteX13" fmla="*/ 1581780 w 2235200"/>
                    <a:gd name="connsiteY13" fmla="*/ 2127856 h 2235200"/>
                    <a:gd name="connsiteX14" fmla="*/ 1411398 w 2235200"/>
                    <a:gd name="connsiteY14" fmla="*/ 2189870 h 2235200"/>
                    <a:gd name="connsiteX15" fmla="*/ 1297919 w 2235200"/>
                    <a:gd name="connsiteY15" fmla="*/ 1993308 h 2235200"/>
                    <a:gd name="connsiteX16" fmla="*/ 937280 w 2235200"/>
                    <a:gd name="connsiteY16" fmla="*/ 1993308 h 2235200"/>
                    <a:gd name="connsiteX17" fmla="*/ 823802 w 2235200"/>
                    <a:gd name="connsiteY17" fmla="*/ 2189870 h 2235200"/>
                    <a:gd name="connsiteX18" fmla="*/ 653420 w 2235200"/>
                    <a:gd name="connsiteY18" fmla="*/ 2127856 h 2235200"/>
                    <a:gd name="connsiteX19" fmla="*/ 692839 w 2235200"/>
                    <a:gd name="connsiteY19" fmla="*/ 1904338 h 2235200"/>
                    <a:gd name="connsiteX20" fmla="*/ 416574 w 2235200"/>
                    <a:gd name="connsiteY20" fmla="*/ 1672524 h 2235200"/>
                    <a:gd name="connsiteX21" fmla="*/ 203296 w 2235200"/>
                    <a:gd name="connsiteY21" fmla="*/ 1750157 h 2235200"/>
                    <a:gd name="connsiteX22" fmla="*/ 112638 w 2235200"/>
                    <a:gd name="connsiteY22" fmla="*/ 1593132 h 2235200"/>
                    <a:gd name="connsiteX23" fmla="*/ 286508 w 2235200"/>
                    <a:gd name="connsiteY23" fmla="*/ 1447245 h 2235200"/>
                    <a:gd name="connsiteX24" fmla="*/ 223884 w 2235200"/>
                    <a:gd name="connsiteY24" fmla="*/ 1092085 h 2235200"/>
                    <a:gd name="connsiteX25" fmla="*/ 10603 w 2235200"/>
                    <a:gd name="connsiteY25" fmla="*/ 1014463 h 2235200"/>
                    <a:gd name="connsiteX26" fmla="*/ 42088 w 2235200"/>
                    <a:gd name="connsiteY26" fmla="*/ 835901 h 2235200"/>
                    <a:gd name="connsiteX27" fmla="*/ 269055 w 2235200"/>
                    <a:gd name="connsiteY27" fmla="*/ 835907 h 2235200"/>
                    <a:gd name="connsiteX28" fmla="*/ 449374 w 2235200"/>
                    <a:gd name="connsiteY28" fmla="*/ 523585 h 2235200"/>
                    <a:gd name="connsiteX29" fmla="*/ 335886 w 2235200"/>
                    <a:gd name="connsiteY29" fmla="*/ 327029 h 2235200"/>
                    <a:gd name="connsiteX30" fmla="*/ 474782 w 2235200"/>
                    <a:gd name="connsiteY30" fmla="*/ 210481 h 2235200"/>
                    <a:gd name="connsiteX31" fmla="*/ 648645 w 2235200"/>
                    <a:gd name="connsiteY31" fmla="*/ 356377 h 2235200"/>
                    <a:gd name="connsiteX32" fmla="*/ 987535 w 2235200"/>
                    <a:gd name="connsiteY32" fmla="*/ 233031 h 2235200"/>
                    <a:gd name="connsiteX33" fmla="*/ 1026942 w 2235200"/>
                    <a:gd name="connsiteY33" fmla="*/ 9511 h 2235200"/>
                    <a:gd name="connsiteX34" fmla="*/ 1208258 w 2235200"/>
                    <a:gd name="connsiteY34" fmla="*/ 9511 h 2235200"/>
                    <a:gd name="connsiteX35" fmla="*/ 1247665 w 2235200"/>
                    <a:gd name="connsiteY35" fmla="*/ 233031 h 2235200"/>
                    <a:gd name="connsiteX36" fmla="*/ 1586555 w 2235200"/>
                    <a:gd name="connsiteY36" fmla="*/ 356377 h 223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235200" h="2235200">
                      <a:moveTo>
                        <a:pt x="1586555" y="356377"/>
                      </a:moveTo>
                      <a:lnTo>
                        <a:pt x="1760418" y="210481"/>
                      </a:lnTo>
                      <a:lnTo>
                        <a:pt x="1899314" y="327029"/>
                      </a:lnTo>
                      <a:lnTo>
                        <a:pt x="1785825" y="523585"/>
                      </a:lnTo>
                      <a:cubicBezTo>
                        <a:pt x="1866522" y="614364"/>
                        <a:pt x="1927876" y="720632"/>
                        <a:pt x="1966144" y="835907"/>
                      </a:cubicBezTo>
                      <a:lnTo>
                        <a:pt x="2193112" y="835901"/>
                      </a:lnTo>
                      <a:lnTo>
                        <a:pt x="2224597" y="1014463"/>
                      </a:lnTo>
                      <a:lnTo>
                        <a:pt x="2011316" y="1092085"/>
                      </a:lnTo>
                      <a:cubicBezTo>
                        <a:pt x="2014782" y="1213496"/>
                        <a:pt x="1993474" y="1334341"/>
                        <a:pt x="1948692" y="1447245"/>
                      </a:cubicBezTo>
                      <a:lnTo>
                        <a:pt x="2122562" y="1593132"/>
                      </a:lnTo>
                      <a:lnTo>
                        <a:pt x="2031904" y="1750157"/>
                      </a:lnTo>
                      <a:lnTo>
                        <a:pt x="1818627" y="1672524"/>
                      </a:lnTo>
                      <a:cubicBezTo>
                        <a:pt x="1743241" y="1767759"/>
                        <a:pt x="1649240" y="1846634"/>
                        <a:pt x="1542362" y="1904338"/>
                      </a:cubicBezTo>
                      <a:lnTo>
                        <a:pt x="1581780" y="2127856"/>
                      </a:lnTo>
                      <a:lnTo>
                        <a:pt x="1411398" y="2189870"/>
                      </a:lnTo>
                      <a:lnTo>
                        <a:pt x="1297919" y="1993308"/>
                      </a:lnTo>
                      <a:cubicBezTo>
                        <a:pt x="1178954" y="2017804"/>
                        <a:pt x="1056245" y="2017804"/>
                        <a:pt x="937280" y="1993308"/>
                      </a:cubicBezTo>
                      <a:lnTo>
                        <a:pt x="823802" y="2189870"/>
                      </a:lnTo>
                      <a:lnTo>
                        <a:pt x="653420" y="2127856"/>
                      </a:lnTo>
                      <a:lnTo>
                        <a:pt x="692839" y="1904338"/>
                      </a:lnTo>
                      <a:cubicBezTo>
                        <a:pt x="585961" y="1846634"/>
                        <a:pt x="491960" y="1767758"/>
                        <a:pt x="416574" y="1672524"/>
                      </a:cubicBezTo>
                      <a:lnTo>
                        <a:pt x="203296" y="1750157"/>
                      </a:lnTo>
                      <a:lnTo>
                        <a:pt x="112638" y="1593132"/>
                      </a:lnTo>
                      <a:lnTo>
                        <a:pt x="286508" y="1447245"/>
                      </a:lnTo>
                      <a:cubicBezTo>
                        <a:pt x="241726" y="1334341"/>
                        <a:pt x="220417" y="1213496"/>
                        <a:pt x="223884" y="1092085"/>
                      </a:cubicBezTo>
                      <a:lnTo>
                        <a:pt x="10603" y="1014463"/>
                      </a:lnTo>
                      <a:lnTo>
                        <a:pt x="42088" y="835901"/>
                      </a:lnTo>
                      <a:lnTo>
                        <a:pt x="269055" y="835907"/>
                      </a:lnTo>
                      <a:cubicBezTo>
                        <a:pt x="307323" y="720632"/>
                        <a:pt x="368677" y="614363"/>
                        <a:pt x="449374" y="523585"/>
                      </a:cubicBezTo>
                      <a:lnTo>
                        <a:pt x="335886" y="327029"/>
                      </a:lnTo>
                      <a:lnTo>
                        <a:pt x="474782" y="210481"/>
                      </a:lnTo>
                      <a:lnTo>
                        <a:pt x="648645" y="356377"/>
                      </a:lnTo>
                      <a:cubicBezTo>
                        <a:pt x="752057" y="292669"/>
                        <a:pt x="867366" y="250701"/>
                        <a:pt x="987535" y="233031"/>
                      </a:cubicBezTo>
                      <a:lnTo>
                        <a:pt x="1026942" y="9511"/>
                      </a:lnTo>
                      <a:lnTo>
                        <a:pt x="1208258" y="9511"/>
                      </a:lnTo>
                      <a:lnTo>
                        <a:pt x="1247665" y="233031"/>
                      </a:lnTo>
                      <a:cubicBezTo>
                        <a:pt x="1367834" y="250700"/>
                        <a:pt x="1483142" y="292669"/>
                        <a:pt x="1586555" y="356377"/>
                      </a:cubicBezTo>
                      <a:close/>
                    </a:path>
                  </a:pathLst>
                </a:custGeom>
                <a:solidFill>
                  <a:srgbClr val="0066CC"/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0175" tIns="574385" rIns="500175" bIns="613476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/>
                </a:p>
              </p:txBody>
            </p:sp>
            <p:sp>
              <p:nvSpPr>
                <p:cNvPr id="1819" name="Freeform 1818"/>
                <p:cNvSpPr/>
                <p:nvPr/>
              </p:nvSpPr>
              <p:spPr>
                <a:xfrm>
                  <a:off x="3068320" y="2697480"/>
                  <a:ext cx="1625600" cy="1625600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9730" tIns="442203" rIns="439730" bIns="442203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kern="1200" dirty="0"/>
                </a:p>
              </p:txBody>
            </p:sp>
            <p:sp>
              <p:nvSpPr>
                <p:cNvPr id="1820" name="Freeform 1819"/>
                <p:cNvSpPr/>
                <p:nvPr/>
              </p:nvSpPr>
              <p:spPr>
                <a:xfrm>
                  <a:off x="3799839" y="1396999"/>
                  <a:ext cx="1950720" cy="195072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2611" tIns="562611" rIns="562609" bIns="562609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700" kern="1200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7595104" y="4409054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Intel</a:t>
              </a: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Analytics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8" name="Group 1827"/>
          <p:cNvGrpSpPr/>
          <p:nvPr/>
        </p:nvGrpSpPr>
        <p:grpSpPr>
          <a:xfrm>
            <a:off x="5616973" y="897355"/>
            <a:ext cx="1148672" cy="567077"/>
            <a:chOff x="7360832" y="4409054"/>
            <a:chExt cx="1148672" cy="567077"/>
          </a:xfrm>
        </p:grpSpPr>
        <p:grpSp>
          <p:nvGrpSpPr>
            <p:cNvPr id="1829" name="Group 1828"/>
            <p:cNvGrpSpPr/>
            <p:nvPr/>
          </p:nvGrpSpPr>
          <p:grpSpPr>
            <a:xfrm>
              <a:off x="7360832" y="4502865"/>
              <a:ext cx="894641" cy="326838"/>
              <a:chOff x="5134701" y="3682440"/>
              <a:chExt cx="1680193" cy="613822"/>
            </a:xfrm>
          </p:grpSpPr>
          <p:sp>
            <p:nvSpPr>
              <p:cNvPr id="1831" name="Rectangle 1830"/>
              <p:cNvSpPr/>
              <p:nvPr/>
            </p:nvSpPr>
            <p:spPr>
              <a:xfrm>
                <a:off x="5134701" y="3697198"/>
                <a:ext cx="1680193" cy="5990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2" name="Group 1831"/>
              <p:cNvGrpSpPr/>
              <p:nvPr/>
            </p:nvGrpSpPr>
            <p:grpSpPr>
              <a:xfrm>
                <a:off x="5159767" y="3682440"/>
                <a:ext cx="521186" cy="599065"/>
                <a:chOff x="3068320" y="1396999"/>
                <a:chExt cx="3535680" cy="4064001"/>
              </a:xfrm>
            </p:grpSpPr>
            <p:sp>
              <p:nvSpPr>
                <p:cNvPr id="1833" name="Freeform 1832"/>
                <p:cNvSpPr/>
                <p:nvPr/>
              </p:nvSpPr>
              <p:spPr>
                <a:xfrm>
                  <a:off x="4368800" y="3225800"/>
                  <a:ext cx="2235200" cy="2235200"/>
                </a:xfrm>
                <a:custGeom>
                  <a:avLst/>
                  <a:gdLst>
                    <a:gd name="connsiteX0" fmla="*/ 1586555 w 2235200"/>
                    <a:gd name="connsiteY0" fmla="*/ 356377 h 2235200"/>
                    <a:gd name="connsiteX1" fmla="*/ 1760418 w 2235200"/>
                    <a:gd name="connsiteY1" fmla="*/ 210481 h 2235200"/>
                    <a:gd name="connsiteX2" fmla="*/ 1899314 w 2235200"/>
                    <a:gd name="connsiteY2" fmla="*/ 327029 h 2235200"/>
                    <a:gd name="connsiteX3" fmla="*/ 1785825 w 2235200"/>
                    <a:gd name="connsiteY3" fmla="*/ 523585 h 2235200"/>
                    <a:gd name="connsiteX4" fmla="*/ 1966144 w 2235200"/>
                    <a:gd name="connsiteY4" fmla="*/ 835907 h 2235200"/>
                    <a:gd name="connsiteX5" fmla="*/ 2193112 w 2235200"/>
                    <a:gd name="connsiteY5" fmla="*/ 835901 h 2235200"/>
                    <a:gd name="connsiteX6" fmla="*/ 2224597 w 2235200"/>
                    <a:gd name="connsiteY6" fmla="*/ 1014463 h 2235200"/>
                    <a:gd name="connsiteX7" fmla="*/ 2011316 w 2235200"/>
                    <a:gd name="connsiteY7" fmla="*/ 1092085 h 2235200"/>
                    <a:gd name="connsiteX8" fmla="*/ 1948692 w 2235200"/>
                    <a:gd name="connsiteY8" fmla="*/ 1447245 h 2235200"/>
                    <a:gd name="connsiteX9" fmla="*/ 2122562 w 2235200"/>
                    <a:gd name="connsiteY9" fmla="*/ 1593132 h 2235200"/>
                    <a:gd name="connsiteX10" fmla="*/ 2031904 w 2235200"/>
                    <a:gd name="connsiteY10" fmla="*/ 1750157 h 2235200"/>
                    <a:gd name="connsiteX11" fmla="*/ 1818627 w 2235200"/>
                    <a:gd name="connsiteY11" fmla="*/ 1672524 h 2235200"/>
                    <a:gd name="connsiteX12" fmla="*/ 1542362 w 2235200"/>
                    <a:gd name="connsiteY12" fmla="*/ 1904338 h 2235200"/>
                    <a:gd name="connsiteX13" fmla="*/ 1581780 w 2235200"/>
                    <a:gd name="connsiteY13" fmla="*/ 2127856 h 2235200"/>
                    <a:gd name="connsiteX14" fmla="*/ 1411398 w 2235200"/>
                    <a:gd name="connsiteY14" fmla="*/ 2189870 h 2235200"/>
                    <a:gd name="connsiteX15" fmla="*/ 1297919 w 2235200"/>
                    <a:gd name="connsiteY15" fmla="*/ 1993308 h 2235200"/>
                    <a:gd name="connsiteX16" fmla="*/ 937280 w 2235200"/>
                    <a:gd name="connsiteY16" fmla="*/ 1993308 h 2235200"/>
                    <a:gd name="connsiteX17" fmla="*/ 823802 w 2235200"/>
                    <a:gd name="connsiteY17" fmla="*/ 2189870 h 2235200"/>
                    <a:gd name="connsiteX18" fmla="*/ 653420 w 2235200"/>
                    <a:gd name="connsiteY18" fmla="*/ 2127856 h 2235200"/>
                    <a:gd name="connsiteX19" fmla="*/ 692839 w 2235200"/>
                    <a:gd name="connsiteY19" fmla="*/ 1904338 h 2235200"/>
                    <a:gd name="connsiteX20" fmla="*/ 416574 w 2235200"/>
                    <a:gd name="connsiteY20" fmla="*/ 1672524 h 2235200"/>
                    <a:gd name="connsiteX21" fmla="*/ 203296 w 2235200"/>
                    <a:gd name="connsiteY21" fmla="*/ 1750157 h 2235200"/>
                    <a:gd name="connsiteX22" fmla="*/ 112638 w 2235200"/>
                    <a:gd name="connsiteY22" fmla="*/ 1593132 h 2235200"/>
                    <a:gd name="connsiteX23" fmla="*/ 286508 w 2235200"/>
                    <a:gd name="connsiteY23" fmla="*/ 1447245 h 2235200"/>
                    <a:gd name="connsiteX24" fmla="*/ 223884 w 2235200"/>
                    <a:gd name="connsiteY24" fmla="*/ 1092085 h 2235200"/>
                    <a:gd name="connsiteX25" fmla="*/ 10603 w 2235200"/>
                    <a:gd name="connsiteY25" fmla="*/ 1014463 h 2235200"/>
                    <a:gd name="connsiteX26" fmla="*/ 42088 w 2235200"/>
                    <a:gd name="connsiteY26" fmla="*/ 835901 h 2235200"/>
                    <a:gd name="connsiteX27" fmla="*/ 269055 w 2235200"/>
                    <a:gd name="connsiteY27" fmla="*/ 835907 h 2235200"/>
                    <a:gd name="connsiteX28" fmla="*/ 449374 w 2235200"/>
                    <a:gd name="connsiteY28" fmla="*/ 523585 h 2235200"/>
                    <a:gd name="connsiteX29" fmla="*/ 335886 w 2235200"/>
                    <a:gd name="connsiteY29" fmla="*/ 327029 h 2235200"/>
                    <a:gd name="connsiteX30" fmla="*/ 474782 w 2235200"/>
                    <a:gd name="connsiteY30" fmla="*/ 210481 h 2235200"/>
                    <a:gd name="connsiteX31" fmla="*/ 648645 w 2235200"/>
                    <a:gd name="connsiteY31" fmla="*/ 356377 h 2235200"/>
                    <a:gd name="connsiteX32" fmla="*/ 987535 w 2235200"/>
                    <a:gd name="connsiteY32" fmla="*/ 233031 h 2235200"/>
                    <a:gd name="connsiteX33" fmla="*/ 1026942 w 2235200"/>
                    <a:gd name="connsiteY33" fmla="*/ 9511 h 2235200"/>
                    <a:gd name="connsiteX34" fmla="*/ 1208258 w 2235200"/>
                    <a:gd name="connsiteY34" fmla="*/ 9511 h 2235200"/>
                    <a:gd name="connsiteX35" fmla="*/ 1247665 w 2235200"/>
                    <a:gd name="connsiteY35" fmla="*/ 233031 h 2235200"/>
                    <a:gd name="connsiteX36" fmla="*/ 1586555 w 2235200"/>
                    <a:gd name="connsiteY36" fmla="*/ 356377 h 223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235200" h="2235200">
                      <a:moveTo>
                        <a:pt x="1586555" y="356377"/>
                      </a:moveTo>
                      <a:lnTo>
                        <a:pt x="1760418" y="210481"/>
                      </a:lnTo>
                      <a:lnTo>
                        <a:pt x="1899314" y="327029"/>
                      </a:lnTo>
                      <a:lnTo>
                        <a:pt x="1785825" y="523585"/>
                      </a:lnTo>
                      <a:cubicBezTo>
                        <a:pt x="1866522" y="614364"/>
                        <a:pt x="1927876" y="720632"/>
                        <a:pt x="1966144" y="835907"/>
                      </a:cubicBezTo>
                      <a:lnTo>
                        <a:pt x="2193112" y="835901"/>
                      </a:lnTo>
                      <a:lnTo>
                        <a:pt x="2224597" y="1014463"/>
                      </a:lnTo>
                      <a:lnTo>
                        <a:pt x="2011316" y="1092085"/>
                      </a:lnTo>
                      <a:cubicBezTo>
                        <a:pt x="2014782" y="1213496"/>
                        <a:pt x="1993474" y="1334341"/>
                        <a:pt x="1948692" y="1447245"/>
                      </a:cubicBezTo>
                      <a:lnTo>
                        <a:pt x="2122562" y="1593132"/>
                      </a:lnTo>
                      <a:lnTo>
                        <a:pt x="2031904" y="1750157"/>
                      </a:lnTo>
                      <a:lnTo>
                        <a:pt x="1818627" y="1672524"/>
                      </a:lnTo>
                      <a:cubicBezTo>
                        <a:pt x="1743241" y="1767759"/>
                        <a:pt x="1649240" y="1846634"/>
                        <a:pt x="1542362" y="1904338"/>
                      </a:cubicBezTo>
                      <a:lnTo>
                        <a:pt x="1581780" y="2127856"/>
                      </a:lnTo>
                      <a:lnTo>
                        <a:pt x="1411398" y="2189870"/>
                      </a:lnTo>
                      <a:lnTo>
                        <a:pt x="1297919" y="1993308"/>
                      </a:lnTo>
                      <a:cubicBezTo>
                        <a:pt x="1178954" y="2017804"/>
                        <a:pt x="1056245" y="2017804"/>
                        <a:pt x="937280" y="1993308"/>
                      </a:cubicBezTo>
                      <a:lnTo>
                        <a:pt x="823802" y="2189870"/>
                      </a:lnTo>
                      <a:lnTo>
                        <a:pt x="653420" y="2127856"/>
                      </a:lnTo>
                      <a:lnTo>
                        <a:pt x="692839" y="1904338"/>
                      </a:lnTo>
                      <a:cubicBezTo>
                        <a:pt x="585961" y="1846634"/>
                        <a:pt x="491960" y="1767758"/>
                        <a:pt x="416574" y="1672524"/>
                      </a:cubicBezTo>
                      <a:lnTo>
                        <a:pt x="203296" y="1750157"/>
                      </a:lnTo>
                      <a:lnTo>
                        <a:pt x="112638" y="1593132"/>
                      </a:lnTo>
                      <a:lnTo>
                        <a:pt x="286508" y="1447245"/>
                      </a:lnTo>
                      <a:cubicBezTo>
                        <a:pt x="241726" y="1334341"/>
                        <a:pt x="220417" y="1213496"/>
                        <a:pt x="223884" y="1092085"/>
                      </a:cubicBezTo>
                      <a:lnTo>
                        <a:pt x="10603" y="1014463"/>
                      </a:lnTo>
                      <a:lnTo>
                        <a:pt x="42088" y="835901"/>
                      </a:lnTo>
                      <a:lnTo>
                        <a:pt x="269055" y="835907"/>
                      </a:lnTo>
                      <a:cubicBezTo>
                        <a:pt x="307323" y="720632"/>
                        <a:pt x="368677" y="614363"/>
                        <a:pt x="449374" y="523585"/>
                      </a:cubicBezTo>
                      <a:lnTo>
                        <a:pt x="335886" y="327029"/>
                      </a:lnTo>
                      <a:lnTo>
                        <a:pt x="474782" y="210481"/>
                      </a:lnTo>
                      <a:lnTo>
                        <a:pt x="648645" y="356377"/>
                      </a:lnTo>
                      <a:cubicBezTo>
                        <a:pt x="752057" y="292669"/>
                        <a:pt x="867366" y="250701"/>
                        <a:pt x="987535" y="233031"/>
                      </a:cubicBezTo>
                      <a:lnTo>
                        <a:pt x="1026942" y="9511"/>
                      </a:lnTo>
                      <a:lnTo>
                        <a:pt x="1208258" y="9511"/>
                      </a:lnTo>
                      <a:lnTo>
                        <a:pt x="1247665" y="233031"/>
                      </a:lnTo>
                      <a:cubicBezTo>
                        <a:pt x="1367834" y="250700"/>
                        <a:pt x="1483142" y="292669"/>
                        <a:pt x="1586555" y="356377"/>
                      </a:cubicBezTo>
                      <a:close/>
                    </a:path>
                  </a:pathLst>
                </a:custGeom>
                <a:solidFill>
                  <a:srgbClr val="0066CC"/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0175" tIns="574385" rIns="500175" bIns="613476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/>
                </a:p>
              </p:txBody>
            </p:sp>
            <p:sp>
              <p:nvSpPr>
                <p:cNvPr id="1834" name="Freeform 1833"/>
                <p:cNvSpPr/>
                <p:nvPr/>
              </p:nvSpPr>
              <p:spPr>
                <a:xfrm>
                  <a:off x="3068320" y="2697480"/>
                  <a:ext cx="1625600" cy="1625600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9730" tIns="442203" rIns="439730" bIns="442203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kern="1200" dirty="0"/>
                </a:p>
              </p:txBody>
            </p:sp>
            <p:sp>
              <p:nvSpPr>
                <p:cNvPr id="1835" name="Freeform 1834"/>
                <p:cNvSpPr/>
                <p:nvPr/>
              </p:nvSpPr>
              <p:spPr>
                <a:xfrm>
                  <a:off x="3799839" y="1396999"/>
                  <a:ext cx="1950720" cy="195072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635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2611" tIns="562611" rIns="562609" bIns="562609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700" kern="1200"/>
                </a:p>
              </p:txBody>
            </p:sp>
          </p:grpSp>
        </p:grpSp>
        <p:sp>
          <p:nvSpPr>
            <p:cNvPr id="1830" name="TextBox 1829"/>
            <p:cNvSpPr txBox="1"/>
            <p:nvPr/>
          </p:nvSpPr>
          <p:spPr>
            <a:xfrm>
              <a:off x="7595104" y="4409054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Intel</a:t>
              </a: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Analytics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00119" y="5392009"/>
            <a:ext cx="1153723" cy="567077"/>
            <a:chOff x="5970590" y="5484620"/>
            <a:chExt cx="1153723" cy="567077"/>
          </a:xfrm>
        </p:grpSpPr>
        <p:sp>
          <p:nvSpPr>
            <p:cNvPr id="1839" name="Rectangle 1838"/>
            <p:cNvSpPr/>
            <p:nvPr/>
          </p:nvSpPr>
          <p:spPr>
            <a:xfrm>
              <a:off x="5970590" y="5593314"/>
              <a:ext cx="1153723" cy="318980"/>
            </a:xfrm>
            <a:prstGeom prst="rect">
              <a:avLst/>
            </a:prstGeom>
            <a:solidFill>
              <a:srgbClr val="65644A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TextBox 1837"/>
            <p:cNvSpPr txBox="1"/>
            <p:nvPr/>
          </p:nvSpPr>
          <p:spPr>
            <a:xfrm>
              <a:off x="6209913" y="5484620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Mission </a:t>
              </a:r>
              <a:r>
                <a:rPr kumimoji="0" lang="en-US" sz="10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Cmd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Apps/Widgets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9595" y="5625626"/>
              <a:ext cx="242519" cy="2425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3639166" y="1769157"/>
            <a:ext cx="1153723" cy="567077"/>
            <a:chOff x="6379771" y="5760518"/>
            <a:chExt cx="1153723" cy="567077"/>
          </a:xfrm>
        </p:grpSpPr>
        <p:sp>
          <p:nvSpPr>
            <p:cNvPr id="1845" name="Rectangle 1844"/>
            <p:cNvSpPr/>
            <p:nvPr/>
          </p:nvSpPr>
          <p:spPr>
            <a:xfrm>
              <a:off x="6379771" y="5872171"/>
              <a:ext cx="1153723" cy="318980"/>
            </a:xfrm>
            <a:prstGeom prst="rect">
              <a:avLst/>
            </a:prstGeom>
            <a:solidFill>
              <a:srgbClr val="65644A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TextBox 1845"/>
            <p:cNvSpPr txBox="1"/>
            <p:nvPr/>
          </p:nvSpPr>
          <p:spPr>
            <a:xfrm>
              <a:off x="6619094" y="5760518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Intel</a:t>
              </a: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Apps/Widgets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5922" y="5909387"/>
              <a:ext cx="241155" cy="244547"/>
            </a:xfrm>
            <a:prstGeom prst="rect">
              <a:avLst/>
            </a:prstGeom>
            <a:solidFill>
              <a:srgbClr val="65644A"/>
            </a:solidFill>
            <a:ln>
              <a:solidFill>
                <a:schemeClr val="bg1"/>
              </a:solidFill>
            </a:ln>
          </p:spPr>
        </p:pic>
      </p:grpSp>
      <p:grpSp>
        <p:nvGrpSpPr>
          <p:cNvPr id="1848" name="Group 1847"/>
          <p:cNvGrpSpPr/>
          <p:nvPr/>
        </p:nvGrpSpPr>
        <p:grpSpPr>
          <a:xfrm>
            <a:off x="5091572" y="4688368"/>
            <a:ext cx="1153723" cy="567077"/>
            <a:chOff x="5970590" y="5484620"/>
            <a:chExt cx="1153723" cy="567077"/>
          </a:xfrm>
        </p:grpSpPr>
        <p:sp>
          <p:nvSpPr>
            <p:cNvPr id="1849" name="Rectangle 1848"/>
            <p:cNvSpPr/>
            <p:nvPr/>
          </p:nvSpPr>
          <p:spPr>
            <a:xfrm>
              <a:off x="5970590" y="5593314"/>
              <a:ext cx="1153723" cy="318980"/>
            </a:xfrm>
            <a:prstGeom prst="rect">
              <a:avLst/>
            </a:prstGeom>
            <a:solidFill>
              <a:srgbClr val="65644A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0" name="TextBox 1849"/>
            <p:cNvSpPr txBox="1"/>
            <p:nvPr/>
          </p:nvSpPr>
          <p:spPr>
            <a:xfrm>
              <a:off x="6209913" y="5484620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Mission </a:t>
              </a:r>
              <a:r>
                <a:rPr kumimoji="0" lang="en-US" sz="10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Cmd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Apps/Widgets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851" name="Picture 18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9595" y="5625626"/>
              <a:ext cx="242519" cy="2425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852" name="Group 1851"/>
          <p:cNvGrpSpPr/>
          <p:nvPr/>
        </p:nvGrpSpPr>
        <p:grpSpPr>
          <a:xfrm>
            <a:off x="4468002" y="4341597"/>
            <a:ext cx="1153723" cy="567077"/>
            <a:chOff x="6379771" y="5760518"/>
            <a:chExt cx="1153723" cy="567077"/>
          </a:xfrm>
        </p:grpSpPr>
        <p:sp>
          <p:nvSpPr>
            <p:cNvPr id="1853" name="Rectangle 1852"/>
            <p:cNvSpPr/>
            <p:nvPr/>
          </p:nvSpPr>
          <p:spPr>
            <a:xfrm>
              <a:off x="6379771" y="5872171"/>
              <a:ext cx="1153723" cy="318980"/>
            </a:xfrm>
            <a:prstGeom prst="rect">
              <a:avLst/>
            </a:prstGeom>
            <a:solidFill>
              <a:srgbClr val="65644A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TextBox 1853"/>
            <p:cNvSpPr txBox="1"/>
            <p:nvPr/>
          </p:nvSpPr>
          <p:spPr>
            <a:xfrm>
              <a:off x="6619094" y="5760518"/>
              <a:ext cx="914400" cy="5670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Intel</a:t>
              </a:r>
            </a:p>
            <a:p>
              <a:pPr marL="0" marR="0" indent="0" algn="l" defTabSz="914400" rtl="0" eaLnBrk="1" fontAlgn="auto" latinLnBrk="0" hangingPunct="1">
                <a:lnSpc>
                  <a:spcPts val="9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solidFill>
                    <a:schemeClr val="bg1"/>
                  </a:solidFill>
                </a:rPr>
                <a:t>Apps/Widgets</a:t>
              </a: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855" name="Picture 1854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5922" y="5909387"/>
              <a:ext cx="241155" cy="244547"/>
            </a:xfrm>
            <a:prstGeom prst="rect">
              <a:avLst/>
            </a:prstGeom>
            <a:solidFill>
              <a:srgbClr val="65644A"/>
            </a:solidFill>
            <a:ln>
              <a:solidFill>
                <a:schemeClr val="bg1"/>
              </a:solidFill>
            </a:ln>
          </p:spPr>
        </p:pic>
      </p:grpSp>
      <p:grpSp>
        <p:nvGrpSpPr>
          <p:cNvPr id="222" name="Group 221"/>
          <p:cNvGrpSpPr/>
          <p:nvPr/>
        </p:nvGrpSpPr>
        <p:grpSpPr>
          <a:xfrm>
            <a:off x="5496658" y="5810741"/>
            <a:ext cx="1012586" cy="501216"/>
            <a:chOff x="1178358" y="1069863"/>
            <a:chExt cx="1636469" cy="869162"/>
          </a:xfrm>
        </p:grpSpPr>
        <p:sp>
          <p:nvSpPr>
            <p:cNvPr id="223" name="Rounded Rectangle 222"/>
            <p:cNvSpPr/>
            <p:nvPr/>
          </p:nvSpPr>
          <p:spPr>
            <a:xfrm>
              <a:off x="1178358" y="1084899"/>
              <a:ext cx="1528642" cy="8541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326116" y="1175513"/>
              <a:ext cx="253969" cy="273526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26447" y="1554763"/>
              <a:ext cx="263019" cy="27241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500315" y="1069863"/>
              <a:ext cx="1314512" cy="800577"/>
            </a:xfrm>
            <a:prstGeom prst="rect">
              <a:avLst/>
            </a:prstGeom>
            <a:noFill/>
            <a:ln w="7620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" b="1" dirty="0" smtClean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(U) Smart </a:t>
              </a:r>
              <a:r>
                <a:rPr lang="en-US" sz="8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Client</a:t>
              </a:r>
            </a:p>
            <a:p>
              <a:pPr>
                <a:lnSpc>
                  <a:spcPct val="150000"/>
                </a:lnSpc>
              </a:pPr>
              <a:r>
                <a:rPr lang="en-US" sz="800" b="1" dirty="0" smtClean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(U) Web </a:t>
              </a:r>
              <a:r>
                <a:rPr lang="en-US" sz="8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Client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55852" y="4508683"/>
            <a:ext cx="2235704" cy="26985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Solider</a:t>
            </a:r>
            <a:r>
              <a:rPr kumimoji="0" lang="en-US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Computing Environment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891429" y="3881656"/>
            <a:ext cx="923388" cy="26985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Tactical</a:t>
            </a:r>
            <a:r>
              <a:rPr kumimoji="0" lang="en-US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Server</a:t>
            </a:r>
          </a:p>
          <a:p>
            <a:pPr marL="0" marR="0" indent="0" algn="ctr" defTabSz="914400" rtl="0" eaLnBrk="1" fontAlgn="auto" latinLnBrk="0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800" b="1" baseline="0" dirty="0" smtClean="0">
                <a:latin typeface="Arial Narrow" panose="020B0606020202030204" pitchFamily="34" charset="0"/>
              </a:rPr>
              <a:t>Infrastructure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79965" y="5831281"/>
            <a:ext cx="1165178" cy="2698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Solider</a:t>
            </a:r>
            <a:r>
              <a:rPr kumimoji="0" lang="en-US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Computing Environment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468020" y="1653673"/>
            <a:ext cx="721456" cy="2698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Tactical Data</a:t>
            </a:r>
          </a:p>
          <a:p>
            <a:pPr marL="0" marR="0" indent="0" algn="r" defTabSz="914400" rtl="0" eaLnBrk="1" fontAlgn="auto" latinLnBrk="0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800" b="1" dirty="0" smtClean="0">
                <a:latin typeface="Arial Narrow" panose="020B0606020202030204" pitchFamily="34" charset="0"/>
              </a:rPr>
              <a:t>Center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6439910" y="5232628"/>
            <a:ext cx="2452420" cy="1195636"/>
            <a:chOff x="105698" y="1224063"/>
            <a:chExt cx="4203514" cy="2148417"/>
          </a:xfrm>
        </p:grpSpPr>
        <p:sp>
          <p:nvSpPr>
            <p:cNvPr id="237" name="Rounded Rectangle 236"/>
            <p:cNvSpPr/>
            <p:nvPr/>
          </p:nvSpPr>
          <p:spPr>
            <a:xfrm>
              <a:off x="228601" y="1229224"/>
              <a:ext cx="4080611" cy="21432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05698" y="1224063"/>
              <a:ext cx="3372514" cy="2009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800"/>
                </a:lnSpc>
              </a:pPr>
              <a:endParaRPr lang="en-US" sz="900" b="1" u="sng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(U) Data services broker communication between applications 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internal to a device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endParaRPr>
            </a:p>
            <a:p>
              <a:pPr algn="r">
                <a:lnSpc>
                  <a:spcPts val="800"/>
                </a:lnSpc>
              </a:pP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(U) Local ad-hoc discovery and data distribution between clients utilizing 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common core infrastructure</a:t>
              </a:r>
              <a:endParaRPr lang="en-US" sz="9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endParaRPr>
            </a:p>
            <a:p>
              <a:pPr algn="r">
                <a:lnSpc>
                  <a:spcPts val="800"/>
                </a:lnSpc>
              </a:pPr>
              <a:endParaRPr lang="en-US" sz="9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(U)</a:t>
              </a:r>
              <a:r>
                <a:rPr lang="en-US" sz="900" b="1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 Configured Remote Synch </a:t>
              </a:r>
              <a:r>
                <a:rPr lang="en-US" sz="900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between instances of core infrastructure</a:t>
              </a:r>
              <a:endParaRPr lang="en-US" sz="900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234" name="Oval 233"/>
          <p:cNvSpPr/>
          <p:nvPr/>
        </p:nvSpPr>
        <p:spPr>
          <a:xfrm>
            <a:off x="8513087" y="5407626"/>
            <a:ext cx="140973" cy="129007"/>
          </a:xfrm>
          <a:prstGeom prst="ellipse">
            <a:avLst/>
          </a:prstGeom>
          <a:solidFill>
            <a:srgbClr val="00B050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5" name="Straight Connector 234"/>
          <p:cNvCxnSpPr/>
          <p:nvPr/>
        </p:nvCxnSpPr>
        <p:spPr>
          <a:xfrm>
            <a:off x="8445874" y="5765383"/>
            <a:ext cx="287442" cy="1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lbow Connector 235"/>
          <p:cNvCxnSpPr/>
          <p:nvPr/>
        </p:nvCxnSpPr>
        <p:spPr>
          <a:xfrm flipV="1">
            <a:off x="8445106" y="6175821"/>
            <a:ext cx="301680" cy="1256"/>
          </a:xfrm>
          <a:prstGeom prst="bentConnector3">
            <a:avLst>
              <a:gd name="adj1" fmla="val 50000"/>
            </a:avLst>
          </a:prstGeom>
          <a:ln w="19050"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2005807" y="2366408"/>
            <a:ext cx="1026243" cy="507831"/>
          </a:xfrm>
          <a:prstGeom prst="rect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Data Services and </a:t>
            </a:r>
          </a:p>
          <a:p>
            <a:r>
              <a:rPr lang="en-US" sz="9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Remote Synch</a:t>
            </a:r>
          </a:p>
          <a:p>
            <a:r>
              <a:rPr lang="en-US" sz="9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Implementation</a:t>
            </a:r>
            <a:endParaRPr lang="en-US" sz="900" b="1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40" name="Straight Connector 239"/>
          <p:cNvCxnSpPr>
            <a:stCxn id="120" idx="4"/>
          </p:cNvCxnSpPr>
          <p:nvPr/>
        </p:nvCxnSpPr>
        <p:spPr>
          <a:xfrm flipH="1" flipV="1">
            <a:off x="2795323" y="2929742"/>
            <a:ext cx="104712" cy="824198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010" idx="2"/>
          </p:cNvCxnSpPr>
          <p:nvPr/>
        </p:nvCxnSpPr>
        <p:spPr>
          <a:xfrm flipH="1">
            <a:off x="3058950" y="2746559"/>
            <a:ext cx="1623054" cy="6969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1074" idx="2"/>
          </p:cNvCxnSpPr>
          <p:nvPr/>
        </p:nvCxnSpPr>
        <p:spPr>
          <a:xfrm flipH="1">
            <a:off x="3048328" y="2263943"/>
            <a:ext cx="3961019" cy="185327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823631" y="2382481"/>
            <a:ext cx="2459347" cy="1359012"/>
            <a:chOff x="3847854" y="2120906"/>
            <a:chExt cx="2525906" cy="1463264"/>
          </a:xfrm>
        </p:grpSpPr>
        <p:grpSp>
          <p:nvGrpSpPr>
            <p:cNvPr id="1048" name="Group 1047"/>
            <p:cNvGrpSpPr/>
            <p:nvPr/>
          </p:nvGrpSpPr>
          <p:grpSpPr>
            <a:xfrm>
              <a:off x="3847854" y="2517881"/>
              <a:ext cx="1493152" cy="1066289"/>
              <a:chOff x="4982725" y="3717375"/>
              <a:chExt cx="2661878" cy="1900899"/>
            </a:xfrm>
          </p:grpSpPr>
          <p:sp>
            <p:nvSpPr>
              <p:cNvPr id="1049" name="Oval 1048"/>
              <p:cNvSpPr/>
              <p:nvPr/>
            </p:nvSpPr>
            <p:spPr>
              <a:xfrm flipV="1">
                <a:off x="6179289" y="4986266"/>
                <a:ext cx="270089" cy="290886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0" name="Oval 1049"/>
              <p:cNvSpPr/>
              <p:nvPr/>
            </p:nvSpPr>
            <p:spPr>
              <a:xfrm flipV="1">
                <a:off x="5701526" y="3800368"/>
                <a:ext cx="270088" cy="290886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1" name="Oval 1050"/>
              <p:cNvSpPr/>
              <p:nvPr/>
            </p:nvSpPr>
            <p:spPr>
              <a:xfrm flipV="1">
                <a:off x="6858881" y="4508129"/>
                <a:ext cx="270089" cy="290886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2" name="Oval 1051"/>
              <p:cNvSpPr/>
              <p:nvPr/>
            </p:nvSpPr>
            <p:spPr>
              <a:xfrm flipV="1">
                <a:off x="5532621" y="4508128"/>
                <a:ext cx="270089" cy="290886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5" name="Oval 1064"/>
              <p:cNvSpPr/>
              <p:nvPr/>
            </p:nvSpPr>
            <p:spPr>
              <a:xfrm flipV="1">
                <a:off x="5770584" y="3885089"/>
                <a:ext cx="1127003" cy="1076245"/>
              </a:xfrm>
              <a:prstGeom prst="ellips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054" name="Picture 105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4982725" y="3930531"/>
                <a:ext cx="794006" cy="4640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55" name="Picture 5" descr="http://img3.wikia.nocookie.net/__cb20140323154234/callofduty/images/thumb/f/fe/M1026_HMMWV_model_MW3.png/500px-M1026_HMMWV_model_MW3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6348" y="5131709"/>
                <a:ext cx="660984" cy="4865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56" name="Picture 5" descr="http://img3.wikia.nocookie.net/__cb20140323154234/callofduty/images/thumb/f/fe/M1026_HMMWV_model_MW3.png/500px-M1026_HMMWV_model_MW3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619" y="4627118"/>
                <a:ext cx="660984" cy="4865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57" name="Picture 37"/>
              <p:cNvPicPr>
                <a:picLocks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 contrast="3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061" y="4780285"/>
                <a:ext cx="302083" cy="41577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58" name="Oval 1057"/>
              <p:cNvSpPr/>
              <p:nvPr/>
            </p:nvSpPr>
            <p:spPr>
              <a:xfrm>
                <a:off x="6588791" y="3717375"/>
                <a:ext cx="270089" cy="290886"/>
              </a:xfrm>
              <a:prstGeom prst="ellipse">
                <a:avLst/>
              </a:prstGeom>
              <a:solidFill>
                <a:srgbClr val="00CC66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638386" y="2120906"/>
              <a:ext cx="1735374" cy="811073"/>
              <a:chOff x="10313302" y="4440289"/>
              <a:chExt cx="2741567" cy="1281344"/>
            </a:xfrm>
          </p:grpSpPr>
          <p:cxnSp>
            <p:nvCxnSpPr>
              <p:cNvPr id="1009" name="Straight Connector 1008"/>
              <p:cNvCxnSpPr>
                <a:stCxn id="1010" idx="6"/>
                <a:endCxn id="1006" idx="2"/>
              </p:cNvCxnSpPr>
              <p:nvPr/>
            </p:nvCxnSpPr>
            <p:spPr>
              <a:xfrm flipV="1">
                <a:off x="11079442" y="5057962"/>
                <a:ext cx="291384" cy="162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0" name="Oval 1009"/>
              <p:cNvSpPr/>
              <p:nvPr/>
            </p:nvSpPr>
            <p:spPr>
              <a:xfrm>
                <a:off x="10457181" y="4752312"/>
                <a:ext cx="622260" cy="614552"/>
              </a:xfrm>
              <a:prstGeom prst="ellipse">
                <a:avLst/>
              </a:prstGeom>
              <a:gradFill flip="none" rotWithShape="1">
                <a:gsLst>
                  <a:gs pos="23000">
                    <a:srgbClr val="00B050"/>
                  </a:gs>
                  <a:gs pos="63000">
                    <a:srgbClr val="00B0F0"/>
                  </a:gs>
                </a:gsLst>
                <a:lin ang="0" scaled="1"/>
                <a:tileRect/>
              </a:gradFill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12" name="Straight Connector 1011"/>
              <p:cNvCxnSpPr/>
              <p:nvPr/>
            </p:nvCxnSpPr>
            <p:spPr>
              <a:xfrm flipV="1">
                <a:off x="11069521" y="4620010"/>
                <a:ext cx="746865" cy="31777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>
                <a:endCxn id="1017" idx="2"/>
              </p:cNvCxnSpPr>
              <p:nvPr/>
            </p:nvCxnSpPr>
            <p:spPr>
              <a:xfrm>
                <a:off x="11054951" y="5176462"/>
                <a:ext cx="948138" cy="40686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4" name="Oval 1013"/>
              <p:cNvSpPr/>
              <p:nvPr/>
            </p:nvSpPr>
            <p:spPr>
              <a:xfrm>
                <a:off x="10712365" y="5019394"/>
                <a:ext cx="261959" cy="261999"/>
              </a:xfrm>
              <a:prstGeom prst="ellipse">
                <a:avLst/>
              </a:prstGeom>
              <a:solidFill>
                <a:srgbClr val="00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5" name="TextBox 1014"/>
              <p:cNvSpPr txBox="1"/>
              <p:nvPr/>
            </p:nvSpPr>
            <p:spPr>
              <a:xfrm>
                <a:off x="10383308" y="4741659"/>
                <a:ext cx="822431" cy="366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prstClr val="black"/>
                    </a:solidFill>
                  </a:rPr>
                  <a:t>Server</a:t>
                </a:r>
              </a:p>
            </p:txBody>
          </p:sp>
          <p:sp>
            <p:nvSpPr>
              <p:cNvPr id="1016" name="TextBox 1015"/>
              <p:cNvSpPr txBox="1"/>
              <p:nvPr/>
            </p:nvSpPr>
            <p:spPr>
              <a:xfrm>
                <a:off x="10639425" y="4970631"/>
                <a:ext cx="390505" cy="364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prstClr val="black"/>
                    </a:solidFill>
                  </a:rPr>
                  <a:t>V</a:t>
                </a:r>
              </a:p>
            </p:txBody>
          </p:sp>
          <p:cxnSp>
            <p:nvCxnSpPr>
              <p:cNvPr id="1020" name="Straight Connector 1019"/>
              <p:cNvCxnSpPr>
                <a:endCxn id="1018" idx="2"/>
              </p:cNvCxnSpPr>
              <p:nvPr/>
            </p:nvCxnSpPr>
            <p:spPr>
              <a:xfrm flipV="1">
                <a:off x="11045946" y="4739689"/>
                <a:ext cx="1361266" cy="2013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>
                <a:endCxn id="1019" idx="2"/>
              </p:cNvCxnSpPr>
              <p:nvPr/>
            </p:nvCxnSpPr>
            <p:spPr>
              <a:xfrm>
                <a:off x="11060028" y="5162610"/>
                <a:ext cx="1344314" cy="2243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flipH="1" flipV="1">
                <a:off x="10544869" y="4738647"/>
                <a:ext cx="53642" cy="453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>
                <a:stCxn id="1008" idx="1"/>
                <a:endCxn id="1010" idx="5"/>
              </p:cNvCxnSpPr>
              <p:nvPr/>
            </p:nvCxnSpPr>
            <p:spPr>
              <a:xfrm flipH="1" flipV="1">
                <a:off x="10988313" y="5276863"/>
                <a:ext cx="200975" cy="13826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>
                <a:stCxn id="1010" idx="7"/>
                <a:endCxn id="1007" idx="3"/>
              </p:cNvCxnSpPr>
              <p:nvPr/>
            </p:nvCxnSpPr>
            <p:spPr>
              <a:xfrm flipV="1">
                <a:off x="10988313" y="4690623"/>
                <a:ext cx="191662" cy="15168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>
                <a:endCxn id="1014" idx="4"/>
              </p:cNvCxnSpPr>
              <p:nvPr/>
            </p:nvCxnSpPr>
            <p:spPr>
              <a:xfrm flipH="1" flipV="1">
                <a:off x="10843344" y="5281393"/>
                <a:ext cx="55486" cy="59937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5" name="Oval 1004"/>
              <p:cNvSpPr/>
              <p:nvPr/>
            </p:nvSpPr>
            <p:spPr>
              <a:xfrm>
                <a:off x="10313302" y="4499833"/>
                <a:ext cx="270090" cy="27009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1370825" y="4922917"/>
                <a:ext cx="270089" cy="27009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11140420" y="4460088"/>
                <a:ext cx="270089" cy="27009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1149735" y="5375578"/>
                <a:ext cx="270089" cy="27009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11816425" y="4440289"/>
                <a:ext cx="287316" cy="276609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7" name="Oval 1016"/>
              <p:cNvSpPr/>
              <p:nvPr/>
            </p:nvSpPr>
            <p:spPr>
              <a:xfrm>
                <a:off x="12003088" y="5445025"/>
                <a:ext cx="287316" cy="27660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8" name="Oval 1017"/>
              <p:cNvSpPr/>
              <p:nvPr/>
            </p:nvSpPr>
            <p:spPr>
              <a:xfrm>
                <a:off x="12407212" y="4601384"/>
                <a:ext cx="287316" cy="27660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12404343" y="5248667"/>
                <a:ext cx="287316" cy="27660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2" name="Oval 1021"/>
              <p:cNvSpPr/>
              <p:nvPr/>
            </p:nvSpPr>
            <p:spPr>
              <a:xfrm>
                <a:off x="12767553" y="4946552"/>
                <a:ext cx="287316" cy="276608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3" name="TextBox 242"/>
          <p:cNvSpPr txBox="1"/>
          <p:nvPr/>
        </p:nvSpPr>
        <p:spPr>
          <a:xfrm>
            <a:off x="882591" y="6067013"/>
            <a:ext cx="7889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/>
              <a:t>Diagram is: (U)</a:t>
            </a:r>
            <a:endParaRPr lang="en-US" sz="700" i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8305800" y="784783"/>
            <a:ext cx="7889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/>
              <a:t>Diagram is: (U)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1632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62" y="1831889"/>
            <a:ext cx="2974727" cy="4379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016" y="852756"/>
            <a:ext cx="8955456" cy="54913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2831519" y="1724028"/>
            <a:ext cx="1578439" cy="510028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>
            <a:off x="5860189" y="4169669"/>
            <a:ext cx="1108119" cy="37001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824051" y="5639175"/>
            <a:ext cx="1027631" cy="139833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>
            <a:off x="2915082" y="4018537"/>
            <a:ext cx="744909" cy="725080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2865461" y="2714491"/>
            <a:ext cx="504035" cy="37387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H="1">
            <a:off x="2187561" y="1641504"/>
            <a:ext cx="1656722" cy="101388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2806" y="2628333"/>
            <a:ext cx="1559511" cy="9633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810" y="187093"/>
            <a:ext cx="3859212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Research Areas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14645" y="3865228"/>
            <a:ext cx="29665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41230">
                  <a:lumMod val="75000"/>
                </a:srgbClr>
              </a:buClr>
            </a:pPr>
            <a:r>
              <a:rPr lang="en-US" sz="1300" dirty="0"/>
              <a:t>Tactical </a:t>
            </a:r>
            <a:r>
              <a:rPr lang="en-US" sz="1300" dirty="0" smtClean="0"/>
              <a:t>Unit Energy Independence</a:t>
            </a:r>
            <a:endParaRPr lang="en-US" sz="1300" dirty="0"/>
          </a:p>
        </p:txBody>
      </p:sp>
      <p:sp>
        <p:nvSpPr>
          <p:cNvPr id="46" name="TextBox 45"/>
          <p:cNvSpPr txBox="1"/>
          <p:nvPr/>
        </p:nvSpPr>
        <p:spPr>
          <a:xfrm>
            <a:off x="6794461" y="4407110"/>
            <a:ext cx="2006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Manufacturing at the Point of Need</a:t>
            </a:r>
            <a:endParaRPr lang="en-US" sz="1300" dirty="0"/>
          </a:p>
        </p:txBody>
      </p:sp>
      <p:sp>
        <p:nvSpPr>
          <p:cNvPr id="48" name="TextBox 47"/>
          <p:cNvSpPr txBox="1"/>
          <p:nvPr/>
        </p:nvSpPr>
        <p:spPr>
          <a:xfrm>
            <a:off x="6526296" y="2843318"/>
            <a:ext cx="2395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Manipulate Failure Physics for Robust Materials</a:t>
            </a:r>
            <a:endParaRPr lang="en-US" sz="1300" dirty="0"/>
          </a:p>
        </p:txBody>
      </p:sp>
      <p:sp>
        <p:nvSpPr>
          <p:cNvPr id="13" name="Rounded Rectangle 12"/>
          <p:cNvSpPr/>
          <p:nvPr/>
        </p:nvSpPr>
        <p:spPr>
          <a:xfrm>
            <a:off x="3099894" y="6129250"/>
            <a:ext cx="3093642" cy="37336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03971" y="6104688"/>
            <a:ext cx="1554968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9465" y="5452291"/>
            <a:ext cx="1296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Accelerated Learning for a Ready </a:t>
            </a:r>
            <a:r>
              <a:rPr lang="en-US" sz="1300" dirty="0" smtClean="0"/>
              <a:t>Force</a:t>
            </a:r>
            <a:endParaRPr lang="en-US" sz="1300" dirty="0"/>
          </a:p>
        </p:txBody>
      </p:sp>
      <p:sp>
        <p:nvSpPr>
          <p:cNvPr id="51" name="TextBox 50"/>
          <p:cNvSpPr txBox="1"/>
          <p:nvPr/>
        </p:nvSpPr>
        <p:spPr>
          <a:xfrm>
            <a:off x="1660158" y="2686240"/>
            <a:ext cx="142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Artificial Intelligence/ Machine Learning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26894" y="864728"/>
            <a:ext cx="25415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dirty="0" smtClean="0"/>
              <a:t>Distributed / Cooperative </a:t>
            </a:r>
            <a:r>
              <a:rPr lang="en-US" sz="1300" dirty="0"/>
              <a:t>Engagement in Contested </a:t>
            </a:r>
            <a:r>
              <a:rPr lang="en-US" sz="1300" dirty="0" smtClean="0"/>
              <a:t>Environments</a:t>
            </a:r>
            <a:endParaRPr lang="en-US" sz="1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" y="2677143"/>
            <a:ext cx="1419540" cy="84496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3484" r="43196" b="44918"/>
          <a:stretch/>
        </p:blipFill>
        <p:spPr>
          <a:xfrm>
            <a:off x="272085" y="5387696"/>
            <a:ext cx="1209056" cy="821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84" y="4907038"/>
            <a:ext cx="893394" cy="1273826"/>
          </a:xfrm>
          <a:prstGeom prst="rect">
            <a:avLst/>
          </a:prstGeom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82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91" y="4900688"/>
            <a:ext cx="1425819" cy="12842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swarming-munitions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1" r="4886" b="49453"/>
          <a:stretch/>
        </p:blipFill>
        <p:spPr>
          <a:xfrm>
            <a:off x="6806623" y="1475489"/>
            <a:ext cx="1986193" cy="1074453"/>
          </a:xfrm>
          <a:prstGeom prst="rect">
            <a:avLst/>
          </a:prstGeom>
          <a:gradFill>
            <a:gsLst>
              <a:gs pos="0">
                <a:srgbClr val="596FAF"/>
              </a:gs>
              <a:gs pos="100000">
                <a:srgbClr val="052980"/>
              </a:gs>
              <a:gs pos="48000">
                <a:srgbClr val="ADB5DE"/>
              </a:gs>
            </a:gsLst>
            <a:lin ang="0" scaled="1"/>
          </a:gradFill>
          <a:ln w="19050">
            <a:solidFill>
              <a:schemeClr val="tx1"/>
            </a:solidFill>
          </a:ln>
          <a:effectLst/>
        </p:spPr>
      </p:pic>
      <p:sp>
        <p:nvSpPr>
          <p:cNvPr id="54" name="Rounded Rectangle 53"/>
          <p:cNvSpPr/>
          <p:nvPr/>
        </p:nvSpPr>
        <p:spPr>
          <a:xfrm>
            <a:off x="6674216" y="3422052"/>
            <a:ext cx="1264469" cy="661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4" t="25861" r="10392" b="28847"/>
          <a:stretch/>
        </p:blipFill>
        <p:spPr>
          <a:xfrm>
            <a:off x="6773190" y="3511897"/>
            <a:ext cx="1066519" cy="464893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45" y="3282305"/>
            <a:ext cx="802158" cy="875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37282" b="2548"/>
          <a:stretch/>
        </p:blipFill>
        <p:spPr>
          <a:xfrm>
            <a:off x="343776" y="4307559"/>
            <a:ext cx="2080766" cy="872117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839" r="32886"/>
          <a:stretch/>
        </p:blipFill>
        <p:spPr>
          <a:xfrm rot="19079869">
            <a:off x="2283060" y="4008098"/>
            <a:ext cx="374596" cy="1105517"/>
          </a:xfrm>
          <a:prstGeom prst="rect">
            <a:avLst/>
          </a:prstGeom>
        </p:spPr>
      </p:pic>
      <p:pic>
        <p:nvPicPr>
          <p:cNvPr id="53" name="Picture 52" descr="\\ladc\public\Eng\DLH\Project\P96X_Programs\001 Engineering\P965 DARPA\06 System Integration and Test\XE240 Demo\Monday\IMG_3281.JPG"/>
          <p:cNvPicPr>
            <a:picLocks noChangeAspect="1" noChangeArrowheads="1"/>
          </p:cNvPicPr>
          <p:nvPr/>
        </p:nvPicPr>
        <p:blipFill rotWithShape="1">
          <a:blip r:embed="rId13" cstate="print">
            <a:lum bright="10000"/>
          </a:blip>
          <a:srcRect t="21487" r="10717" b="48395"/>
          <a:stretch/>
        </p:blipFill>
        <p:spPr bwMode="auto">
          <a:xfrm>
            <a:off x="222891" y="4202670"/>
            <a:ext cx="970039" cy="2743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58454" y="944401"/>
            <a:ext cx="288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Human-Agent Teaming</a:t>
            </a:r>
            <a:endParaRPr lang="en-US" sz="1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"/>
          <a:stretch/>
        </p:blipFill>
        <p:spPr>
          <a:xfrm>
            <a:off x="1105571" y="1780847"/>
            <a:ext cx="1277984" cy="634845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31" y="1281204"/>
            <a:ext cx="1244692" cy="6355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3385561" y="990935"/>
            <a:ext cx="1368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Cyber &amp; EM Technologies for Complex Environments</a:t>
            </a:r>
            <a:endParaRPr lang="en-US" sz="13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84089" y="918591"/>
            <a:ext cx="1353892" cy="993021"/>
            <a:chOff x="4701092" y="901428"/>
            <a:chExt cx="1284784" cy="984226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16" cstate="print"/>
            <a:srcRect l="60922" t="21361" r="8831" b="45267"/>
            <a:stretch/>
          </p:blipFill>
          <p:spPr bwMode="auto">
            <a:xfrm>
              <a:off x="4714200" y="949559"/>
              <a:ext cx="1271676" cy="93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16" cstate="print"/>
            <a:srcRect l="44959" t="4990" r="40528" b="78455"/>
            <a:stretch/>
          </p:blipFill>
          <p:spPr bwMode="auto">
            <a:xfrm>
              <a:off x="4701092" y="901428"/>
              <a:ext cx="551030" cy="419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21" name="Rectangle 20"/>
          <p:cNvSpPr/>
          <p:nvPr/>
        </p:nvSpPr>
        <p:spPr>
          <a:xfrm>
            <a:off x="4584089" y="963469"/>
            <a:ext cx="1353892" cy="9631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70584" y="2955200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898451" y="4485888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688521" y="5597428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48121" y="3976790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787804" y="2675317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47210" y="1302687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323826" y="1140402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/>
          <p:nvPr/>
        </p:nvCxnSpPr>
        <p:spPr>
          <a:xfrm rot="5400000">
            <a:off x="5040837" y="1594921"/>
            <a:ext cx="2192716" cy="1034370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25448" y="986192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65" idx="2"/>
          </p:cNvCxnSpPr>
          <p:nvPr/>
        </p:nvCxnSpPr>
        <p:spPr>
          <a:xfrm rot="10800000" flipV="1">
            <a:off x="5698504" y="2996947"/>
            <a:ext cx="872080" cy="521479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5" idx="6"/>
          </p:cNvCxnSpPr>
          <p:nvPr/>
        </p:nvCxnSpPr>
        <p:spPr>
          <a:xfrm flipV="1">
            <a:off x="5351736" y="6344095"/>
            <a:ext cx="84180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267941" y="6302348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069814" y="6344094"/>
            <a:ext cx="84180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820176" y="6292342"/>
            <a:ext cx="83795" cy="8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nip Diagonal Corner Rectangle 27"/>
          <p:cNvSpPr/>
          <p:nvPr/>
        </p:nvSpPr>
        <p:spPr>
          <a:xfrm rot="5400000">
            <a:off x="4065387" y="3808737"/>
            <a:ext cx="990922" cy="3813717"/>
          </a:xfrm>
          <a:prstGeom prst="snip2DiagRect">
            <a:avLst>
              <a:gd name="adj1" fmla="val 2038"/>
              <a:gd name="adj2" fmla="val 23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0" rIns="365760"/>
          <a:lstStyle/>
          <a:p>
            <a:pPr eaLnBrk="0" hangingPunct="0"/>
            <a:endParaRPr lang="en-US" sz="160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72214" y="5364944"/>
            <a:ext cx="3981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1600" b="1" dirty="0" smtClean="0">
                <a:ea typeface="ＭＳ Ｐゴシック" charset="-128"/>
              </a:rPr>
              <a:t>Highly-dispersed team of human &amp; robot agents accessing highly heterogeneous information sources</a:t>
            </a:r>
            <a:endParaRPr lang="en-US" altLang="en-US" sz="1600" b="1" baseline="0" dirty="0">
              <a:ea typeface="ＭＳ Ｐゴシック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81611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Unified Land Operations </a:t>
            </a:r>
            <a:r>
              <a:rPr lang="en-US" altLang="en-US" b="1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anose="05000000000000000000" pitchFamily="2" charset="2"/>
              </a:rPr>
              <a:t> Prevailing in a Complex World</a:t>
            </a:r>
            <a:r>
              <a:rPr lang="en-US" altLang="en-US" b="1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 </a:t>
            </a:r>
            <a:endParaRPr lang="en-US" altLang="en-US" b="1" baseline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201809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b="1" dirty="0" smtClean="0">
                <a:latin typeface="Arial Black" pitchFamily="34" charset="0"/>
                <a:ea typeface="ＭＳ Ｐゴシック" charset="-128"/>
              </a:rPr>
              <a:t>Large-scale, cluttered urban environment</a:t>
            </a:r>
            <a:endParaRPr lang="en-US" altLang="en-US" b="1" baseline="0" dirty="0"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 rot="5400000">
            <a:off x="394613" y="3083835"/>
            <a:ext cx="1270031" cy="1955180"/>
          </a:xfrm>
          <a:prstGeom prst="snip2DiagRect">
            <a:avLst>
              <a:gd name="adj1" fmla="val 2038"/>
              <a:gd name="adj2" fmla="val 23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0" rIns="365760"/>
          <a:lstStyle/>
          <a:p>
            <a:pPr eaLnBrk="0" hangingPunct="0"/>
            <a:endParaRPr lang="en-US" sz="160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614" y="3539310"/>
            <a:ext cx="2017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b="1" dirty="0" smtClean="0">
                <a:ea typeface="ＭＳ Ｐゴシック" charset="-128"/>
              </a:rPr>
              <a:t>Dynamic </a:t>
            </a:r>
            <a:r>
              <a:rPr lang="en-US" altLang="en-US" sz="1600" b="1" dirty="0">
                <a:ea typeface="ＭＳ Ｐゴシック" charset="-128"/>
              </a:rPr>
              <a:t>in-flight learning &amp; </a:t>
            </a:r>
            <a:r>
              <a:rPr lang="en-US" altLang="en-US" sz="1600" b="1" dirty="0" smtClean="0">
                <a:ea typeface="ＭＳ Ｐゴシック" charset="-128"/>
              </a:rPr>
              <a:t/>
            </a:r>
            <a:br>
              <a:rPr lang="en-US" altLang="en-US" sz="1600" b="1" dirty="0" smtClean="0">
                <a:ea typeface="ＭＳ Ｐゴシック" charset="-128"/>
              </a:rPr>
            </a:br>
            <a:r>
              <a:rPr lang="en-US" altLang="en-US" sz="1600" b="1" dirty="0" smtClean="0">
                <a:ea typeface="ＭＳ Ｐゴシック" charset="-128"/>
              </a:rPr>
              <a:t>re-planning </a:t>
            </a:r>
            <a:r>
              <a:rPr lang="en-US" altLang="en-US" sz="1600" b="1" dirty="0">
                <a:ea typeface="ＭＳ Ｐゴシック" charset="-128"/>
              </a:rPr>
              <a:t>at the </a:t>
            </a:r>
            <a:r>
              <a:rPr lang="en-US" altLang="en-US" sz="1600" b="1" i="1" dirty="0">
                <a:ea typeface="ＭＳ Ｐゴシック" charset="-128"/>
              </a:rPr>
              <a:t>Speed </a:t>
            </a:r>
            <a:r>
              <a:rPr lang="en-US" altLang="en-US" sz="1600" b="1" i="1" dirty="0" smtClean="0">
                <a:ea typeface="ＭＳ Ｐゴシック" charset="-128"/>
              </a:rPr>
              <a:t>of the Fight</a:t>
            </a:r>
            <a:endParaRPr lang="en-US" altLang="en-US" sz="1600" b="1" i="1" dirty="0">
              <a:ea typeface="ＭＳ Ｐゴシック" charset="-128"/>
            </a:endParaRPr>
          </a:p>
        </p:txBody>
      </p:sp>
      <p:sp>
        <p:nvSpPr>
          <p:cNvPr id="29" name="Pentagon 28"/>
          <p:cNvSpPr/>
          <p:nvPr/>
        </p:nvSpPr>
        <p:spPr>
          <a:xfrm rot="18850711" flipH="1">
            <a:off x="894820" y="2720857"/>
            <a:ext cx="1737890" cy="365760"/>
          </a:xfrm>
          <a:prstGeom prst="homePlate">
            <a:avLst>
              <a:gd name="adj" fmla="val 36698"/>
            </a:avLst>
          </a:prstGeom>
          <a:gradFill>
            <a:gsLst>
              <a:gs pos="10000">
                <a:srgbClr val="0066FF"/>
              </a:gs>
              <a:gs pos="50000">
                <a:srgbClr val="66CCFF"/>
              </a:gs>
            </a:gsLst>
            <a:lin ang="10800000" scaled="0"/>
          </a:gradFill>
          <a:ln w="101600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77" y="3426411"/>
            <a:ext cx="1994182" cy="1477159"/>
            <a:chOff x="7067330" y="3652333"/>
            <a:chExt cx="2002555" cy="1477159"/>
          </a:xfrm>
        </p:grpSpPr>
        <p:sp>
          <p:nvSpPr>
            <p:cNvPr id="30" name="Snip Diagonal Corner Rectangle 29"/>
            <p:cNvSpPr/>
            <p:nvPr/>
          </p:nvSpPr>
          <p:spPr>
            <a:xfrm rot="5400000">
              <a:off x="7330028" y="3389635"/>
              <a:ext cx="1477159" cy="2002555"/>
            </a:xfrm>
            <a:prstGeom prst="snip2DiagRect">
              <a:avLst>
                <a:gd name="adj1" fmla="val 2038"/>
                <a:gd name="adj2" fmla="val 239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457200" rIns="365760"/>
            <a:lstStyle/>
            <a:p>
              <a:pPr eaLnBrk="0" hangingPunct="0"/>
              <a:endParaRPr lang="en-US" sz="1600">
                <a:solidFill>
                  <a:srgbClr val="FFFFFF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7112122" y="3772818"/>
              <a:ext cx="1948471" cy="132343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600" b="1" dirty="0" smtClean="0">
                  <a:ea typeface="ＭＳ Ｐゴシック" charset="-128"/>
                </a:rPr>
                <a:t>Learning in new environments with deception from advanced persistent threats</a:t>
              </a:r>
              <a:endParaRPr lang="en-US" altLang="en-US" sz="1600" b="1" i="1" dirty="0">
                <a:ea typeface="ＭＳ Ｐゴシック" charset="-128"/>
              </a:endParaRPr>
            </a:p>
          </p:txBody>
        </p:sp>
      </p:grpSp>
      <p:sp>
        <p:nvSpPr>
          <p:cNvPr id="15" name="Pentagon 14"/>
          <p:cNvSpPr/>
          <p:nvPr/>
        </p:nvSpPr>
        <p:spPr>
          <a:xfrm rot="2749289">
            <a:off x="6421122" y="2720857"/>
            <a:ext cx="1737890" cy="365760"/>
          </a:xfrm>
          <a:prstGeom prst="homePlate">
            <a:avLst>
              <a:gd name="adj" fmla="val 36698"/>
            </a:avLst>
          </a:prstGeom>
          <a:gradFill>
            <a:gsLst>
              <a:gs pos="10000">
                <a:srgbClr val="0066FF"/>
              </a:gs>
              <a:gs pos="50000">
                <a:srgbClr val="66CCFF"/>
              </a:gs>
            </a:gsLst>
            <a:lin ang="10800000" scaled="0"/>
          </a:gradFill>
          <a:ln w="101600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 rot="5400000">
            <a:off x="3703056" y="4320292"/>
            <a:ext cx="1737890" cy="365760"/>
          </a:xfrm>
          <a:prstGeom prst="homePlate">
            <a:avLst>
              <a:gd name="adj" fmla="val 36698"/>
            </a:avLst>
          </a:prstGeom>
          <a:gradFill>
            <a:gsLst>
              <a:gs pos="10000">
                <a:srgbClr val="0066FF"/>
              </a:gs>
              <a:gs pos="50000">
                <a:srgbClr val="66CCFF"/>
              </a:gs>
            </a:gsLst>
            <a:lin ang="10800000" scaled="0"/>
          </a:gradFill>
          <a:ln w="101600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89F2C004-2715-FE49-B628-06E74F704CD7}" type="slidenum">
              <a:rPr lang="en-US" sz="1600">
                <a:solidFill>
                  <a:prstClr val="white"/>
                </a:solidFill>
              </a:rPr>
              <a:pPr/>
              <a:t>8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AI &amp; ML ERA Motivational </a:t>
            </a:r>
            <a:r>
              <a:rPr lang="it-IT" dirty="0" smtClean="0"/>
              <a:t>Scenarios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54" y="1614225"/>
            <a:ext cx="50891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3986" y="2246263"/>
            <a:ext cx="6201168" cy="4119368"/>
          </a:xfrm>
          <a:prstGeom prst="roundRect">
            <a:avLst>
              <a:gd name="adj" fmla="val 1188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0" dirty="0">
              <a:noFill/>
              <a:latin typeface=" 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689" y="899697"/>
            <a:ext cx="8806326" cy="1069003"/>
            <a:chOff x="181558" y="981471"/>
            <a:chExt cx="8806326" cy="106900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1558" y="981471"/>
              <a:ext cx="12011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en-US" sz="2000" b="1" dirty="0" smtClean="0">
                  <a:solidFill>
                    <a:srgbClr val="0000FF"/>
                  </a:solidFill>
                  <a:latin typeface="Arial Black" pitchFamily="34" charset="0"/>
                  <a:ea typeface="ＭＳ Ｐゴシック" charset="-128"/>
                </a:rPr>
                <a:t>Vision:  </a:t>
              </a:r>
              <a:endParaRPr lang="en-US" altLang="en-US" sz="2000" b="1" baseline="0" dirty="0">
                <a:latin typeface="Arial Black" pitchFamily="34" charset="0"/>
                <a:ea typeface="ＭＳ Ｐゴシック" charset="-128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63871" y="996339"/>
              <a:ext cx="7724013" cy="1054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2500"/>
                </a:lnSpc>
                <a:defRPr/>
              </a:pPr>
              <a:r>
                <a:rPr lang="en-US" altLang="en-US" b="1" dirty="0">
                  <a:latin typeface="Arial Black" pitchFamily="34" charset="0"/>
                  <a:ea typeface="ＭＳ Ｐゴシック" charset="-128"/>
                </a:rPr>
                <a:t>Develop and employ a suite of artificial intelligence (AI) and machine learning techniques and systems to assist soldiers in complex operational conditions. 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02278" y="2234999"/>
            <a:ext cx="5910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Gaps  </a:t>
            </a:r>
            <a:endParaRPr lang="en-US" altLang="en-US" b="1" baseline="0" dirty="0"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61032" y="2603601"/>
            <a:ext cx="5958232" cy="1256822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004070"/>
              </a:gs>
              <a:gs pos="100000">
                <a:srgbClr val="80FFFF">
                  <a:alpha val="0"/>
                </a:srgbClr>
              </a:gs>
            </a:gsLst>
            <a:lin ang="10800000" scaled="0"/>
          </a:gradFill>
          <a:ln w="101600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                      </a:t>
            </a:r>
            <a: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Learning in  </a:t>
            </a:r>
            <a:b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Complex Data </a:t>
            </a:r>
            <a:b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Environments</a:t>
            </a:r>
            <a:endParaRPr lang="en-US" sz="15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482737" y="3999983"/>
            <a:ext cx="6036527" cy="1035037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0066FF"/>
              </a:gs>
              <a:gs pos="100000">
                <a:srgbClr val="66CCFF">
                  <a:alpha val="0"/>
                </a:srgbClr>
              </a:gs>
            </a:gsLst>
            <a:lin ang="10800000" scaled="0"/>
          </a:gradFill>
          <a:ln w="101600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Resource-constrained </a:t>
            </a:r>
            <a:b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AI </a:t>
            </a:r>
            <a: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Processing</a:t>
            </a:r>
            <a:b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 at the </a:t>
            </a:r>
            <a:r>
              <a:rPr lang="en-US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Point-of-Need</a:t>
            </a:r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482737" y="5174580"/>
            <a:ext cx="6036527" cy="981306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9933FF"/>
              </a:gs>
              <a:gs pos="100000">
                <a:srgbClr val="66CCFF">
                  <a:alpha val="0"/>
                </a:srgbClr>
              </a:gs>
            </a:gsLst>
            <a:lin ang="10800000" scaled="0"/>
          </a:gradFill>
          <a:ln w="101600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100000">
                  <a:srgbClr val="FFFFF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Generalizable </a:t>
            </a:r>
            <a:b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&amp; Predictable AI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23986" y="2577654"/>
            <a:ext cx="4008497" cy="363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AI &amp; ML with small samples, dirty data,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clutter</a:t>
            </a:r>
          </a:p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AI &amp; ML with highly heterogeneous data</a:t>
            </a:r>
          </a:p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Adversarial AI &amp; ML in contested,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deceptive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marL="401638" indent="-282575">
              <a:spcBef>
                <a:spcPts val="600"/>
              </a:spcBef>
              <a:buSzPct val="110000"/>
              <a:buFont typeface="+mj-lt"/>
              <a:buAutoNum type="arabicPeriod"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Distributed AI &amp; ML with limited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communications</a:t>
            </a:r>
            <a:endParaRPr lang="en-US" sz="1400" b="1" dirty="0">
              <a:latin typeface="Arial Black" panose="020B0A04020102020204" pitchFamily="34" charset="0"/>
            </a:endParaRPr>
          </a:p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AI &amp; ML computing with extremely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low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SWaPT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401638" indent="-282575">
              <a:spcBef>
                <a:spcPts val="600"/>
              </a:spcBef>
              <a:buSzPct val="110000"/>
              <a:buFont typeface="+mj-lt"/>
              <a:buAutoNum type="arabicPeriod"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Explainability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&amp;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programmability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for AI &amp; ML</a:t>
            </a:r>
          </a:p>
          <a:p>
            <a:pPr marL="404813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à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AI &amp; ML with integrated quantitative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models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89189" y="6492875"/>
            <a:ext cx="1666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89F2C004-2715-FE49-B628-06E74F704CD7}" type="slidenum">
              <a:rPr lang="en-US" sz="1600">
                <a:solidFill>
                  <a:prstClr val="white"/>
                </a:solidFill>
              </a:rPr>
              <a:pPr/>
              <a:t>9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6855" y="155751"/>
            <a:ext cx="4328305" cy="607365"/>
          </a:xfrm>
        </p:spPr>
        <p:txBody>
          <a:bodyPr>
            <a:normAutofit/>
          </a:bodyPr>
          <a:lstStyle/>
          <a:p>
            <a:r>
              <a:rPr lang="en-US" dirty="0"/>
              <a:t>AI &amp; ML ERA </a:t>
            </a:r>
            <a:r>
              <a:rPr lang="en-US" dirty="0" smtClean="0"/>
              <a:t>Vision and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L_Overview_01052015_Update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3F94"/>
      </a:accent1>
      <a:accent2>
        <a:srgbClr val="C4123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C_Revise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3F94"/>
      </a:accent1>
      <a:accent2>
        <a:srgbClr val="C4123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C_Revise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7dcc513f-4b87-4db4-9bd2-1b8c8e94889f">Sample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568DBF36F4042AA4E09865AE7BACA" ma:contentTypeVersion="2" ma:contentTypeDescription="Create a new document." ma:contentTypeScope="" ma:versionID="9cf4fadfbf35e75f358984352b4a0bf7">
  <xsd:schema xmlns:xsd="http://www.w3.org/2001/XMLSchema" xmlns:xs="http://www.w3.org/2001/XMLSchema" xmlns:p="http://schemas.microsoft.com/office/2006/metadata/properties" xmlns:ns2="7dcc513f-4b87-4db4-9bd2-1b8c8e94889f" targetNamespace="http://schemas.microsoft.com/office/2006/metadata/properties" ma:root="true" ma:fieldsID="28f554992c4c7bc4874674b2d99fc895" ns2:_="">
    <xsd:import namespace="7dcc513f-4b87-4db4-9bd2-1b8c8e94889f"/>
    <xsd:element name="properties">
      <xsd:complexType>
        <xsd:sequence>
          <xsd:element name="documentManagement">
            <xsd:complexType>
              <xsd:all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513f-4b87-4db4-9bd2-1b8c8e94889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Sample" ma:format="Dropdown" ma:internalName="Document_x0020_Type">
      <xsd:simpleType>
        <xsd:restriction base="dms:Choice">
          <xsd:enumeration value="Template"/>
          <xsd:enumeration value="Sampl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axOccurs="1" ma:index="9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3164B-E357-4C61-9748-6D3606BFACD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dcc513f-4b87-4db4-9bd2-1b8c8e9488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3DBC3F-1BD6-457B-823D-FD749E2AD0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0CC83-22DC-4870-9550-3CBB7A88BB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c513f-4b87-4db4-9bd2-1b8c8e948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ARL_Overview_01052015_Update Template</Template>
  <TotalTime>3819</TotalTime>
  <Words>1777</Words>
  <Application>Microsoft Office PowerPoint</Application>
  <PresentationFormat>On-screen Show (4:3)</PresentationFormat>
  <Paragraphs>363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MS PGothic</vt:lpstr>
      <vt:lpstr> Arial</vt:lpstr>
      <vt:lpstr>Arial</vt:lpstr>
      <vt:lpstr>Arial Black</vt:lpstr>
      <vt:lpstr>Arial Narrow</vt:lpstr>
      <vt:lpstr>Calibri</vt:lpstr>
      <vt:lpstr>Comic Sans MS</vt:lpstr>
      <vt:lpstr>Tahoma</vt:lpstr>
      <vt:lpstr>Times New Roman</vt:lpstr>
      <vt:lpstr>Wingdings</vt:lpstr>
      <vt:lpstr>ARL_Overview_01052015_Update Template</vt:lpstr>
      <vt:lpstr>6_Custom Design</vt:lpstr>
      <vt:lpstr>Computational Sciences Research at Army Research Laboratory</vt:lpstr>
      <vt:lpstr>U.S. Army Research Laboratory</vt:lpstr>
      <vt:lpstr>PowerPoint Presentation</vt:lpstr>
      <vt:lpstr>Talented Workforce</vt:lpstr>
      <vt:lpstr>TRADOC Unifying  Concept for the Future</vt:lpstr>
      <vt:lpstr>(U) Command Post Computing Environment (U) Systems View</vt:lpstr>
      <vt:lpstr>Essential Research Areas</vt:lpstr>
      <vt:lpstr>AI &amp; ML ERA Motivational Scenarios</vt:lpstr>
      <vt:lpstr>AI &amp; ML ERA Vision and Gaps</vt:lpstr>
      <vt:lpstr>Army Needs Real Time Response … </vt:lpstr>
      <vt:lpstr>PowerPoint Presentation</vt:lpstr>
      <vt:lpstr>PowerPoint Presentation</vt:lpstr>
      <vt:lpstr>Low Power Computing</vt:lpstr>
      <vt:lpstr>Heterogeneous Computing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Briefings</dc:subject>
  <dc:creator>Raju</dc:creator>
  <cp:lastModifiedBy>Namburu, Raju R (CIV)</cp:lastModifiedBy>
  <cp:revision>119</cp:revision>
  <dcterms:created xsi:type="dcterms:W3CDTF">2015-02-02T17:19:37Z</dcterms:created>
  <dcterms:modified xsi:type="dcterms:W3CDTF">2017-11-14T16:50:55Z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0x010100AB8568DBF36F4042AA4E09865AE7BACA</vt:lpwstr>
  </property>
  <property fmtid="{D5CDD505-2E9C-101B-9397-08002B2CF9AE}" pid="3" name="TemplateUrl">
    <vt:lpwstr/>
  </property>
  <property fmtid="{D5CDD505-2E9C-101B-9397-08002B2CF9AE}" pid="4" name="Order">
    <vt:r8>900</vt:r8>
  </property>
  <property fmtid="{D5CDD505-2E9C-101B-9397-08002B2CF9AE}" pid="5" name="xd_ProgID">
    <vt:lpwstr/>
  </property>
  <property fmtid="{D5CDD505-2E9C-101B-9397-08002B2CF9AE}" pid="6" name="d2454c551d7348168dd1433cb168329a">
    <vt:lpwstr/>
  </property>
  <property fmtid="{D5CDD505-2E9C-101B-9397-08002B2CF9AE}" pid="7" name="_CopySource">
    <vt:lpwstr>https://collab.aep.army.mil/sites/CGInitiatives/1205SETH/Read Ahead Book/TAB 03B - 2012 07 20 AMC World Wide Town Hall Presentation (slides Only).pptx</vt:lpwstr>
  </property>
  <property fmtid="{D5CDD505-2E9C-101B-9397-08002B2CF9AE}" pid="8" name="_SourceUrl">
    <vt:lpwstr/>
  </property>
  <property fmtid="{D5CDD505-2E9C-101B-9397-08002B2CF9AE}" pid="9" name="TaxCatchAll">
    <vt:lpwstr/>
  </property>
</Properties>
</file>