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29" r:id="rId2"/>
    <p:sldId id="597" r:id="rId3"/>
    <p:sldId id="461" r:id="rId4"/>
    <p:sldId id="508" r:id="rId5"/>
    <p:sldId id="534" r:id="rId6"/>
    <p:sldId id="535" r:id="rId7"/>
    <p:sldId id="536" r:id="rId8"/>
    <p:sldId id="537" r:id="rId9"/>
    <p:sldId id="538" r:id="rId10"/>
    <p:sldId id="528" r:id="rId11"/>
    <p:sldId id="627" r:id="rId12"/>
    <p:sldId id="618" r:id="rId13"/>
    <p:sldId id="619" r:id="rId14"/>
    <p:sldId id="621" r:id="rId15"/>
    <p:sldId id="623" r:id="rId16"/>
    <p:sldId id="586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30FC"/>
    <a:srgbClr val="66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/>
    <p:restoredTop sz="89115"/>
  </p:normalViewPr>
  <p:slideViewPr>
    <p:cSldViewPr snapToGrid="0" snapToObjects="1">
      <p:cViewPr varScale="1">
        <p:scale>
          <a:sx n="89" d="100"/>
          <a:sy n="89" d="100"/>
        </p:scale>
        <p:origin x="200" y="6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-328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464"/>
    </p:cViewPr>
  </p:sorterViewPr>
  <p:notesViewPr>
    <p:cSldViewPr snapToGrid="0" snapToObjects="1">
      <p:cViewPr varScale="1">
        <p:scale>
          <a:sx n="84" d="100"/>
          <a:sy n="84" d="100"/>
        </p:scale>
        <p:origin x="276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FAD17-B065-4576-A1B7-0232210385E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90764-60FC-4376-B6A5-A80ED4945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70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F0FEB8-1D21-1940-B676-1DC24107EC74}" type="datetimeFigureOut">
              <a:rPr lang="en-US" smtClean="0"/>
              <a:t>11/14/19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F5B3E3-4899-9D47-BFC2-D3FBCC84A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9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5B3E3-4899-9D47-BFC2-D3FBCC84AF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69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9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5B3E3-4899-9D47-BFC2-D3FBCC84AF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3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BDE Web Portal</a:t>
            </a:r>
          </a:p>
          <a:p>
            <a:endParaRPr lang="en-US" dirty="0"/>
          </a:p>
          <a:p>
            <a:r>
              <a:rPr lang="en-US" dirty="0"/>
              <a:t>- Providing a visual interface to allow users to submit data transfer requests and obtain data transfer status</a:t>
            </a:r>
          </a:p>
          <a:p>
            <a:r>
              <a:rPr lang="en-US" dirty="0"/>
              <a:t>- Launching data transfer tasks on users/applications’ behalves</a:t>
            </a:r>
          </a:p>
          <a:p>
            <a:r>
              <a:rPr lang="en-US" dirty="0"/>
              <a:t>- Providing HTTPS communication channels among BigData Express sites to support BigData Express mechanisms</a:t>
            </a:r>
          </a:p>
          <a:p>
            <a:r>
              <a:rPr lang="en-US" dirty="0"/>
              <a:t>- Allowing system admins to manage and monitor BigData Express sites</a:t>
            </a:r>
          </a:p>
          <a:p>
            <a:r>
              <a:rPr lang="en-US" dirty="0"/>
              <a:t>- A common single-point sign-on service - CILogon service </a:t>
            </a:r>
            <a:r>
              <a:rPr lang="mr-IN" dirty="0"/>
              <a:t>–</a:t>
            </a:r>
            <a:r>
              <a:rPr lang="en-US" dirty="0"/>
              <a:t> to obtain X.509 certificates for secure access to BigData Express sites</a:t>
            </a:r>
          </a:p>
          <a:p>
            <a:endParaRPr lang="en-US" dirty="0"/>
          </a:p>
          <a:p>
            <a:r>
              <a:rPr lang="en-US" dirty="0"/>
              <a:t>2. BDE Scheduler</a:t>
            </a:r>
          </a:p>
          <a:p>
            <a:endParaRPr lang="en-US" sz="1200" b="0" dirty="0"/>
          </a:p>
          <a:p>
            <a:pPr marL="171450" indent="-171450">
              <a:buFontTx/>
              <a:buChar char="-"/>
            </a:pPr>
            <a:r>
              <a:rPr lang="en-US" sz="1200" b="0" dirty="0"/>
              <a:t>Orchestrate resources at local sites</a:t>
            </a:r>
          </a:p>
          <a:p>
            <a:pPr marL="628650" lvl="1" indent="-171450">
              <a:buFontTx/>
              <a:buChar char="-"/>
            </a:pPr>
            <a:r>
              <a:rPr lang="en-US" sz="1200" b="0" dirty="0"/>
              <a:t>DTNs</a:t>
            </a:r>
          </a:p>
          <a:p>
            <a:pPr marL="628650" lvl="1" indent="-171450">
              <a:buFontTx/>
              <a:buChar char="-"/>
            </a:pPr>
            <a:r>
              <a:rPr lang="en-US" sz="1200" b="0" dirty="0"/>
              <a:t>Storage</a:t>
            </a:r>
          </a:p>
          <a:p>
            <a:pPr marL="628650" lvl="1" indent="-171450">
              <a:buFontTx/>
              <a:buChar char="-"/>
            </a:pPr>
            <a:r>
              <a:rPr lang="en-US" sz="1200" b="0" dirty="0"/>
              <a:t>Local network resources</a:t>
            </a:r>
          </a:p>
          <a:p>
            <a:pPr marL="628650" lvl="1" indent="-171450">
              <a:buFontTx/>
              <a:buChar char="-"/>
            </a:pPr>
            <a:endParaRPr lang="en-US" sz="1200" b="0" dirty="0"/>
          </a:p>
          <a:p>
            <a:pPr marL="171450" lvl="0" indent="-171450">
              <a:buFontTx/>
              <a:buChar char="-"/>
            </a:pPr>
            <a:r>
              <a:rPr lang="en-US" sz="1200" b="0" dirty="0"/>
              <a:t>Negotiate and broker resources with remote sites</a:t>
            </a:r>
          </a:p>
          <a:p>
            <a:endParaRPr lang="en-US" dirty="0"/>
          </a:p>
          <a:p>
            <a:r>
              <a:rPr lang="en-US" dirty="0"/>
              <a:t>3. AmoebaNet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 SDN-enabled network service that provide “Application-aware” network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Allow application to program network at run-time for optimum performance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Network as a service</a:t>
            </a:r>
          </a:p>
          <a:p>
            <a:endParaRPr lang="en-US" dirty="0"/>
          </a:p>
          <a:p>
            <a:r>
              <a:rPr lang="en-US" dirty="0"/>
              <a:t>Note: SDN is software defined networking. </a:t>
            </a:r>
          </a:p>
          <a:p>
            <a:endParaRPr lang="en-US" dirty="0"/>
          </a:p>
          <a:p>
            <a:r>
              <a:rPr lang="en-US" dirty="0"/>
              <a:t>Originally designed for BigData Express. Can be independently deployed to support any applications</a:t>
            </a:r>
          </a:p>
          <a:p>
            <a:endParaRPr lang="en-US" dirty="0"/>
          </a:p>
          <a:p>
            <a:r>
              <a:rPr lang="en-US" dirty="0"/>
              <a:t>AmoebaNet key features: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Providing AMQP interface to allow application to program network at run-time for optimum performance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JSON-RPC style communication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Dynamic and flexible interaction with network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Qos-based routing and path calculation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Bandwidth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Delay</a:t>
            </a:r>
          </a:p>
          <a:p>
            <a:pPr marL="171450" indent="-171450">
              <a:buFontTx/>
              <a:buChar char="-"/>
            </a:pPr>
            <a:r>
              <a:rPr lang="en-US" dirty="0"/>
              <a:t>Fast provisioning end-to-end network path with guaranteed Qos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VLAN-based layer-2 path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TCP/IP-based layer-3 path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REST-based network initialization and configuration</a:t>
            </a:r>
          </a:p>
          <a:p>
            <a:endParaRPr lang="en-US" dirty="0"/>
          </a:p>
          <a:p>
            <a:r>
              <a:rPr lang="en-US" dirty="0"/>
              <a:t>4. mdtmFTP is a high performance data transfer tool developed by FNAL network research group</a:t>
            </a:r>
          </a:p>
          <a:p>
            <a:endParaRPr lang="en-US" sz="2800" dirty="0"/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Pipelined</a:t>
            </a:r>
            <a:r>
              <a:rPr lang="en-US" sz="2800" dirty="0"/>
              <a:t> I/O-centric design to streamline data transfer</a:t>
            </a:r>
          </a:p>
          <a:p>
            <a:pPr marL="171450" indent="-171450">
              <a:buFontTx/>
              <a:buChar char="-"/>
            </a:pPr>
            <a:r>
              <a:rPr lang="en-US" sz="2800" dirty="0"/>
              <a:t>Multicore-aware data transfer middleware (MDTM) optimizes use of underlying multicore system</a:t>
            </a:r>
          </a:p>
          <a:p>
            <a:pPr marL="171450" indent="-171450">
              <a:buFontTx/>
              <a:buChar char="-"/>
            </a:pPr>
            <a:r>
              <a:rPr lang="en-US" sz="2800" dirty="0"/>
              <a:t>Extremely efficient in transferring of Lots Of Small Files</a:t>
            </a:r>
          </a:p>
          <a:p>
            <a:pPr marL="171450" indent="-171450">
              <a:buFontTx/>
              <a:buChar char="-"/>
            </a:pPr>
            <a:r>
              <a:rPr lang="en-US" sz="2800" dirty="0"/>
              <a:t>Various optimization mechanisms</a:t>
            </a:r>
          </a:p>
          <a:p>
            <a:pPr marL="628650" lvl="1" indent="-171450">
              <a:buFontTx/>
              <a:buChar char="-"/>
            </a:pPr>
            <a:r>
              <a:rPr lang="en-US" sz="2400" dirty="0"/>
              <a:t>Zero copy </a:t>
            </a:r>
          </a:p>
          <a:p>
            <a:pPr marL="628650" lvl="1" indent="-171450">
              <a:buFontTx/>
              <a:buChar char="-"/>
            </a:pPr>
            <a:r>
              <a:rPr lang="en-US" sz="2400" dirty="0"/>
              <a:t>Asynchronous I/O</a:t>
            </a:r>
          </a:p>
          <a:p>
            <a:pPr marL="628650" lvl="1" indent="-171450">
              <a:buFontTx/>
              <a:buChar char="-"/>
            </a:pPr>
            <a:r>
              <a:rPr lang="en-US" sz="2400" dirty="0"/>
              <a:t>Batch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5B3E3-4899-9D47-BFC2-D3FBCC84AF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4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BigData Express adopts a distributed, peer-to-peer model. A BigData Express site can independently provide data transfer service.</a:t>
            </a:r>
          </a:p>
          <a:p>
            <a:pPr marL="171450" indent="-171450">
              <a:buFontTx/>
              <a:buChar char="-"/>
            </a:pPr>
            <a:endParaRPr lang="en-US" sz="1200" b="0" dirty="0"/>
          </a:p>
          <a:p>
            <a:pPr marL="0" indent="0">
              <a:buFontTx/>
              <a:buNone/>
            </a:pPr>
            <a:r>
              <a:rPr lang="en-US" sz="1200" b="0" dirty="0"/>
              <a:t>Essentially, BigData Express orchestrates resources (DTNs, storage, and networking) within a site, and negotiates/brokers resources across 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5B3E3-4899-9D47-BFC2-D3FBCC84AF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8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BigData Express is flexible to set up various data transfer federations.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5B3E3-4899-9D47-BFC2-D3FBCC84AF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8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="1" dirty="0"/>
          </a:p>
          <a:p>
            <a:r>
              <a:rPr lang="en-US" sz="2400" b="0" dirty="0"/>
              <a:t>BigData Express has a scalable software architecture.</a:t>
            </a:r>
          </a:p>
          <a:p>
            <a:endParaRPr lang="en-US" sz="2400" b="0" dirty="0"/>
          </a:p>
          <a:p>
            <a:r>
              <a:rPr lang="en-US" sz="2400" b="0" dirty="0"/>
              <a:t>At a BigData Express site, BigData Express scheduler manages site resources through various agents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b="0" dirty="0"/>
              <a:t>DTN agents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b="0" dirty="0"/>
              <a:t>SDN agents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b="0" dirty="0"/>
              <a:t>Storage agents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b="0" dirty="0"/>
              <a:t>Data transfer launching agent</a:t>
            </a:r>
          </a:p>
          <a:p>
            <a:endParaRPr lang="en-US" b="0" dirty="0"/>
          </a:p>
          <a:p>
            <a:endParaRPr lang="en-US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Use MQTT as message bus to enable communication between BigData Express scheduler and agents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5B3E3-4899-9D47-BFC2-D3FBCC84AF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1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5B3E3-4899-9D47-BFC2-D3FBCC84AF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4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BigData Express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intelligently programs networks at run-time to suit data transfer requirements, It fast provisions end-to-end network paths with guaranteed QoS.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BigData Express typically performs the following operations to provision an end-to-end network path: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 and calculate DTN-to-DTN traffic matrix, and the related QoS requirements (e.g. throughput, delay).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 site-to-site traffic matrix, and the related QoS requirements (e.g., throughput, delay).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ESnet OSCARS or Internet2 AL2S circuit service to set up or modify point-to-point layer 2 circuits between sites.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AmoebaNet at each site to program LAN or campus network. Traffic between systems in physically disperse sites are multiplexed/de-multiplexed to/from the corresponding point-to-point layer 2 circuits between 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5B3E3-4899-9D47-BFC2-D3FBCC84AF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93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4656-7D1B-364B-BC31-45BCC81203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B346-D518-1946-9AB0-82F7C65A9D02}" type="datetimeFigureOut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C964-67AF-914E-8357-FAF3A990A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4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B346-D518-1946-9AB0-82F7C65A9D02}" type="datetimeFigureOut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C964-67AF-914E-8357-FAF3A990A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4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B346-D518-1946-9AB0-82F7C65A9D02}" type="datetimeFigureOut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C964-67AF-914E-8357-FAF3A990A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6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7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3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4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11/14/19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5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8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B346-D518-1946-9AB0-82F7C65A9D02}" type="datetimeFigureOut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C964-67AF-914E-8357-FAF3A990A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8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B346-D518-1946-9AB0-82F7C65A9D02}" type="datetimeFigureOut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C964-67AF-914E-8357-FAF3A990A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3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B346-D518-1946-9AB0-82F7C65A9D02}" type="datetimeFigureOut">
              <a:rPr lang="en-US" smtClean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C964-67AF-914E-8357-FAF3A990A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5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B346-D518-1946-9AB0-82F7C65A9D02}" type="datetimeFigureOut">
              <a:rPr lang="en-US" smtClean="0"/>
              <a:t>11/14/19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C964-67AF-914E-8357-FAF3A990A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4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B346-D518-1946-9AB0-82F7C65A9D02}" type="datetimeFigureOut">
              <a:rPr lang="en-US" smtClean="0"/>
              <a:t>11/14/19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C964-67AF-914E-8357-FAF3A990A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7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B346-D518-1946-9AB0-82F7C65A9D02}" type="datetimeFigureOut">
              <a:rPr lang="en-US" smtClean="0"/>
              <a:t>11/14/19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C964-67AF-914E-8357-FAF3A990A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7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B346-D518-1946-9AB0-82F7C65A9D02}" type="datetimeFigureOut">
              <a:rPr lang="en-US" smtClean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C964-67AF-914E-8357-FAF3A990A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3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B346-D518-1946-9AB0-82F7C65A9D02}" type="datetimeFigureOut">
              <a:rPr lang="en-US" smtClean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C964-67AF-914E-8357-FAF3A990A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3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B346-D518-1946-9AB0-82F7C65A9D02}" type="datetimeFigureOut">
              <a:rPr lang="en-US" smtClean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9C964-67AF-914E-8357-FAF3A990A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0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dtm.fnal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1.emf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tiff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gif"/><Relationship Id="rId4" Type="http://schemas.openxmlformats.org/officeDocument/2006/relationships/image" Target="../media/image13.jpg"/><Relationship Id="rId9" Type="http://schemas.openxmlformats.org/officeDocument/2006/relationships/image" Target="../media/image18.tiff"/><Relationship Id="rId14" Type="http://schemas.openxmlformats.org/officeDocument/2006/relationships/image" Target="../media/image22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4.png"/><Relationship Id="rId7" Type="http://schemas.openxmlformats.org/officeDocument/2006/relationships/image" Target="../media/image20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gif"/><Relationship Id="rId5" Type="http://schemas.openxmlformats.org/officeDocument/2006/relationships/image" Target="../media/image17.tiff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bigdataexpress.fnal.gov/Releases.html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gdataexpress.fnal.gov/bde_design_manual/index.html" TargetMode="External"/><Relationship Id="rId2" Type="http://schemas.openxmlformats.org/officeDocument/2006/relationships/hyperlink" Target="https://bigdataexpress.fnal.gov/bde_install_manual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bigdataexpress.fnal.gov/bde_portal_manual/index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gdataexpress.fnal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dtm.fnal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(null)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36522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BigData Express: Toward Predictable, Schedulable, and High-Performance Data Transfer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0D83E-EF9F-DF47-808E-A8A4EF43C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781801"/>
          </a:xfrm>
        </p:spPr>
        <p:txBody>
          <a:bodyPr/>
          <a:lstStyle/>
          <a:p>
            <a:pPr algn="ctr"/>
            <a:endParaRPr lang="en-US" sz="3200" b="1" dirty="0"/>
          </a:p>
          <a:p>
            <a:pPr algn="ctr"/>
            <a:r>
              <a:rPr lang="en-US" b="1" dirty="0"/>
              <a:t>Wenji Wu, Fermilab</a:t>
            </a:r>
          </a:p>
          <a:p>
            <a:pPr algn="ctr"/>
            <a:r>
              <a:rPr lang="en-US" b="1" dirty="0"/>
              <a:t>SC’19, Denver </a:t>
            </a:r>
          </a:p>
          <a:p>
            <a:pPr algn="ctr"/>
            <a:fld id="{6ABCF6A6-7956-C742-B8B7-E8FD20CA4A17}" type="datetime4">
              <a:rPr lang="en-US" b="1"/>
              <a:pPr algn="ctr"/>
              <a:t>November 14, 2019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091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083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mdtmFTP </a:t>
            </a:r>
            <a:br>
              <a:rPr lang="en-US" b="1" dirty="0"/>
            </a:br>
            <a:r>
              <a:rPr lang="en-US" b="1" dirty="0">
                <a:solidFill>
                  <a:srgbClr val="00B050"/>
                </a:solidFill>
              </a:rPr>
              <a:t>A high-performance data transfer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9" y="1891868"/>
            <a:ext cx="11139216" cy="4130565"/>
          </a:xfrm>
        </p:spPr>
        <p:txBody>
          <a:bodyPr>
            <a:noAutofit/>
          </a:bodyPr>
          <a:lstStyle/>
          <a:p>
            <a:r>
              <a:rPr lang="en-US" sz="2800" dirty="0"/>
              <a:t>Pipelined I/O-centric design to streamline data transfer</a:t>
            </a:r>
          </a:p>
          <a:p>
            <a:r>
              <a:rPr lang="en-US" sz="2800" dirty="0"/>
              <a:t>Multicore-aware data transfer middleware (MDTM) optimizes use of underlying multicore system</a:t>
            </a:r>
          </a:p>
          <a:p>
            <a:r>
              <a:rPr lang="en-US" sz="2800" dirty="0"/>
              <a:t>Extremely efficient in transferring of Lots Of Small Files</a:t>
            </a:r>
          </a:p>
          <a:p>
            <a:r>
              <a:rPr lang="en-US" sz="2800" dirty="0"/>
              <a:t>Various optimization mechanisms</a:t>
            </a:r>
          </a:p>
          <a:p>
            <a:pPr lvl="1"/>
            <a:r>
              <a:rPr lang="en-US" sz="2400" dirty="0"/>
              <a:t>Zero copy </a:t>
            </a:r>
          </a:p>
          <a:p>
            <a:pPr lvl="1"/>
            <a:r>
              <a:rPr lang="en-US" sz="2400" dirty="0"/>
              <a:t>Asynchronous I/O</a:t>
            </a:r>
          </a:p>
          <a:p>
            <a:pPr lvl="1"/>
            <a:r>
              <a:rPr lang="en-US" sz="2400" dirty="0"/>
              <a:t>Batch processing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3591" y="5833241"/>
            <a:ext cx="5133526" cy="82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DOE/SC/ASCR-sponsored research project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Software is available at: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http://mdtm.fnal.gov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31" y="3925614"/>
            <a:ext cx="4123564" cy="267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91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A79CF-E9B5-5B42-8E34-74F2BE11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BigData Express – </a:t>
            </a:r>
            <a:r>
              <a:rPr lang="en-US" b="1" dirty="0">
                <a:solidFill>
                  <a:srgbClr val="00B050"/>
                </a:solidFill>
              </a:rPr>
              <a:t>Development Package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113A0-D3EE-C440-A6E4-089D7B7CC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557338"/>
            <a:ext cx="11744325" cy="1871662"/>
          </a:xfrm>
        </p:spPr>
        <p:txBody>
          <a:bodyPr/>
          <a:lstStyle/>
          <a:p>
            <a:r>
              <a:rPr lang="en-US" b="1" dirty="0"/>
              <a:t>A command line tool called “</a:t>
            </a:r>
            <a:r>
              <a:rPr lang="en-US" b="1" dirty="0" err="1">
                <a:solidFill>
                  <a:srgbClr val="00B050"/>
                </a:solidFill>
              </a:rPr>
              <a:t>bdeworkflow</a:t>
            </a:r>
            <a:r>
              <a:rPr lang="en-US" b="1" dirty="0"/>
              <a:t>” is provided</a:t>
            </a:r>
          </a:p>
          <a:p>
            <a:pPr lvl="1"/>
            <a:r>
              <a:rPr lang="en-US" dirty="0"/>
              <a:t>to invoke BigData Express REST APIs</a:t>
            </a:r>
          </a:p>
          <a:p>
            <a:r>
              <a:rPr lang="en-US" b="1" dirty="0"/>
              <a:t>A rich set of REST APIs to provide the BigData Express services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29F65FF-F4B4-3347-98B9-CED7B0745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977" y="3429000"/>
            <a:ext cx="12162046" cy="2101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EF57D5-9DE1-2B41-9A07-D619AB44EECB}"/>
              </a:ext>
            </a:extLst>
          </p:cNvPr>
          <p:cNvSpPr txBox="1"/>
          <p:nvPr/>
        </p:nvSpPr>
        <p:spPr>
          <a:xfrm>
            <a:off x="2325160" y="5786440"/>
            <a:ext cx="7541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Ready to support scientific workflows!</a:t>
            </a:r>
          </a:p>
        </p:txBody>
      </p:sp>
    </p:spTree>
    <p:extLst>
      <p:ext uri="{BB962C8B-B14F-4D97-AF65-F5344CB8AC3E}">
        <p14:creationId xmlns:p14="http://schemas.microsoft.com/office/powerpoint/2010/main" val="201818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10740B-EB66-304E-9B70-F8DC0F27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6562"/>
            <a:ext cx="11582400" cy="67608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BigData Express </a:t>
            </a:r>
            <a:r>
              <a:rPr lang="en-US" sz="4400" b="1" dirty="0">
                <a:solidFill>
                  <a:srgbClr val="00B050"/>
                </a:solidFill>
              </a:rPr>
              <a:t>SC19 DEMO</a:t>
            </a:r>
          </a:p>
        </p:txBody>
      </p:sp>
      <p:pic>
        <p:nvPicPr>
          <p:cNvPr id="9" name="그림 11">
            <a:extLst>
              <a:ext uri="{FF2B5EF4-FFF2-40B4-BE49-F238E27FC236}">
                <a16:creationId xmlns:a16="http://schemas.microsoft.com/office/drawing/2014/main" id="{4A83DFB4-D43D-F548-A9A2-28738FEFB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5" y="1369549"/>
            <a:ext cx="213894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E8270E-EB36-2C46-B6D1-461DD8F2F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4" y="2144564"/>
            <a:ext cx="685799" cy="822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794513-710B-E746-9F2F-F0B887EAF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0" y="4837633"/>
            <a:ext cx="1739832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B2CA00-DDEB-154D-AF2F-55B877F0D4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25843"/>
          <a:stretch/>
        </p:blipFill>
        <p:spPr>
          <a:xfrm>
            <a:off x="401504" y="3958335"/>
            <a:ext cx="2185524" cy="822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99BB8E-01AE-8D47-AB56-50BF4282A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848" y="2249687"/>
            <a:ext cx="1285444" cy="548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852D6C-0D4E-E24C-99E6-8090561177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898" y="6058578"/>
            <a:ext cx="1775064" cy="73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28941F-9E9E-1F49-B073-B8450F368A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6031" y="6129373"/>
            <a:ext cx="1627322" cy="640080"/>
          </a:xfrm>
          <a:prstGeom prst="rect">
            <a:avLst/>
          </a:prstGeom>
        </p:spPr>
      </p:pic>
      <p:pic>
        <p:nvPicPr>
          <p:cNvPr id="16" name="Picture 2" descr="KSTAR">
            <a:extLst>
              <a:ext uri="{FF2B5EF4-FFF2-40B4-BE49-F238E27FC236}">
                <a16:creationId xmlns:a16="http://schemas.microsoft.com/office/drawing/2014/main" id="{EC9A116D-D039-9249-9893-548F7DBF5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86" y="6266533"/>
            <a:ext cx="162232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5192B3-52AD-834B-9987-940FBD0E28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4275" y="6175093"/>
            <a:ext cx="3541222" cy="5486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83CAEF-FCDE-314A-BA06-24BB64D8A6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95340"/>
            <a:ext cx="1190976" cy="100584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73A87D-3C77-F54F-9A71-350162955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3847130" y="1097280"/>
            <a:ext cx="7852668" cy="4663440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2FAA3B-0FD1-3D4D-AA87-DF23AD7884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34" y="3152514"/>
            <a:ext cx="2385391" cy="7315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4A0AF5-DD3E-9444-83A5-E8A83AC6E7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1365" y="4855596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5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21F6F1-AB80-3548-9054-E0E536A2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17" y="781414"/>
            <a:ext cx="10052583" cy="6075964"/>
          </a:xfrm>
        </p:spPr>
        <p:txBody>
          <a:bodyPr>
            <a:normAutofit/>
          </a:bodyPr>
          <a:lstStyle/>
          <a:p>
            <a:r>
              <a:rPr lang="en-US" b="1" dirty="0"/>
              <a:t>Asia</a:t>
            </a:r>
          </a:p>
          <a:p>
            <a:pPr lvl="1"/>
            <a:r>
              <a:rPr lang="en-US" sz="2400" dirty="0"/>
              <a:t>KISTI, South Korea</a:t>
            </a:r>
          </a:p>
          <a:p>
            <a:pPr lvl="1"/>
            <a:r>
              <a:rPr lang="en-US" sz="2400" dirty="0"/>
              <a:t>KSTAR</a:t>
            </a:r>
          </a:p>
          <a:p>
            <a:r>
              <a:rPr lang="en-US" b="1" dirty="0"/>
              <a:t>Europe</a:t>
            </a:r>
          </a:p>
          <a:p>
            <a:pPr lvl="1"/>
            <a:r>
              <a:rPr lang="en-US" sz="2400" dirty="0"/>
              <a:t>University of Amsterdam, Netherlands</a:t>
            </a:r>
          </a:p>
          <a:p>
            <a:r>
              <a:rPr lang="en-US" b="1" dirty="0"/>
              <a:t>North America</a:t>
            </a:r>
          </a:p>
          <a:p>
            <a:pPr lvl="1"/>
            <a:r>
              <a:rPr lang="en-US" sz="2400" dirty="0"/>
              <a:t>Fermilab</a:t>
            </a:r>
          </a:p>
          <a:p>
            <a:pPr lvl="1"/>
            <a:r>
              <a:rPr lang="en-US" sz="2400" dirty="0"/>
              <a:t>StarLight, Northwestern University</a:t>
            </a:r>
          </a:p>
          <a:p>
            <a:pPr lvl="1"/>
            <a:r>
              <a:rPr lang="en-US" sz="2400" dirty="0"/>
              <a:t>UMD/MAX, University of Maryland, College Park</a:t>
            </a:r>
          </a:p>
          <a:p>
            <a:pPr lvl="1"/>
            <a:r>
              <a:rPr lang="en-US" sz="2400" dirty="0"/>
              <a:t>Ciena (Canada)</a:t>
            </a:r>
          </a:p>
          <a:p>
            <a:pPr lvl="2"/>
            <a:r>
              <a:rPr lang="en-US" dirty="0"/>
              <a:t>US East</a:t>
            </a:r>
          </a:p>
          <a:p>
            <a:pPr lvl="2"/>
            <a:r>
              <a:rPr lang="en-US" dirty="0"/>
              <a:t>CA East</a:t>
            </a:r>
          </a:p>
          <a:p>
            <a:r>
              <a:rPr lang="en-US" b="1" dirty="0"/>
              <a:t>Australia &amp; Pacific areas</a:t>
            </a:r>
          </a:p>
          <a:p>
            <a:pPr lvl="1"/>
            <a:r>
              <a:rPr lang="en-US" sz="2000" dirty="0"/>
              <a:t>National Computational Infrastructure (NCI)</a:t>
            </a:r>
          </a:p>
          <a:p>
            <a:pPr lvl="1"/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4D3BAD-8333-6D46-BF5C-A17DB053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07375"/>
            <a:ext cx="8686800" cy="674039"/>
          </a:xfrm>
        </p:spPr>
        <p:txBody>
          <a:bodyPr>
            <a:normAutofit/>
          </a:bodyPr>
          <a:lstStyle/>
          <a:p>
            <a:r>
              <a:rPr lang="en-US" sz="4400" b="1" dirty="0"/>
              <a:t>BigData Express – </a:t>
            </a:r>
            <a:r>
              <a:rPr lang="en-US" sz="4400" b="1" dirty="0">
                <a:solidFill>
                  <a:srgbClr val="00B050"/>
                </a:solidFill>
              </a:rPr>
              <a:t>Deployment</a:t>
            </a:r>
          </a:p>
        </p:txBody>
      </p:sp>
      <p:pic>
        <p:nvPicPr>
          <p:cNvPr id="7" name="그림 11">
            <a:extLst>
              <a:ext uri="{FF2B5EF4-FFF2-40B4-BE49-F238E27FC236}">
                <a16:creationId xmlns:a16="http://schemas.microsoft.com/office/drawing/2014/main" id="{AD699FAD-460B-E842-AEF5-4C8AA0341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566" y="3078249"/>
            <a:ext cx="2138946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1A7DA-8946-CE48-9F73-CAD9B95D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9" y="1210501"/>
            <a:ext cx="1265333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ED2607-AD76-FB4B-95D5-BC4DB7466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764" y="4406203"/>
            <a:ext cx="1071203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0E6A7D-6F5E-554D-B6E1-ECC0C61E9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881" y="2173798"/>
            <a:ext cx="1553181" cy="640080"/>
          </a:xfrm>
          <a:prstGeom prst="rect">
            <a:avLst/>
          </a:prstGeom>
        </p:spPr>
      </p:pic>
      <p:pic>
        <p:nvPicPr>
          <p:cNvPr id="11" name="Picture 2" descr="KSTAR">
            <a:extLst>
              <a:ext uri="{FF2B5EF4-FFF2-40B4-BE49-F238E27FC236}">
                <a16:creationId xmlns:a16="http://schemas.microsoft.com/office/drawing/2014/main" id="{496C9BC5-6988-2C48-9EB4-CFFF2CC9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034" y="1320647"/>
            <a:ext cx="162232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F2F9B1-5F3A-8045-8D3D-56EEFEC28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976" y="3754188"/>
            <a:ext cx="2951018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7B24B0-E597-7E4B-A1A2-9B3810C048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4575" y="5122368"/>
            <a:ext cx="1859797" cy="731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A90D19-E205-7D4A-8A0E-3EEBE11864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1993" y="6058433"/>
            <a:ext cx="130628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4C60-9A7A-7240-9BB7-2478A6A7E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3" y="1134320"/>
            <a:ext cx="11563351" cy="572368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License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Apache 2.0</a:t>
            </a:r>
          </a:p>
          <a:p>
            <a:endParaRPr lang="en-US" sz="1100" b="1" dirty="0">
              <a:solidFill>
                <a:schemeClr val="tx1"/>
              </a:solidFill>
            </a:endParaRPr>
          </a:p>
          <a:p>
            <a:r>
              <a:rPr lang="en-US" sz="2800" b="1" dirty="0"/>
              <a:t>Docker release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Repository</a:t>
            </a:r>
          </a:p>
          <a:p>
            <a:pPr lvl="2"/>
            <a:r>
              <a:rPr lang="en-US" sz="2400" b="1" dirty="0" err="1">
                <a:solidFill>
                  <a:srgbClr val="0070C0"/>
                </a:solidFill>
              </a:rPr>
              <a:t>publicregistry.fnal.gov</a:t>
            </a:r>
            <a:endParaRPr lang="en-US" sz="2400" b="1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sz="1100" b="1" dirty="0">
              <a:solidFill>
                <a:srgbClr val="0070C0"/>
              </a:solidFill>
            </a:endParaRPr>
          </a:p>
          <a:p>
            <a:pPr lvl="1"/>
            <a:r>
              <a:rPr lang="en-US" sz="2400" b="1" dirty="0">
                <a:solidFill>
                  <a:srgbClr val="FFC000"/>
                </a:solidFill>
              </a:rPr>
              <a:t>Docker images</a:t>
            </a:r>
            <a:endParaRPr lang="en-US" sz="2400" b="1" dirty="0">
              <a:solidFill>
                <a:srgbClr val="CC00CC"/>
              </a:solidFill>
            </a:endParaRPr>
          </a:p>
          <a:p>
            <a:pPr lvl="2"/>
            <a:r>
              <a:rPr lang="en-US" sz="2400" b="1" dirty="0">
                <a:solidFill>
                  <a:srgbClr val="002060"/>
                </a:solidFill>
              </a:rPr>
              <a:t>bdeagent:1.5-xenial</a:t>
            </a:r>
          </a:p>
          <a:p>
            <a:pPr lvl="2"/>
            <a:r>
              <a:rPr lang="en-US" sz="2600" b="1" dirty="0">
                <a:solidFill>
                  <a:srgbClr val="002060"/>
                </a:solidFill>
              </a:rPr>
              <a:t>bdeserver:1.5-xenial</a:t>
            </a:r>
          </a:p>
          <a:p>
            <a:pPr lvl="2"/>
            <a:r>
              <a:rPr lang="en-US" sz="2600" b="1" dirty="0">
                <a:solidFill>
                  <a:srgbClr val="002060"/>
                </a:solidFill>
              </a:rPr>
              <a:t>bdeportal:1.5-xenial</a:t>
            </a:r>
          </a:p>
          <a:p>
            <a:pPr lvl="2"/>
            <a:endParaRPr lang="en-US" sz="1100" dirty="0">
              <a:solidFill>
                <a:srgbClr val="CC00CC"/>
              </a:solidFill>
            </a:endParaRP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Pull instruction</a:t>
            </a:r>
          </a:p>
          <a:p>
            <a:pPr lvl="2"/>
            <a:r>
              <a:rPr lang="en-US" sz="2200" dirty="0">
                <a:hlinkClick r:id="rId2"/>
              </a:rPr>
              <a:t>https://bigdataexpress.fnal.gov/Releases.html</a:t>
            </a:r>
            <a:endParaRPr lang="en-US" sz="2200" dirty="0"/>
          </a:p>
          <a:p>
            <a:pPr lvl="2"/>
            <a:endParaRPr lang="en-US" sz="1100" b="1" dirty="0"/>
          </a:p>
          <a:p>
            <a:r>
              <a:rPr lang="en-US" sz="2800" b="1" dirty="0"/>
              <a:t>Source code package release</a:t>
            </a:r>
          </a:p>
          <a:p>
            <a:pPr lvl="1"/>
            <a:r>
              <a:rPr lang="en-US" sz="2400" dirty="0"/>
              <a:t>Available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BFCF8-278E-354E-9A5C-11027806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"/>
            <a:ext cx="11582400" cy="97155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BigData Express Release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E5A374C-7AA2-CE44-B154-BB884419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470" y="2707437"/>
            <a:ext cx="68610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3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4C60-9A7A-7240-9BB7-2478A6A7E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3" y="1439333"/>
            <a:ext cx="11563351" cy="4826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BigData Express Admin Manual</a:t>
            </a:r>
          </a:p>
          <a:p>
            <a:pPr lvl="1"/>
            <a:r>
              <a:rPr lang="en-US" sz="3200" dirty="0">
                <a:hlinkClick r:id="rId2"/>
              </a:rPr>
              <a:t>https://bigdataexpress.fnal.gov/admin_manual/index.html</a:t>
            </a:r>
            <a:endParaRPr lang="en-US" sz="3000" dirty="0">
              <a:solidFill>
                <a:schemeClr val="tx1"/>
              </a:solidFill>
            </a:endParaRPr>
          </a:p>
          <a:p>
            <a:pPr lvl="1"/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BigData Express Design and Architecture</a:t>
            </a:r>
          </a:p>
          <a:p>
            <a:pPr lvl="1"/>
            <a:r>
              <a:rPr lang="en-US" sz="3200" dirty="0">
                <a:hlinkClick r:id="rId3"/>
              </a:rPr>
              <a:t>https://bigdataexpress.fnal.gov/design_manual/index.html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sz="3400" dirty="0"/>
          </a:p>
          <a:p>
            <a:r>
              <a:rPr lang="en-US" sz="3400" dirty="0"/>
              <a:t>BigData Express Web Portal User Manual</a:t>
            </a:r>
          </a:p>
          <a:p>
            <a:pPr lvl="1"/>
            <a:r>
              <a:rPr lang="en-US" sz="3200" dirty="0">
                <a:hlinkClick r:id="rId4"/>
              </a:rPr>
              <a:t>https://bigdataexpress.fnal.gov/portal_manual/index.html</a:t>
            </a: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BFCF8-278E-354E-9A5C-11027806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"/>
            <a:ext cx="11582400" cy="97155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BigData Express Documents</a:t>
            </a:r>
          </a:p>
        </p:txBody>
      </p:sp>
    </p:spTree>
    <p:extLst>
      <p:ext uri="{BB962C8B-B14F-4D97-AF65-F5344CB8AC3E}">
        <p14:creationId xmlns:p14="http://schemas.microsoft.com/office/powerpoint/2010/main" val="94685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322C-1BB0-F443-9778-113F4F5A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742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More information about BigData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7B6F3-276F-AC43-8B71-B6F5E62C4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14584"/>
            <a:ext cx="10972800" cy="23649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00B0F0"/>
                </a:solidFill>
                <a:hlinkClick r:id="rId2"/>
              </a:rPr>
              <a:t>http://bigdataexpress.fnal.gov</a:t>
            </a:r>
            <a:endParaRPr lang="en-US" sz="54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1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00B0F0"/>
                </a:solidFill>
              </a:rPr>
              <a:t>Contact: </a:t>
            </a:r>
            <a:r>
              <a:rPr lang="en-US" sz="5400" dirty="0" err="1">
                <a:solidFill>
                  <a:srgbClr val="00B0F0"/>
                </a:solidFill>
              </a:rPr>
              <a:t>wenji@fnal.gov</a:t>
            </a:r>
            <a:endParaRPr lang="en-US" sz="48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A9004-8A5B-E549-A823-7BC9715C5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4" y="255368"/>
            <a:ext cx="1190976" cy="100584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733149-55DE-084E-99EE-DFCC38B6AEEE}"/>
              </a:ext>
            </a:extLst>
          </p:cNvPr>
          <p:cNvSpPr txBox="1">
            <a:spLocks/>
          </p:cNvSpPr>
          <p:nvPr/>
        </p:nvSpPr>
        <p:spPr>
          <a:xfrm>
            <a:off x="842682" y="4977492"/>
            <a:ext cx="10972800" cy="1625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This document was prepared by BigData Express using the resources of the Fermi National Accelerator Laboratory (Fermilab), a U.S. Department of Energy, Office of Science, HEP User Facility. Fermilab is managed by Fermi Research Alliance, LLC (FRA), acting under Contract No. DE-AC02-07CH11359.</a:t>
            </a:r>
          </a:p>
        </p:txBody>
      </p:sp>
    </p:spTree>
    <p:extLst>
      <p:ext uri="{BB962C8B-B14F-4D97-AF65-F5344CB8AC3E}">
        <p14:creationId xmlns:p14="http://schemas.microsoft.com/office/powerpoint/2010/main" val="44687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20A5-1CEA-3446-BBC4-77C6EC8C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DF64-3B91-B341-941B-FDBC8F8C7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work was supported by the U.S. DOE Office of Science ASCR network research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23F8E-2E5C-7B43-BEE5-8FC785C5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2" y="2857342"/>
            <a:ext cx="5791196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2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05" y="303642"/>
            <a:ext cx="10972800" cy="989682"/>
          </a:xfrm>
        </p:spPr>
        <p:txBody>
          <a:bodyPr/>
          <a:lstStyle/>
          <a:p>
            <a:r>
              <a:rPr lang="en-US" b="1" dirty="0"/>
              <a:t>BigData Express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1539433"/>
            <a:ext cx="11899632" cy="5318567"/>
          </a:xfrm>
        </p:spPr>
        <p:txBody>
          <a:bodyPr>
            <a:normAutofit/>
          </a:bodyPr>
          <a:lstStyle/>
          <a:p>
            <a:r>
              <a:rPr lang="en-US" dirty="0"/>
              <a:t>BigData Express: a schedulable, predictable, and high-performance data transfer service</a:t>
            </a:r>
          </a:p>
          <a:p>
            <a:pPr lvl="1"/>
            <a:r>
              <a:rPr lang="en-US" dirty="0"/>
              <a:t>A peer-to-peer, scalable, and extensible data transfer model</a:t>
            </a:r>
          </a:p>
          <a:p>
            <a:pPr lvl="1"/>
            <a:r>
              <a:rPr lang="en-US" dirty="0"/>
              <a:t>A visually appealing, easy-to-use web portal</a:t>
            </a:r>
          </a:p>
          <a:p>
            <a:pPr lvl="1"/>
            <a:r>
              <a:rPr lang="en-US" dirty="0"/>
              <a:t>A high-performance data transfer engine</a:t>
            </a:r>
          </a:p>
          <a:p>
            <a:pPr lvl="1"/>
            <a:r>
              <a:rPr lang="en-US" dirty="0"/>
              <a:t>A time-constraint-based scheduler</a:t>
            </a:r>
          </a:p>
          <a:p>
            <a:pPr lvl="1"/>
            <a:r>
              <a:rPr lang="en-US" dirty="0"/>
              <a:t>On-demand provisioning of end-to-end network paths with guaranteed QoS</a:t>
            </a:r>
          </a:p>
          <a:p>
            <a:pPr lvl="1"/>
            <a:r>
              <a:rPr lang="en-US" dirty="0"/>
              <a:t>Robust and flexible error handling</a:t>
            </a:r>
          </a:p>
          <a:p>
            <a:pPr lvl="1"/>
            <a:r>
              <a:rPr lang="en-US" dirty="0"/>
              <a:t>CILogon-based security (certificate version)</a:t>
            </a:r>
          </a:p>
          <a:p>
            <a:pPr lvl="1"/>
            <a:r>
              <a:rPr lang="en-US" dirty="0"/>
              <a:t>A rich set of REST APIs to support scientific workflows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76" y="280248"/>
            <a:ext cx="1190976" cy="1005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4" y="280249"/>
            <a:ext cx="1190976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2329"/>
            <a:ext cx="10972800" cy="1143000"/>
          </a:xfrm>
        </p:spPr>
        <p:txBody>
          <a:bodyPr/>
          <a:lstStyle/>
          <a:p>
            <a:r>
              <a:rPr lang="en-US" b="1" dirty="0"/>
              <a:t>BigData Express Major Components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412D27-41FB-9342-ADDB-BBB70DAA9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665208"/>
            <a:ext cx="5866151" cy="49304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C00CC"/>
                </a:solidFill>
              </a:rPr>
              <a:t>BigData Express Web Portal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Access to </a:t>
            </a:r>
            <a:r>
              <a:rPr lang="en-US" sz="2400" dirty="0" err="1"/>
              <a:t>BigData</a:t>
            </a:r>
            <a:r>
              <a:rPr lang="en-US" sz="2400" dirty="0"/>
              <a:t> Express services</a:t>
            </a:r>
          </a:p>
          <a:p>
            <a:pPr lvl="1"/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BigData Express Scheduler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Time-constraint-based scheduler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Co-scheduling DTN, storage, &amp; network</a:t>
            </a:r>
          </a:p>
          <a:p>
            <a:pPr lvl="1"/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AmoebaNet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Network as a service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Rate control</a:t>
            </a:r>
          </a:p>
          <a:p>
            <a:pPr lvl="1"/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mdtmFTP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High-performance data transfer engine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hlinkClick r:id="rId3"/>
              </a:rPr>
              <a:t>http://mdtm.fnal.gov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358254" y="1666507"/>
            <a:ext cx="5788776" cy="504908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660066"/>
                </a:solidFill>
              </a:rPr>
              <a:t>DTN Agent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Manage and configure DTNs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Collect &amp; report DTN configuration and status</a:t>
            </a:r>
          </a:p>
          <a:p>
            <a:pPr lvl="1"/>
            <a:endParaRPr lang="en-US" sz="1000" dirty="0"/>
          </a:p>
          <a:p>
            <a:r>
              <a:rPr lang="en-US" sz="2800" b="1" dirty="0">
                <a:solidFill>
                  <a:srgbClr val="FFC000"/>
                </a:solidFill>
              </a:rPr>
              <a:t>Storage Agent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Manage and configure storage systems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I/O estimation</a:t>
            </a:r>
          </a:p>
          <a:p>
            <a:pPr marL="457200" lvl="1" indent="0">
              <a:buNone/>
            </a:pPr>
            <a:endParaRPr lang="en-US" sz="1100" dirty="0"/>
          </a:p>
          <a:p>
            <a:r>
              <a:rPr lang="en-US" sz="2800" b="1" dirty="0">
                <a:solidFill>
                  <a:srgbClr val="996600"/>
                </a:solidFill>
              </a:rPr>
              <a:t>Data Transfer Launching Agent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Launch data transfer jobs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Support different data transfer protocols</a:t>
            </a:r>
          </a:p>
        </p:txBody>
      </p:sp>
    </p:spTree>
    <p:extLst>
      <p:ext uri="{BB962C8B-B14F-4D97-AF65-F5344CB8AC3E}">
        <p14:creationId xmlns:p14="http://schemas.microsoft.com/office/powerpoint/2010/main" val="13322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FBE81D-117A-DC42-9E7C-FFC13810F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110" y="457199"/>
            <a:ext cx="11128442" cy="594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17C118-678A-C34B-B892-880C0AFA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100060" cy="1143000"/>
          </a:xfrm>
        </p:spPr>
        <p:txBody>
          <a:bodyPr>
            <a:normAutofit/>
          </a:bodyPr>
          <a:lstStyle/>
          <a:p>
            <a:r>
              <a:rPr lang="en-US" b="1" dirty="0"/>
              <a:t>BigData Express -- </a:t>
            </a:r>
            <a:r>
              <a:rPr lang="en-US" b="1" dirty="0">
                <a:solidFill>
                  <a:srgbClr val="00B050"/>
                </a:solidFill>
              </a:rPr>
              <a:t>Distributed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9A2F9-9B67-A949-BAF6-144FBBCACDDD}"/>
              </a:ext>
            </a:extLst>
          </p:cNvPr>
          <p:cNvSpPr txBox="1"/>
          <p:nvPr/>
        </p:nvSpPr>
        <p:spPr>
          <a:xfrm>
            <a:off x="1325880" y="5390970"/>
            <a:ext cx="4301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 Peer-to-Peer model</a:t>
            </a:r>
          </a:p>
        </p:txBody>
      </p:sp>
    </p:spTree>
    <p:extLst>
      <p:ext uri="{BB962C8B-B14F-4D97-AF65-F5344CB8AC3E}">
        <p14:creationId xmlns:p14="http://schemas.microsoft.com/office/powerpoint/2010/main" val="204055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FBE81D-117A-DC42-9E7C-FFC13810F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851"/>
          <a:stretch/>
        </p:blipFill>
        <p:spPr>
          <a:xfrm>
            <a:off x="107229" y="1367811"/>
            <a:ext cx="7292113" cy="51206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17C118-678A-C34B-B892-880C0AFA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867" y="0"/>
            <a:ext cx="8877300" cy="1143000"/>
          </a:xfrm>
        </p:spPr>
        <p:txBody>
          <a:bodyPr>
            <a:normAutofit/>
          </a:bodyPr>
          <a:lstStyle/>
          <a:p>
            <a:r>
              <a:rPr lang="en-US" b="1" dirty="0"/>
              <a:t>BigData Express -- </a:t>
            </a:r>
            <a:r>
              <a:rPr lang="en-US" b="1" dirty="0">
                <a:solidFill>
                  <a:srgbClr val="00B050"/>
                </a:solidFill>
              </a:rPr>
              <a:t>Flexible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DD1D5-E96F-1746-B104-C227FE2971BB}"/>
              </a:ext>
            </a:extLst>
          </p:cNvPr>
          <p:cNvSpPr txBox="1"/>
          <p:nvPr/>
        </p:nvSpPr>
        <p:spPr>
          <a:xfrm>
            <a:off x="7316313" y="2489659"/>
            <a:ext cx="4799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Flexible to set up data transfer federations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Providing inherent support for incremental deployment</a:t>
            </a:r>
          </a:p>
        </p:txBody>
      </p:sp>
    </p:spTree>
    <p:extLst>
      <p:ext uri="{BB962C8B-B14F-4D97-AF65-F5344CB8AC3E}">
        <p14:creationId xmlns:p14="http://schemas.microsoft.com/office/powerpoint/2010/main" val="300475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FBE81D-117A-DC42-9E7C-FFC13810F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5264" y="1312273"/>
            <a:ext cx="6991326" cy="415032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17C118-678A-C34B-B892-880C0AFA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82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/>
              <a:t>BigData Express --  </a:t>
            </a:r>
            <a:r>
              <a:rPr lang="en-US" b="1" dirty="0">
                <a:solidFill>
                  <a:srgbClr val="00B050"/>
                </a:solidFill>
              </a:rPr>
              <a:t>Scalable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8AECA-AA97-D941-95C3-F4E46CD935D5}"/>
              </a:ext>
            </a:extLst>
          </p:cNvPr>
          <p:cNvSpPr txBox="1"/>
          <p:nvPr/>
        </p:nvSpPr>
        <p:spPr>
          <a:xfrm>
            <a:off x="867904" y="5695148"/>
            <a:ext cx="11324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BigData Express scheduler manages site resources through agents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Use MQTT as message bus</a:t>
            </a:r>
          </a:p>
        </p:txBody>
      </p:sp>
    </p:spTree>
    <p:extLst>
      <p:ext uri="{BB962C8B-B14F-4D97-AF65-F5344CB8AC3E}">
        <p14:creationId xmlns:p14="http://schemas.microsoft.com/office/powerpoint/2010/main" val="102437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FBE81D-117A-DC42-9E7C-FFC13810F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7383" y="1371598"/>
            <a:ext cx="8477793" cy="40233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17C118-678A-C34B-B892-880C0AFA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28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/>
              <a:t>BigData Express --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Extensible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8AECA-AA97-D941-95C3-F4E46CD935D5}"/>
              </a:ext>
            </a:extLst>
          </p:cNvPr>
          <p:cNvSpPr txBox="1"/>
          <p:nvPr/>
        </p:nvSpPr>
        <p:spPr>
          <a:xfrm>
            <a:off x="834390" y="5695148"/>
            <a:ext cx="11357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Extensible Plugin framework to support various data transfer protocols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mdtmFTP, GridFTP, </a:t>
            </a:r>
            <a:r>
              <a:rPr lang="en-US" sz="2800" b="1" dirty="0" err="1"/>
              <a:t>XrootD</a:t>
            </a:r>
            <a:r>
              <a:rPr lang="en-US" sz="2800" b="1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77193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C118-678A-C34B-B892-880C0AFA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28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/>
              <a:t>BigData Express -- </a:t>
            </a:r>
            <a:r>
              <a:rPr lang="en-US" b="1" dirty="0">
                <a:solidFill>
                  <a:srgbClr val="00B050"/>
                </a:solidFill>
              </a:rPr>
              <a:t>End-to-End Data Transfer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4D060-E7D9-3448-B00A-51D951D23586}"/>
              </a:ext>
            </a:extLst>
          </p:cNvPr>
          <p:cNvSpPr txBox="1"/>
          <p:nvPr/>
        </p:nvSpPr>
        <p:spPr>
          <a:xfrm>
            <a:off x="7002305" y="2341419"/>
            <a:ext cx="51896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Application-aware network service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On-demand programming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Fast-provisioning of end-to-end network paths with guaranteed QoS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Distributed resource negotiation &amp; brokering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4C2D60-1070-514F-8981-DC2C198B3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467" y="1795072"/>
            <a:ext cx="6298488" cy="4525963"/>
          </a:xfrm>
        </p:spPr>
      </p:pic>
    </p:spTree>
    <p:extLst>
      <p:ext uri="{BB962C8B-B14F-4D97-AF65-F5344CB8AC3E}">
        <p14:creationId xmlns:p14="http://schemas.microsoft.com/office/powerpoint/2010/main" val="181112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13055</TotalTime>
  <Words>1131</Words>
  <Application>Microsoft Macintosh PowerPoint</Application>
  <PresentationFormat>Widescreen</PresentationFormat>
  <Paragraphs>209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Helvetica</vt:lpstr>
      <vt:lpstr>Office Theme</vt:lpstr>
      <vt:lpstr>PowerPoint Presentation</vt:lpstr>
      <vt:lpstr>Acknowledgments</vt:lpstr>
      <vt:lpstr>BigData Express</vt:lpstr>
      <vt:lpstr>BigData Express Major Components</vt:lpstr>
      <vt:lpstr>BigData Express -- Distributed</vt:lpstr>
      <vt:lpstr>BigData Express -- Flexible</vt:lpstr>
      <vt:lpstr>BigData Express --  Scalable</vt:lpstr>
      <vt:lpstr>BigData Express -- Extensible</vt:lpstr>
      <vt:lpstr>BigData Express -- End-to-End Data Transfer Model</vt:lpstr>
      <vt:lpstr>mdtmFTP  A high-performance data transfer tool</vt:lpstr>
      <vt:lpstr>BigData Express – Development Package</vt:lpstr>
      <vt:lpstr>BigData Express SC19 DEMO</vt:lpstr>
      <vt:lpstr>BigData Express – Deployment</vt:lpstr>
      <vt:lpstr>BigData Express Release</vt:lpstr>
      <vt:lpstr>BigData Express Documents</vt:lpstr>
      <vt:lpstr>More information about BigData Express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BDE Project Updates</dc:title>
  <dc:creator>wenji wu</dc:creator>
  <cp:lastModifiedBy>Wenji Wu</cp:lastModifiedBy>
  <cp:revision>913</cp:revision>
  <cp:lastPrinted>2018-11-08T17:34:30Z</cp:lastPrinted>
  <dcterms:created xsi:type="dcterms:W3CDTF">2016-04-13T00:33:45Z</dcterms:created>
  <dcterms:modified xsi:type="dcterms:W3CDTF">2019-11-15T03:13:24Z</dcterms:modified>
</cp:coreProperties>
</file>